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slides/slide165.xml" ContentType="application/vnd.openxmlformats-officedocument.presentationml.slide+xml"/>
  <Override PartName="/ppt/slides/slide166.xml" ContentType="application/vnd.openxmlformats-officedocument.presentationml.slide+xml"/>
  <Override PartName="/ppt/slides/slide167.xml" ContentType="application/vnd.openxmlformats-officedocument.presentationml.slide+xml"/>
  <Override PartName="/ppt/slides/slide168.xml" ContentType="application/vnd.openxmlformats-officedocument.presentationml.slide+xml"/>
  <Override PartName="/ppt/slides/slide169.xml" ContentType="application/vnd.openxmlformats-officedocument.presentationml.slide+xml"/>
  <Override PartName="/ppt/slides/slide170.xml" ContentType="application/vnd.openxmlformats-officedocument.presentationml.slide+xml"/>
  <Override PartName="/ppt/slides/slide171.xml" ContentType="application/vnd.openxmlformats-officedocument.presentationml.slide+xml"/>
  <Override PartName="/ppt/slides/slide172.xml" ContentType="application/vnd.openxmlformats-officedocument.presentationml.slide+xml"/>
  <Override PartName="/ppt/slides/slide173.xml" ContentType="application/vnd.openxmlformats-officedocument.presentationml.slide+xml"/>
  <Override PartName="/ppt/slides/slide174.xml" ContentType="application/vnd.openxmlformats-officedocument.presentationml.slide+xml"/>
  <Override PartName="/ppt/slides/slide175.xml" ContentType="application/vnd.openxmlformats-officedocument.presentationml.slide+xml"/>
  <Override PartName="/ppt/slides/slide176.xml" ContentType="application/vnd.openxmlformats-officedocument.presentationml.slide+xml"/>
  <Override PartName="/ppt/slides/slide17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7.xml" ContentType="application/vnd.openxmlformats-officedocument.presentationml.notesSlide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notesSlides/notesSlide8.xml" ContentType="application/vnd.openxmlformats-officedocument.presentationml.notesSlide+xml"/>
  <Override PartName="/ppt/charts/chart3.xml" ContentType="application/vnd.openxmlformats-officedocument.drawingml.chart+xml"/>
  <Override PartName="/ppt/drawings/drawing3.xml" ContentType="application/vnd.openxmlformats-officedocument.drawingml.chartshapes+xml"/>
  <Override PartName="/ppt/notesSlides/notesSlide9.xml" ContentType="application/vnd.openxmlformats-officedocument.presentationml.notesSlide+xml"/>
  <Override PartName="/ppt/charts/chart4.xml" ContentType="application/vnd.openxmlformats-officedocument.drawingml.chart+xml"/>
  <Override PartName="/ppt/drawings/drawing4.xml" ContentType="application/vnd.openxmlformats-officedocument.drawingml.chartshapes+xml"/>
  <Override PartName="/ppt/notesSlides/notesSlide10.xml" ContentType="application/vnd.openxmlformats-officedocument.presentationml.notesSlide+xml"/>
  <Override PartName="/ppt/charts/chart5.xml" ContentType="application/vnd.openxmlformats-officedocument.drawingml.chart+xml"/>
  <Override PartName="/ppt/notesSlides/notesSlide11.xml" ContentType="application/vnd.openxmlformats-officedocument.presentationml.notesSlide+xml"/>
  <Override PartName="/ppt/charts/chart6.xml" ContentType="application/vnd.openxmlformats-officedocument.drawingml.chart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charts/chart7.xml" ContentType="application/vnd.openxmlformats-officedocument.drawingml.chart+xml"/>
  <Override PartName="/ppt/drawings/drawing5.xml" ContentType="application/vnd.openxmlformats-officedocument.drawingml.chartshapes+xml"/>
  <Override PartName="/ppt/notesSlides/notesSlide29.xml" ContentType="application/vnd.openxmlformats-officedocument.presentationml.notesSlide+xml"/>
  <Override PartName="/ppt/charts/chart8.xml" ContentType="application/vnd.openxmlformats-officedocument.drawingml.chart+xml"/>
  <Override PartName="/ppt/drawings/drawing6.xml" ContentType="application/vnd.openxmlformats-officedocument.drawingml.chartshapes+xml"/>
  <Override PartName="/ppt/notesSlides/notesSlide30.xml" ContentType="application/vnd.openxmlformats-officedocument.presentationml.notesSlide+xml"/>
  <Override PartName="/ppt/charts/chart9.xml" ContentType="application/vnd.openxmlformats-officedocument.drawingml.chart+xml"/>
  <Override PartName="/ppt/drawings/drawing7.xml" ContentType="application/vnd.openxmlformats-officedocument.drawingml.chartshapes+xml"/>
  <Override PartName="/ppt/notesSlides/notesSlide31.xml" ContentType="application/vnd.openxmlformats-officedocument.presentationml.notesSlide+xml"/>
  <Override PartName="/ppt/charts/chart10.xml" ContentType="application/vnd.openxmlformats-officedocument.drawingml.chart+xml"/>
  <Override PartName="/ppt/drawings/drawing8.xml" ContentType="application/vnd.openxmlformats-officedocument.drawingml.chartshapes+xml"/>
  <Override PartName="/ppt/notesSlides/notesSlide32.xml" ContentType="application/vnd.openxmlformats-officedocument.presentationml.notesSlide+xml"/>
  <Override PartName="/ppt/charts/chart11.xml" ContentType="application/vnd.openxmlformats-officedocument.drawingml.chart+xml"/>
  <Override PartName="/ppt/drawings/drawing9.xml" ContentType="application/vnd.openxmlformats-officedocument.drawingml.chartshapes+xml"/>
  <Override PartName="/ppt/notesSlides/notesSlide33.xml" ContentType="application/vnd.openxmlformats-officedocument.presentationml.notesSlide+xml"/>
  <Override PartName="/ppt/charts/chart12.xml" ContentType="application/vnd.openxmlformats-officedocument.drawingml.chart+xml"/>
  <Override PartName="/ppt/drawings/drawing10.xml" ContentType="application/vnd.openxmlformats-officedocument.drawingml.chartshapes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charts/chart13.xml" ContentType="application/vnd.openxmlformats-officedocument.drawingml.chart+xml"/>
  <Override PartName="/ppt/drawings/drawing11.xml" ContentType="application/vnd.openxmlformats-officedocument.drawingml.chartshapes+xml"/>
  <Override PartName="/ppt/notesSlides/notesSlide36.xml" ContentType="application/vnd.openxmlformats-officedocument.presentationml.notesSlide+xml"/>
  <Override PartName="/ppt/charts/chart14.xml" ContentType="application/vnd.openxmlformats-officedocument.drawingml.chart+xml"/>
  <Override PartName="/ppt/drawings/drawing12.xml" ContentType="application/vnd.openxmlformats-officedocument.drawingml.chartshapes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charts/chart15.xml" ContentType="application/vnd.openxmlformats-officedocument.drawingml.chart+xml"/>
  <Override PartName="/ppt/drawings/drawing13.xml" ContentType="application/vnd.openxmlformats-officedocument.drawingml.chartshapes+xml"/>
  <Override PartName="/ppt/notesSlides/notesSlide39.xml" ContentType="application/vnd.openxmlformats-officedocument.presentationml.notesSlide+xml"/>
  <Override PartName="/ppt/charts/chart16.xml" ContentType="application/vnd.openxmlformats-officedocument.drawingml.chart+xml"/>
  <Override PartName="/ppt/drawings/drawing14.xml" ContentType="application/vnd.openxmlformats-officedocument.drawingml.chartshapes+xml"/>
  <Override PartName="/ppt/notesSlides/notesSlide40.xml" ContentType="application/vnd.openxmlformats-officedocument.presentationml.notesSlide+xml"/>
  <Override PartName="/ppt/charts/chart17.xml" ContentType="application/vnd.openxmlformats-officedocument.drawingml.chart+xml"/>
  <Override PartName="/ppt/drawings/drawing15.xml" ContentType="application/vnd.openxmlformats-officedocument.drawingml.chartshapes+xml"/>
  <Override PartName="/ppt/notesSlides/notesSlide41.xml" ContentType="application/vnd.openxmlformats-officedocument.presentationml.notesSlide+xml"/>
  <Override PartName="/ppt/charts/chart18.xml" ContentType="application/vnd.openxmlformats-officedocument.drawingml.chart+xml"/>
  <Override PartName="/ppt/drawings/drawing16.xml" ContentType="application/vnd.openxmlformats-officedocument.drawingml.chartshapes+xml"/>
  <Override PartName="/ppt/notesSlides/notesSlide42.xml" ContentType="application/vnd.openxmlformats-officedocument.presentationml.notesSlide+xml"/>
  <Override PartName="/ppt/charts/chart19.xml" ContentType="application/vnd.openxmlformats-officedocument.drawingml.chart+xml"/>
  <Override PartName="/ppt/drawings/drawing17.xml" ContentType="application/vnd.openxmlformats-officedocument.drawingml.chartshapes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charts/chart20.xml" ContentType="application/vnd.openxmlformats-officedocument.drawingml.chart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charts/chart21.xml" ContentType="application/vnd.openxmlformats-officedocument.drawingml.chart+xml"/>
  <Override PartName="/ppt/notesSlides/notesSlide52.xml" ContentType="application/vnd.openxmlformats-officedocument.presentationml.notesSlide+xml"/>
  <Override PartName="/ppt/charts/chart22.xml" ContentType="application/vnd.openxmlformats-officedocument.drawingml.chart+xml"/>
  <Override PartName="/ppt/notesSlides/notesSlide53.xml" ContentType="application/vnd.openxmlformats-officedocument.presentationml.notesSlide+xml"/>
  <Override PartName="/ppt/charts/chart23.xml" ContentType="application/vnd.openxmlformats-officedocument.drawingml.chart+xml"/>
  <Override PartName="/ppt/notesSlides/notesSlide54.xml" ContentType="application/vnd.openxmlformats-officedocument.presentationml.notesSlide+xml"/>
  <Override PartName="/ppt/charts/chart24.xml" ContentType="application/vnd.openxmlformats-officedocument.drawingml.chart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charts/chart25.xml" ContentType="application/vnd.openxmlformats-officedocument.drawingml.chart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charts/chart26.xml" ContentType="application/vnd.openxmlformats-officedocument.drawingml.chart+xml"/>
  <Override PartName="/ppt/notesSlides/notesSlide60.xml" ContentType="application/vnd.openxmlformats-officedocument.presentationml.notesSlide+xml"/>
  <Override PartName="/ppt/charts/chart27.xml" ContentType="application/vnd.openxmlformats-officedocument.drawingml.chart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charts/chart28.xml" ContentType="application/vnd.openxmlformats-officedocument.drawingml.chart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charts/chart29.xml" ContentType="application/vnd.openxmlformats-officedocument.drawingml.chart+xml"/>
  <Override PartName="/ppt/notesSlides/notesSlide66.xml" ContentType="application/vnd.openxmlformats-officedocument.presentationml.notesSlide+xml"/>
  <Override PartName="/ppt/charts/chart30.xml" ContentType="application/vnd.openxmlformats-officedocument.drawingml.chart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charts/chart31.xml" ContentType="application/vnd.openxmlformats-officedocument.drawingml.chart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charts/chart32.xml" ContentType="application/vnd.openxmlformats-officedocument.drawingml.chart+xml"/>
  <Override PartName="/ppt/drawings/drawing18.xml" ContentType="application/vnd.openxmlformats-officedocument.drawingml.chartshapes+xml"/>
  <Override PartName="/ppt/notesSlides/notesSlide74.xml" ContentType="application/vnd.openxmlformats-officedocument.presentationml.notesSlide+xml"/>
  <Override PartName="/ppt/charts/chart33.xml" ContentType="application/vnd.openxmlformats-officedocument.drawingml.chart+xml"/>
  <Override PartName="/ppt/notesSlides/notesSlide75.xml" ContentType="application/vnd.openxmlformats-officedocument.presentationml.notesSlide+xml"/>
  <Override PartName="/ppt/charts/chart34.xml" ContentType="application/vnd.openxmlformats-officedocument.drawingml.chart+xml"/>
  <Override PartName="/ppt/notesSlides/notesSlide76.xml" ContentType="application/vnd.openxmlformats-officedocument.presentationml.notesSlide+xml"/>
  <Override PartName="/ppt/charts/chart35.xml" ContentType="application/vnd.openxmlformats-officedocument.drawingml.chart+xml"/>
  <Override PartName="/ppt/notesSlides/notesSlide77.xml" ContentType="application/vnd.openxmlformats-officedocument.presentationml.notesSlide+xml"/>
  <Override PartName="/ppt/charts/chart36.xml" ContentType="application/vnd.openxmlformats-officedocument.drawingml.chart+xml"/>
  <Override PartName="/ppt/notesSlides/notesSlide78.xml" ContentType="application/vnd.openxmlformats-officedocument.presentationml.notesSlide+xml"/>
  <Override PartName="/ppt/charts/chart37.xml" ContentType="application/vnd.openxmlformats-officedocument.drawingml.chart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charts/chart38.xml" ContentType="application/vnd.openxmlformats-officedocument.drawingml.chart+xml"/>
  <Override PartName="/ppt/drawings/drawing19.xml" ContentType="application/vnd.openxmlformats-officedocument.drawingml.chartshapes+xml"/>
  <Override PartName="/ppt/notesSlides/notesSlide82.xml" ContentType="application/vnd.openxmlformats-officedocument.presentationml.notesSlide+xml"/>
  <Override PartName="/ppt/charts/chart39.xml" ContentType="application/vnd.openxmlformats-officedocument.drawingml.chart+xml"/>
  <Override PartName="/ppt/notesSlides/notesSlide83.xml" ContentType="application/vnd.openxmlformats-officedocument.presentationml.notesSlide+xml"/>
  <Override PartName="/ppt/charts/chart40.xml" ContentType="application/vnd.openxmlformats-officedocument.drawingml.chart+xml"/>
  <Override PartName="/ppt/notesSlides/notesSlide84.xml" ContentType="application/vnd.openxmlformats-officedocument.presentationml.notesSlide+xml"/>
  <Override PartName="/ppt/charts/chart41.xml" ContentType="application/vnd.openxmlformats-officedocument.drawingml.chart+xml"/>
  <Override PartName="/ppt/notesSlides/notesSlide85.xml" ContentType="application/vnd.openxmlformats-officedocument.presentationml.notesSlide+xml"/>
  <Override PartName="/ppt/charts/chart42.xml" ContentType="application/vnd.openxmlformats-officedocument.drawingml.chart+xml"/>
  <Override PartName="/ppt/notesSlides/notesSlide86.xml" ContentType="application/vnd.openxmlformats-officedocument.presentationml.notesSlide+xml"/>
  <Override PartName="/ppt/charts/chart43.xml" ContentType="application/vnd.openxmlformats-officedocument.drawingml.chart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charts/chart44.xml" ContentType="application/vnd.openxmlformats-officedocument.drawingml.chart+xml"/>
  <Override PartName="/ppt/drawings/drawing20.xml" ContentType="application/vnd.openxmlformats-officedocument.drawingml.chartshapes+xml"/>
  <Override PartName="/ppt/notesSlides/notesSlide90.xml" ContentType="application/vnd.openxmlformats-officedocument.presentationml.notesSlide+xml"/>
  <Override PartName="/ppt/charts/chart45.xml" ContentType="application/vnd.openxmlformats-officedocument.drawingml.chart+xml"/>
  <Override PartName="/ppt/notesSlides/notesSlide91.xml" ContentType="application/vnd.openxmlformats-officedocument.presentationml.notesSlide+xml"/>
  <Override PartName="/ppt/charts/chart46.xml" ContentType="application/vnd.openxmlformats-officedocument.drawingml.chart+xml"/>
  <Override PartName="/ppt/notesSlides/notesSlide92.xml" ContentType="application/vnd.openxmlformats-officedocument.presentationml.notesSlide+xml"/>
  <Override PartName="/ppt/charts/chart47.xml" ContentType="application/vnd.openxmlformats-officedocument.drawingml.chart+xml"/>
  <Override PartName="/ppt/notesSlides/notesSlide93.xml" ContentType="application/vnd.openxmlformats-officedocument.presentationml.notesSlide+xml"/>
  <Override PartName="/ppt/charts/chart48.xml" ContentType="application/vnd.openxmlformats-officedocument.drawingml.chart+xml"/>
  <Override PartName="/ppt/notesSlides/notesSlide94.xml" ContentType="application/vnd.openxmlformats-officedocument.presentationml.notesSlide+xml"/>
  <Override PartName="/ppt/charts/chart49.xml" ContentType="application/vnd.openxmlformats-officedocument.drawingml.chart+xml"/>
  <Override PartName="/ppt/notesSlides/notesSlide95.xml" ContentType="application/vnd.openxmlformats-officedocument.presentationml.notesSlide+xml"/>
  <Override PartName="/ppt/notesSlides/notesSlide96.xml" ContentType="application/vnd.openxmlformats-officedocument.presentationml.notesSlide+xml"/>
  <Override PartName="/ppt/notesSlides/notesSlide97.xml" ContentType="application/vnd.openxmlformats-officedocument.presentationml.notesSlide+xml"/>
  <Override PartName="/ppt/charts/chart50.xml" ContentType="application/vnd.openxmlformats-officedocument.drawingml.chart+xml"/>
  <Override PartName="/ppt/drawings/drawing21.xml" ContentType="application/vnd.openxmlformats-officedocument.drawingml.chartshapes+xml"/>
  <Override PartName="/ppt/notesSlides/notesSlide98.xml" ContentType="application/vnd.openxmlformats-officedocument.presentationml.notesSlide+xml"/>
  <Override PartName="/ppt/charts/chart51.xml" ContentType="application/vnd.openxmlformats-officedocument.drawingml.chart+xml"/>
  <Override PartName="/ppt/notesSlides/notesSlide99.xml" ContentType="application/vnd.openxmlformats-officedocument.presentationml.notesSlide+xml"/>
  <Override PartName="/ppt/charts/chart52.xml" ContentType="application/vnd.openxmlformats-officedocument.drawingml.chart+xml"/>
  <Override PartName="/ppt/notesSlides/notesSlide100.xml" ContentType="application/vnd.openxmlformats-officedocument.presentationml.notesSlide+xml"/>
  <Override PartName="/ppt/notesSlides/notesSlide101.xml" ContentType="application/vnd.openxmlformats-officedocument.presentationml.notesSlide+xml"/>
  <Override PartName="/ppt/notesSlides/notesSlide102.xml" ContentType="application/vnd.openxmlformats-officedocument.presentationml.notesSlide+xml"/>
  <Override PartName="/ppt/charts/chart53.xml" ContentType="application/vnd.openxmlformats-officedocument.drawingml.chart+xml"/>
  <Override PartName="/ppt/notesSlides/notesSlide103.xml" ContentType="application/vnd.openxmlformats-officedocument.presentationml.notesSlide+xml"/>
  <Override PartName="/ppt/charts/chart54.xml" ContentType="application/vnd.openxmlformats-officedocument.drawingml.chart+xml"/>
  <Override PartName="/ppt/charts/chart55.xml" ContentType="application/vnd.openxmlformats-officedocument.drawingml.chart+xml"/>
  <Override PartName="/ppt/notesSlides/notesSlide104.xml" ContentType="application/vnd.openxmlformats-officedocument.presentationml.notesSlide+xml"/>
  <Override PartName="/ppt/charts/chart56.xml" ContentType="application/vnd.openxmlformats-officedocument.drawingml.chart+xml"/>
  <Override PartName="/ppt/notesSlides/notesSlide105.xml" ContentType="application/vnd.openxmlformats-officedocument.presentationml.notesSlide+xml"/>
  <Override PartName="/ppt/charts/chart57.xml" ContentType="application/vnd.openxmlformats-officedocument.drawingml.chart+xml"/>
  <Override PartName="/ppt/charts/chart58.xml" ContentType="application/vnd.openxmlformats-officedocument.drawingml.chart+xml"/>
  <Override PartName="/ppt/notesSlides/notesSlide106.xml" ContentType="application/vnd.openxmlformats-officedocument.presentationml.notesSlide+xml"/>
  <Override PartName="/ppt/charts/chart59.xml" ContentType="application/vnd.openxmlformats-officedocument.drawingml.chart+xml"/>
  <Override PartName="/ppt/notesSlides/notesSlide107.xml" ContentType="application/vnd.openxmlformats-officedocument.presentationml.notesSlide+xml"/>
  <Override PartName="/ppt/notesSlides/notesSlide108.xml" ContentType="application/vnd.openxmlformats-officedocument.presentationml.notesSlide+xml"/>
  <Override PartName="/ppt/charts/chart60.xml" ContentType="application/vnd.openxmlformats-officedocument.drawingml.chart+xml"/>
  <Override PartName="/ppt/notesSlides/notesSlide109.xml" ContentType="application/vnd.openxmlformats-officedocument.presentationml.notesSlide+xml"/>
  <Override PartName="/ppt/charts/chart61.xml" ContentType="application/vnd.openxmlformats-officedocument.drawingml.chart+xml"/>
  <Override PartName="/ppt/notesSlides/notesSlide110.xml" ContentType="application/vnd.openxmlformats-officedocument.presentationml.notesSlide+xml"/>
  <Override PartName="/ppt/charts/chart62.xml" ContentType="application/vnd.openxmlformats-officedocument.drawingml.chart+xml"/>
  <Override PartName="/ppt/notesSlides/notesSlide111.xml" ContentType="application/vnd.openxmlformats-officedocument.presentationml.notesSlide+xml"/>
  <Override PartName="/ppt/notesSlides/notesSlide112.xml" ContentType="application/vnd.openxmlformats-officedocument.presentationml.notesSlide+xml"/>
  <Override PartName="/ppt/charts/chart63.xml" ContentType="application/vnd.openxmlformats-officedocument.drawingml.chart+xml"/>
  <Override PartName="/ppt/notesSlides/notesSlide113.xml" ContentType="application/vnd.openxmlformats-officedocument.presentationml.notesSlide+xml"/>
  <Override PartName="/ppt/charts/chart64.xml" ContentType="application/vnd.openxmlformats-officedocument.drawingml.chart+xml"/>
  <Override PartName="/ppt/notesSlides/notesSlide114.xml" ContentType="application/vnd.openxmlformats-officedocument.presentationml.notesSlide+xml"/>
  <Override PartName="/ppt/charts/chart65.xml" ContentType="application/vnd.openxmlformats-officedocument.drawingml.chart+xml"/>
  <Override PartName="/ppt/notesSlides/notesSlide115.xml" ContentType="application/vnd.openxmlformats-officedocument.presentationml.notesSlide+xml"/>
  <Override PartName="/ppt/notesSlides/notesSlide116.xml" ContentType="application/vnd.openxmlformats-officedocument.presentationml.notesSlide+xml"/>
  <Override PartName="/ppt/notesSlides/notesSlide117.xml" ContentType="application/vnd.openxmlformats-officedocument.presentationml.notesSlide+xml"/>
  <Override PartName="/ppt/charts/chart66.xml" ContentType="application/vnd.openxmlformats-officedocument.drawingml.chart+xml"/>
  <Override PartName="/ppt/notesSlides/notesSlide118.xml" ContentType="application/vnd.openxmlformats-officedocument.presentationml.notesSlide+xml"/>
  <Override PartName="/ppt/notesSlides/notesSlide119.xml" ContentType="application/vnd.openxmlformats-officedocument.presentationml.notesSlide+xml"/>
  <Override PartName="/ppt/notesSlides/notesSlide120.xml" ContentType="application/vnd.openxmlformats-officedocument.presentationml.notesSlide+xml"/>
  <Override PartName="/ppt/charts/chart67.xml" ContentType="application/vnd.openxmlformats-officedocument.drawingml.chart+xml"/>
  <Override PartName="/ppt/notesSlides/notesSlide121.xml" ContentType="application/vnd.openxmlformats-officedocument.presentationml.notesSlide+xml"/>
  <Override PartName="/ppt/notesSlides/notesSlide122.xml" ContentType="application/vnd.openxmlformats-officedocument.presentationml.notesSlide+xml"/>
  <Override PartName="/ppt/notesSlides/notesSlide123.xml" ContentType="application/vnd.openxmlformats-officedocument.presentationml.notesSlide+xml"/>
  <Override PartName="/ppt/charts/chart68.xml" ContentType="application/vnd.openxmlformats-officedocument.drawingml.chart+xml"/>
  <Override PartName="/ppt/notesSlides/notesSlide124.xml" ContentType="application/vnd.openxmlformats-officedocument.presentationml.notesSlide+xml"/>
  <Override PartName="/ppt/charts/chart69.xml" ContentType="application/vnd.openxmlformats-officedocument.drawingml.chart+xml"/>
  <Override PartName="/ppt/drawings/drawing22.xml" ContentType="application/vnd.openxmlformats-officedocument.drawingml.chartshapes+xml"/>
  <Override PartName="/ppt/notesSlides/notesSlide125.xml" ContentType="application/vnd.openxmlformats-officedocument.presentationml.notesSlide+xml"/>
  <Override PartName="/ppt/charts/chart70.xml" ContentType="application/vnd.openxmlformats-officedocument.drawingml.chart+xml"/>
  <Override PartName="/ppt/notesSlides/notesSlide126.xml" ContentType="application/vnd.openxmlformats-officedocument.presentationml.notesSlide+xml"/>
  <Override PartName="/ppt/charts/chart71.xml" ContentType="application/vnd.openxmlformats-officedocument.drawingml.chart+xml"/>
  <Override PartName="/ppt/notesSlides/notesSlide127.xml" ContentType="application/vnd.openxmlformats-officedocument.presentationml.notesSlide+xml"/>
  <Override PartName="/ppt/charts/chart72.xml" ContentType="application/vnd.openxmlformats-officedocument.drawingml.chart+xml"/>
  <Override PartName="/ppt/notesSlides/notesSlide128.xml" ContentType="application/vnd.openxmlformats-officedocument.presentationml.notesSlide+xml"/>
  <Override PartName="/ppt/charts/chart73.xml" ContentType="application/vnd.openxmlformats-officedocument.drawingml.chart+xml"/>
  <Override PartName="/ppt/notesSlides/notesSlide129.xml" ContentType="application/vnd.openxmlformats-officedocument.presentationml.notesSlide+xml"/>
  <Override PartName="/ppt/notesSlides/notesSlide130.xml" ContentType="application/vnd.openxmlformats-officedocument.presentationml.notesSlide+xml"/>
  <Override PartName="/ppt/charts/chart74.xml" ContentType="application/vnd.openxmlformats-officedocument.drawingml.chart+xml"/>
  <Override PartName="/ppt/notesSlides/notesSlide131.xml" ContentType="application/vnd.openxmlformats-officedocument.presentationml.notesSlide+xml"/>
  <Override PartName="/ppt/notesSlides/notesSlide132.xml" ContentType="application/vnd.openxmlformats-officedocument.presentationml.notesSlide+xml"/>
  <Override PartName="/ppt/notesSlides/notesSlide133.xml" ContentType="application/vnd.openxmlformats-officedocument.presentationml.notesSlide+xml"/>
  <Override PartName="/ppt/notesSlides/notesSlide134.xml" ContentType="application/vnd.openxmlformats-officedocument.presentationml.notesSlide+xml"/>
  <Override PartName="/ppt/notesSlides/notesSlide135.xml" ContentType="application/vnd.openxmlformats-officedocument.presentationml.notesSlide+xml"/>
  <Override PartName="/ppt/notesSlides/notesSlide136.xml" ContentType="application/vnd.openxmlformats-officedocument.presentationml.notesSlide+xml"/>
  <Override PartName="/ppt/charts/chart75.xml" ContentType="application/vnd.openxmlformats-officedocument.drawingml.chart+xml"/>
  <Override PartName="/ppt/notesSlides/notesSlide137.xml" ContentType="application/vnd.openxmlformats-officedocument.presentationml.notesSlide+xml"/>
  <Override PartName="/ppt/notesSlides/notesSlide138.xml" ContentType="application/vnd.openxmlformats-officedocument.presentationml.notesSlide+xml"/>
  <Override PartName="/ppt/notesSlides/notesSlide139.xml" ContentType="application/vnd.openxmlformats-officedocument.presentationml.notesSlide+xml"/>
  <Override PartName="/ppt/charts/chart76.xml" ContentType="application/vnd.openxmlformats-officedocument.drawingml.chart+xml"/>
  <Override PartName="/ppt/notesSlides/notesSlide140.xml" ContentType="application/vnd.openxmlformats-officedocument.presentationml.notesSlide+xml"/>
  <Override PartName="/ppt/notesSlides/notesSlide141.xml" ContentType="application/vnd.openxmlformats-officedocument.presentationml.notesSlide+xml"/>
  <Override PartName="/ppt/charts/chart77.xml" ContentType="application/vnd.openxmlformats-officedocument.drawingml.chart+xml"/>
  <Override PartName="/ppt/notesSlides/notesSlide142.xml" ContentType="application/vnd.openxmlformats-officedocument.presentationml.notesSlide+xml"/>
  <Override PartName="/ppt/notesSlides/notesSlide143.xml" ContentType="application/vnd.openxmlformats-officedocument.presentationml.notesSlide+xml"/>
  <Override PartName="/ppt/charts/chart78.xml" ContentType="application/vnd.openxmlformats-officedocument.drawingml.chart+xml"/>
  <Override PartName="/ppt/notesSlides/notesSlide144.xml" ContentType="application/vnd.openxmlformats-officedocument.presentationml.notesSlide+xml"/>
  <Override PartName="/ppt/notesSlides/notesSlide145.xml" ContentType="application/vnd.openxmlformats-officedocument.presentationml.notesSlide+xml"/>
  <Override PartName="/ppt/charts/chart79.xml" ContentType="application/vnd.openxmlformats-officedocument.drawingml.chart+xml"/>
  <Override PartName="/ppt/notesSlides/notesSlide146.xml" ContentType="application/vnd.openxmlformats-officedocument.presentationml.notesSlide+xml"/>
  <Override PartName="/ppt/charts/chart80.xml" ContentType="application/vnd.openxmlformats-officedocument.drawingml.chart+xml"/>
  <Override PartName="/ppt/notesSlides/notesSlide147.xml" ContentType="application/vnd.openxmlformats-officedocument.presentationml.notesSlide+xml"/>
  <Override PartName="/ppt/notesSlides/notesSlide148.xml" ContentType="application/vnd.openxmlformats-officedocument.presentationml.notesSlide+xml"/>
  <Override PartName="/ppt/notesSlides/notesSlide149.xml" ContentType="application/vnd.openxmlformats-officedocument.presentationml.notesSlide+xml"/>
  <Override PartName="/ppt/notesSlides/notesSlide150.xml" ContentType="application/vnd.openxmlformats-officedocument.presentationml.notesSlide+xml"/>
  <Override PartName="/ppt/notesSlides/notesSlide151.xml" ContentType="application/vnd.openxmlformats-officedocument.presentationml.notesSlide+xml"/>
  <Override PartName="/ppt/notesSlides/notesSlide152.xml" ContentType="application/vnd.openxmlformats-officedocument.presentationml.notesSlide+xml"/>
  <Override PartName="/ppt/notesSlides/notesSlide153.xml" ContentType="application/vnd.openxmlformats-officedocument.presentationml.notesSlide+xml"/>
  <Override PartName="/ppt/notesSlides/notesSlide154.xml" ContentType="application/vnd.openxmlformats-officedocument.presentationml.notesSlide+xml"/>
  <Override PartName="/ppt/notesSlides/notesSlide155.xml" ContentType="application/vnd.openxmlformats-officedocument.presentationml.notesSlide+xml"/>
  <Override PartName="/ppt/notesSlides/notesSlide156.xml" ContentType="application/vnd.openxmlformats-officedocument.presentationml.notesSlide+xml"/>
  <Override PartName="/ppt/notesSlides/notesSlide157.xml" ContentType="application/vnd.openxmlformats-officedocument.presentationml.notesSlide+xml"/>
  <Override PartName="/ppt/notesSlides/notesSlide158.xml" ContentType="application/vnd.openxmlformats-officedocument.presentationml.notesSlide+xml"/>
  <Override PartName="/ppt/notesSlides/notesSlide159.xml" ContentType="application/vnd.openxmlformats-officedocument.presentationml.notesSlide+xml"/>
  <Override PartName="/ppt/notesSlides/notesSlide160.xml" ContentType="application/vnd.openxmlformats-officedocument.presentationml.notesSlide+xml"/>
  <Override PartName="/ppt/notesSlides/notesSlide161.xml" ContentType="application/vnd.openxmlformats-officedocument.presentationml.notesSlide+xml"/>
  <Override PartName="/ppt/notesSlides/notesSlide162.xml" ContentType="application/vnd.openxmlformats-officedocument.presentationml.notesSlide+xml"/>
  <Override PartName="/ppt/notesSlides/notesSlide163.xml" ContentType="application/vnd.openxmlformats-officedocument.presentationml.notesSlide+xml"/>
  <Override PartName="/ppt/notesSlides/notesSlide164.xml" ContentType="application/vnd.openxmlformats-officedocument.presentationml.notesSlide+xml"/>
  <Override PartName="/ppt/charts/chart81.xml" ContentType="application/vnd.openxmlformats-officedocument.drawingml.chart+xml"/>
  <Override PartName="/ppt/notesSlides/notesSlide165.xml" ContentType="application/vnd.openxmlformats-officedocument.presentationml.notesSlide+xml"/>
  <Override PartName="/ppt/notesSlides/notesSlide166.xml" ContentType="application/vnd.openxmlformats-officedocument.presentationml.notesSlide+xml"/>
  <Override PartName="/ppt/charts/chart82.xml" ContentType="application/vnd.openxmlformats-officedocument.drawingml.chart+xml"/>
  <Override PartName="/ppt/notesSlides/notesSlide167.xml" ContentType="application/vnd.openxmlformats-officedocument.presentationml.notesSlide+xml"/>
  <Override PartName="/ppt/notesSlides/notesSlide168.xml" ContentType="application/vnd.openxmlformats-officedocument.presentationml.notesSlide+xml"/>
  <Override PartName="/ppt/charts/chart83.xml" ContentType="application/vnd.openxmlformats-officedocument.drawingml.chart+xml"/>
  <Override PartName="/ppt/notesSlides/notesSlide169.xml" ContentType="application/vnd.openxmlformats-officedocument.presentationml.notesSlide+xml"/>
  <Override PartName="/ppt/notesSlides/notesSlide170.xml" ContentType="application/vnd.openxmlformats-officedocument.presentationml.notesSlide+xml"/>
  <Override PartName="/ppt/charts/chart84.xml" ContentType="application/vnd.openxmlformats-officedocument.drawingml.chart+xml"/>
  <Override PartName="/ppt/notesSlides/notesSlide171.xml" ContentType="application/vnd.openxmlformats-officedocument.presentationml.notesSlide+xml"/>
  <Override PartName="/ppt/notesSlides/notesSlide172.xml" ContentType="application/vnd.openxmlformats-officedocument.presentationml.notesSlide+xml"/>
  <Override PartName="/ppt/notesSlides/notesSlide173.xml" ContentType="application/vnd.openxmlformats-officedocument.presentationml.notesSlide+xml"/>
  <Override PartName="/ppt/notesSlides/notesSlide174.xml" ContentType="application/vnd.openxmlformats-officedocument.presentationml.notesSlide+xml"/>
  <Override PartName="/ppt/notesSlides/notesSlide175.xml" ContentType="application/vnd.openxmlformats-officedocument.presentationml.notesSlide+xml"/>
  <Override PartName="/ppt/notesSlides/notesSlide176.xml" ContentType="application/vnd.openxmlformats-officedocument.presentationml.notesSlide+xml"/>
  <Override PartName="/ppt/notesSlides/notesSlide17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9"/>
  </p:notesMasterIdLst>
  <p:handoutMasterIdLst>
    <p:handoutMasterId r:id="rId180"/>
  </p:handoutMasterIdLst>
  <p:sldIdLst>
    <p:sldId id="256" r:id="rId2"/>
    <p:sldId id="260" r:id="rId3"/>
    <p:sldId id="261" r:id="rId4"/>
    <p:sldId id="263" r:id="rId5"/>
    <p:sldId id="264" r:id="rId6"/>
    <p:sldId id="267" r:id="rId7"/>
    <p:sldId id="453" r:id="rId8"/>
    <p:sldId id="615" r:id="rId9"/>
    <p:sldId id="621" r:id="rId10"/>
    <p:sldId id="617" r:id="rId11"/>
    <p:sldId id="618" r:id="rId12"/>
    <p:sldId id="268" r:id="rId13"/>
    <p:sldId id="625" r:id="rId14"/>
    <p:sldId id="619" r:id="rId15"/>
    <p:sldId id="272" r:id="rId16"/>
    <p:sldId id="381" r:id="rId17"/>
    <p:sldId id="273" r:id="rId18"/>
    <p:sldId id="535" r:id="rId19"/>
    <p:sldId id="620" r:id="rId20"/>
    <p:sldId id="348" r:id="rId21"/>
    <p:sldId id="349" r:id="rId22"/>
    <p:sldId id="351" r:id="rId23"/>
    <p:sldId id="352" r:id="rId24"/>
    <p:sldId id="353" r:id="rId25"/>
    <p:sldId id="354" r:id="rId26"/>
    <p:sldId id="355" r:id="rId27"/>
    <p:sldId id="356" r:id="rId28"/>
    <p:sldId id="579" r:id="rId29"/>
    <p:sldId id="383" r:id="rId30"/>
    <p:sldId id="387" r:id="rId31"/>
    <p:sldId id="614" r:id="rId32"/>
    <p:sldId id="515" r:id="rId33"/>
    <p:sldId id="413" r:id="rId34"/>
    <p:sldId id="357" r:id="rId35"/>
    <p:sldId id="516" r:id="rId36"/>
    <p:sldId id="384" r:id="rId37"/>
    <p:sldId id="412" r:id="rId38"/>
    <p:sldId id="393" r:id="rId39"/>
    <p:sldId id="392" r:id="rId40"/>
    <p:sldId id="358" r:id="rId41"/>
    <p:sldId id="399" r:id="rId42"/>
    <p:sldId id="518" r:id="rId43"/>
    <p:sldId id="359" r:id="rId44"/>
    <p:sldId id="279" r:id="rId45"/>
    <p:sldId id="280" r:id="rId46"/>
    <p:sldId id="281" r:id="rId47"/>
    <p:sldId id="282" r:id="rId48"/>
    <p:sldId id="418" r:id="rId49"/>
    <p:sldId id="283" r:id="rId50"/>
    <p:sldId id="284" r:id="rId51"/>
    <p:sldId id="496" r:id="rId52"/>
    <p:sldId id="497" r:id="rId53"/>
    <p:sldId id="449" r:id="rId54"/>
    <p:sldId id="452" r:id="rId55"/>
    <p:sldId id="287" r:id="rId56"/>
    <p:sldId id="288" r:id="rId57"/>
    <p:sldId id="289" r:id="rId58"/>
    <p:sldId id="290" r:id="rId59"/>
    <p:sldId id="493" r:id="rId60"/>
    <p:sldId id="450" r:id="rId61"/>
    <p:sldId id="292" r:id="rId62"/>
    <p:sldId id="293" r:id="rId63"/>
    <p:sldId id="294" r:id="rId64"/>
    <p:sldId id="295" r:id="rId65"/>
    <p:sldId id="613" r:id="rId66"/>
    <p:sldId id="451" r:id="rId67"/>
    <p:sldId id="300" r:id="rId68"/>
    <p:sldId id="301" r:id="rId69"/>
    <p:sldId id="302" r:id="rId70"/>
    <p:sldId id="576" r:id="rId71"/>
    <p:sldId id="303" r:id="rId72"/>
    <p:sldId id="304" r:id="rId73"/>
    <p:sldId id="605" r:id="rId74"/>
    <p:sldId id="305" r:id="rId75"/>
    <p:sldId id="306" r:id="rId76"/>
    <p:sldId id="307" r:id="rId77"/>
    <p:sldId id="309" r:id="rId78"/>
    <p:sldId id="422" r:id="rId79"/>
    <p:sldId id="310" r:id="rId80"/>
    <p:sldId id="546" r:id="rId81"/>
    <p:sldId id="457" r:id="rId82"/>
    <p:sldId id="423" r:id="rId83"/>
    <p:sldId id="424" r:id="rId84"/>
    <p:sldId id="425" r:id="rId85"/>
    <p:sldId id="426" r:id="rId86"/>
    <p:sldId id="427" r:id="rId87"/>
    <p:sldId id="317" r:id="rId88"/>
    <p:sldId id="318" r:id="rId89"/>
    <p:sldId id="458" r:id="rId90"/>
    <p:sldId id="428" r:id="rId91"/>
    <p:sldId id="429" r:id="rId92"/>
    <p:sldId id="430" r:id="rId93"/>
    <p:sldId id="431" r:id="rId94"/>
    <p:sldId id="432" r:id="rId95"/>
    <p:sldId id="324" r:id="rId96"/>
    <p:sldId id="325" r:id="rId97"/>
    <p:sldId id="459" r:id="rId98"/>
    <p:sldId id="433" r:id="rId99"/>
    <p:sldId id="434" r:id="rId100"/>
    <p:sldId id="331" r:id="rId101"/>
    <p:sldId id="332" r:id="rId102"/>
    <p:sldId id="466" r:id="rId103"/>
    <p:sldId id="623" r:id="rId104"/>
    <p:sldId id="333" r:id="rId105"/>
    <p:sldId id="541" r:id="rId106"/>
    <p:sldId id="467" r:id="rId107"/>
    <p:sldId id="334" r:id="rId108"/>
    <p:sldId id="435" r:id="rId109"/>
    <p:sldId id="338" r:id="rId110"/>
    <p:sldId id="468" r:id="rId111"/>
    <p:sldId id="337" r:id="rId112"/>
    <p:sldId id="437" r:id="rId113"/>
    <p:sldId id="436" r:id="rId114"/>
    <p:sldId id="471" r:id="rId115"/>
    <p:sldId id="375" r:id="rId116"/>
    <p:sldId id="444" r:id="rId117"/>
    <p:sldId id="475" r:id="rId118"/>
    <p:sldId id="445" r:id="rId119"/>
    <p:sldId id="446" r:id="rId120"/>
    <p:sldId id="606" r:id="rId121"/>
    <p:sldId id="447" r:id="rId122"/>
    <p:sldId id="448" r:id="rId123"/>
    <p:sldId id="476" r:id="rId124"/>
    <p:sldId id="563" r:id="rId125"/>
    <p:sldId id="438" r:id="rId126"/>
    <p:sldId id="439" r:id="rId127"/>
    <p:sldId id="440" r:id="rId128"/>
    <p:sldId id="442" r:id="rId129"/>
    <p:sldId id="378" r:id="rId130"/>
    <p:sldId id="377" r:id="rId131"/>
    <p:sldId id="376" r:id="rId132"/>
    <p:sldId id="483" r:id="rId133"/>
    <p:sldId id="484" r:id="rId134"/>
    <p:sldId id="485" r:id="rId135"/>
    <p:sldId id="533" r:id="rId136"/>
    <p:sldId id="550" r:id="rId137"/>
    <p:sldId id="488" r:id="rId138"/>
    <p:sldId id="585" r:id="rId139"/>
    <p:sldId id="487" r:id="rId140"/>
    <p:sldId id="489" r:id="rId141"/>
    <p:sldId id="582" r:id="rId142"/>
    <p:sldId id="542" r:id="rId143"/>
    <p:sldId id="584" r:id="rId144"/>
    <p:sldId id="554" r:id="rId145"/>
    <p:sldId id="552" r:id="rId146"/>
    <p:sldId id="553" r:id="rId147"/>
    <p:sldId id="346" r:id="rId148"/>
    <p:sldId id="519" r:id="rId149"/>
    <p:sldId id="370" r:id="rId150"/>
    <p:sldId id="586" r:id="rId151"/>
    <p:sldId id="588" r:id="rId152"/>
    <p:sldId id="589" r:id="rId153"/>
    <p:sldId id="590" r:id="rId154"/>
    <p:sldId id="591" r:id="rId155"/>
    <p:sldId id="592" r:id="rId156"/>
    <p:sldId id="593" r:id="rId157"/>
    <p:sldId id="594" r:id="rId158"/>
    <p:sldId id="595" r:id="rId159"/>
    <p:sldId id="596" r:id="rId160"/>
    <p:sldId id="597" r:id="rId161"/>
    <p:sldId id="598" r:id="rId162"/>
    <p:sldId id="506" r:id="rId163"/>
    <p:sldId id="507" r:id="rId164"/>
    <p:sldId id="624" r:id="rId165"/>
    <p:sldId id="502" r:id="rId166"/>
    <p:sldId id="503" r:id="rId167"/>
    <p:sldId id="504" r:id="rId168"/>
    <p:sldId id="505" r:id="rId169"/>
    <p:sldId id="547" r:id="rId170"/>
    <p:sldId id="602" r:id="rId171"/>
    <p:sldId id="454" r:id="rId172"/>
    <p:sldId id="362" r:id="rId173"/>
    <p:sldId id="555" r:id="rId174"/>
    <p:sldId id="364" r:id="rId175"/>
    <p:sldId id="363" r:id="rId176"/>
    <p:sldId id="361" r:id="rId177"/>
    <p:sldId id="257" r:id="rId178"/>
  </p:sldIdLst>
  <p:sldSz cx="9144000" cy="6858000" type="screen4x3"/>
  <p:notesSz cx="6797675" cy="9926638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E9EE12"/>
    <a:srgbClr val="FFFF00"/>
    <a:srgbClr val="D7D7D7"/>
    <a:srgbClr val="ACBFCC"/>
    <a:srgbClr val="C96765"/>
    <a:srgbClr val="C6605E"/>
    <a:srgbClr val="CCFF66"/>
    <a:srgbClr val="CCFF99"/>
    <a:srgbClr val="99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72" autoAdjust="0"/>
    <p:restoredTop sz="93032" autoAdjust="0"/>
  </p:normalViewPr>
  <p:slideViewPr>
    <p:cSldViewPr>
      <p:cViewPr>
        <p:scale>
          <a:sx n="80" d="100"/>
          <a:sy n="80" d="100"/>
        </p:scale>
        <p:origin x="-780" y="-4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38" Type="http://schemas.openxmlformats.org/officeDocument/2006/relationships/slide" Target="slides/slide137.xml"/><Relationship Id="rId154" Type="http://schemas.openxmlformats.org/officeDocument/2006/relationships/slide" Target="slides/slide153.xml"/><Relationship Id="rId159" Type="http://schemas.openxmlformats.org/officeDocument/2006/relationships/slide" Target="slides/slide158.xml"/><Relationship Id="rId175" Type="http://schemas.openxmlformats.org/officeDocument/2006/relationships/slide" Target="slides/slide174.xml"/><Relationship Id="rId170" Type="http://schemas.openxmlformats.org/officeDocument/2006/relationships/slide" Target="slides/slide169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144" Type="http://schemas.openxmlformats.org/officeDocument/2006/relationships/slide" Target="slides/slide143.xml"/><Relationship Id="rId149" Type="http://schemas.openxmlformats.org/officeDocument/2006/relationships/slide" Target="slides/slide14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60" Type="http://schemas.openxmlformats.org/officeDocument/2006/relationships/slide" Target="slides/slide159.xml"/><Relationship Id="rId165" Type="http://schemas.openxmlformats.org/officeDocument/2006/relationships/slide" Target="slides/slide164.xml"/><Relationship Id="rId181" Type="http://schemas.openxmlformats.org/officeDocument/2006/relationships/presProps" Target="presProps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slide" Target="slides/slide13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55" Type="http://schemas.openxmlformats.org/officeDocument/2006/relationships/slide" Target="slides/slide154.xml"/><Relationship Id="rId171" Type="http://schemas.openxmlformats.org/officeDocument/2006/relationships/slide" Target="slides/slide170.xml"/><Relationship Id="rId176" Type="http://schemas.openxmlformats.org/officeDocument/2006/relationships/slide" Target="slides/slide175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45" Type="http://schemas.openxmlformats.org/officeDocument/2006/relationships/slide" Target="slides/slide144.xml"/><Relationship Id="rId161" Type="http://schemas.openxmlformats.org/officeDocument/2006/relationships/slide" Target="slides/slide160.xml"/><Relationship Id="rId166" Type="http://schemas.openxmlformats.org/officeDocument/2006/relationships/slide" Target="slides/slide165.xml"/><Relationship Id="rId18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51" Type="http://schemas.openxmlformats.org/officeDocument/2006/relationships/slide" Target="slides/slide150.xml"/><Relationship Id="rId156" Type="http://schemas.openxmlformats.org/officeDocument/2006/relationships/slide" Target="slides/slide155.xml"/><Relationship Id="rId177" Type="http://schemas.openxmlformats.org/officeDocument/2006/relationships/slide" Target="slides/slide176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72" Type="http://schemas.openxmlformats.org/officeDocument/2006/relationships/slide" Target="slides/slide171.xml"/><Relationship Id="rId180" Type="http://schemas.openxmlformats.org/officeDocument/2006/relationships/handoutMaster" Target="handoutMasters/handoutMaster1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slide" Target="slides/slide145.xml"/><Relationship Id="rId167" Type="http://schemas.openxmlformats.org/officeDocument/2006/relationships/slide" Target="slides/slide166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162" Type="http://schemas.openxmlformats.org/officeDocument/2006/relationships/slide" Target="slides/slide161.xml"/><Relationship Id="rId183" Type="http://schemas.openxmlformats.org/officeDocument/2006/relationships/theme" Target="theme/theme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157" Type="http://schemas.openxmlformats.org/officeDocument/2006/relationships/slide" Target="slides/slide156.xml"/><Relationship Id="rId178" Type="http://schemas.openxmlformats.org/officeDocument/2006/relationships/slide" Target="slides/slide177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slide" Target="slides/slide151.xml"/><Relationship Id="rId173" Type="http://schemas.openxmlformats.org/officeDocument/2006/relationships/slide" Target="slides/slide172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168" Type="http://schemas.openxmlformats.org/officeDocument/2006/relationships/slide" Target="slides/slide16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163" Type="http://schemas.openxmlformats.org/officeDocument/2006/relationships/slide" Target="slides/slide162.xml"/><Relationship Id="rId184" Type="http://schemas.openxmlformats.org/officeDocument/2006/relationships/tableStyles" Target="tableStyles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slide" Target="slides/slide157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3" Type="http://schemas.openxmlformats.org/officeDocument/2006/relationships/slide" Target="slides/slide152.xml"/><Relationship Id="rId174" Type="http://schemas.openxmlformats.org/officeDocument/2006/relationships/slide" Target="slides/slide173.xml"/><Relationship Id="rId179" Type="http://schemas.openxmlformats.org/officeDocument/2006/relationships/notesMaster" Target="notesMasters/notesMaster1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164" Type="http://schemas.openxmlformats.org/officeDocument/2006/relationships/slide" Target="slides/slide163.xml"/><Relationship Id="rId169" Type="http://schemas.openxmlformats.org/officeDocument/2006/relationships/slide" Target="slides/slide168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8.xml"/><Relationship Id="rId1" Type="http://schemas.openxmlformats.org/officeDocument/2006/relationships/package" Target="../embeddings/Microsoft_Excel_Worksheet10.xlsx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9.xml"/><Relationship Id="rId1" Type="http://schemas.openxmlformats.org/officeDocument/2006/relationships/package" Target="../embeddings/Microsoft_Excel_Worksheet11.xlsx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0.xml"/><Relationship Id="rId1" Type="http://schemas.openxmlformats.org/officeDocument/2006/relationships/package" Target="../embeddings/Microsoft_Excel_Worksheet12.xlsx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1.xml"/><Relationship Id="rId1" Type="http://schemas.openxmlformats.org/officeDocument/2006/relationships/package" Target="../embeddings/Microsoft_Excel_Worksheet13.xlsx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2.xml"/><Relationship Id="rId1" Type="http://schemas.openxmlformats.org/officeDocument/2006/relationships/package" Target="../embeddings/Microsoft_Excel_Worksheet14.xlsx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3.xml"/><Relationship Id="rId1" Type="http://schemas.openxmlformats.org/officeDocument/2006/relationships/package" Target="../embeddings/Microsoft_Excel_Worksheet15.xlsx"/></Relationships>
</file>

<file path=ppt/charts/_rels/chart1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4.xml"/><Relationship Id="rId1" Type="http://schemas.openxmlformats.org/officeDocument/2006/relationships/package" Target="../embeddings/Microsoft_Excel_Worksheet16.xlsx"/></Relationships>
</file>

<file path=ppt/charts/_rels/chart1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5.xml"/><Relationship Id="rId1" Type="http://schemas.openxmlformats.org/officeDocument/2006/relationships/package" Target="../embeddings/Microsoft_Excel_Worksheet17.xlsx"/></Relationships>
</file>

<file path=ppt/charts/_rels/chart1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6.xml"/><Relationship Id="rId1" Type="http://schemas.openxmlformats.org/officeDocument/2006/relationships/package" Target="../embeddings/Microsoft_Excel_Worksheet18.xlsx"/></Relationships>
</file>

<file path=ppt/charts/_rels/chart1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7.xml"/><Relationship Id="rId1" Type="http://schemas.openxmlformats.org/officeDocument/2006/relationships/package" Target="../embeddings/Microsoft_Excel_Worksheet19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2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0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1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2.xlsx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3.xlsx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4.xlsx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5.xlsx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6.xlsx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7.xlsx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8.xlsx"/></Relationships>
</file>

<file path=ppt/charts/_rels/chart2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9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3.xlsx"/></Relationships>
</file>

<file path=ppt/charts/_rels/chart3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0.xlsx"/></Relationships>
</file>

<file path=ppt/charts/_rels/chart3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1.xlsx"/></Relationships>
</file>

<file path=ppt/charts/_rels/chart3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8.xml"/><Relationship Id="rId1" Type="http://schemas.openxmlformats.org/officeDocument/2006/relationships/package" Target="../embeddings/Microsoft_Excel_Worksheet32.xlsx"/></Relationships>
</file>

<file path=ppt/charts/_rels/chart3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3.xlsx"/></Relationships>
</file>

<file path=ppt/charts/_rels/chart3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4.xlsx"/></Relationships>
</file>

<file path=ppt/charts/_rels/chart3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5.xlsx"/></Relationships>
</file>

<file path=ppt/charts/_rels/chart3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6.xlsx"/></Relationships>
</file>

<file path=ppt/charts/_rels/chart3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7.xlsx"/></Relationships>
</file>

<file path=ppt/charts/_rels/chart3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9.xml"/><Relationship Id="rId1" Type="http://schemas.openxmlformats.org/officeDocument/2006/relationships/package" Target="../embeddings/Microsoft_Excel_Worksheet38.xlsx"/></Relationships>
</file>

<file path=ppt/charts/_rels/chart3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9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Microsoft_Excel_Worksheet4.xlsx"/></Relationships>
</file>

<file path=ppt/charts/_rels/chart4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0.xlsx"/></Relationships>
</file>

<file path=ppt/charts/_rels/chart4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1.xlsx"/></Relationships>
</file>

<file path=ppt/charts/_rels/chart4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2.xlsx"/></Relationships>
</file>

<file path=ppt/charts/_rels/chart4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3.xlsx"/></Relationships>
</file>

<file path=ppt/charts/_rels/chart4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0.xml"/><Relationship Id="rId1" Type="http://schemas.openxmlformats.org/officeDocument/2006/relationships/package" Target="../embeddings/Microsoft_Excel_Worksheet44.xlsx"/></Relationships>
</file>

<file path=ppt/charts/_rels/chart4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5.xlsx"/></Relationships>
</file>

<file path=ppt/charts/_rels/chart4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6.xlsx"/></Relationships>
</file>

<file path=ppt/charts/_rels/chart4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7.xlsx"/></Relationships>
</file>

<file path=ppt/charts/_rels/chart4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8.xlsx"/></Relationships>
</file>

<file path=ppt/charts/_rels/chart4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9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5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1.xml"/><Relationship Id="rId1" Type="http://schemas.openxmlformats.org/officeDocument/2006/relationships/package" Target="../embeddings/Microsoft_Excel_Worksheet50.xlsx"/></Relationships>
</file>

<file path=ppt/charts/_rels/chart5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1.xlsx"/></Relationships>
</file>

<file path=ppt/charts/_rels/chart5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2.xlsx"/></Relationships>
</file>

<file path=ppt/charts/_rels/chart5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3.xlsx"/></Relationships>
</file>

<file path=ppt/charts/_rels/chart5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4.xlsx"/></Relationships>
</file>

<file path=ppt/charts/_rels/chart5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5.xlsx"/></Relationships>
</file>

<file path=ppt/charts/_rels/chart5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6.xlsx"/></Relationships>
</file>

<file path=ppt/charts/_rels/chart5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7.xlsx"/></Relationships>
</file>

<file path=ppt/charts/_rels/chart5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8.xlsx"/></Relationships>
</file>

<file path=ppt/charts/_rels/chart5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9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6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0.xlsx"/></Relationships>
</file>

<file path=ppt/charts/_rels/chart6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1.xlsx"/></Relationships>
</file>

<file path=ppt/charts/_rels/chart6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2.xlsx"/></Relationships>
</file>

<file path=ppt/charts/_rels/chart6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3.xlsx"/></Relationships>
</file>

<file path=ppt/charts/_rels/chart6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4.xlsx"/></Relationships>
</file>

<file path=ppt/charts/_rels/chart6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5.xlsx"/></Relationships>
</file>

<file path=ppt/charts/_rels/chart6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6.xlsx"/></Relationships>
</file>

<file path=ppt/charts/_rels/chart6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7.xlsx"/></Relationships>
</file>

<file path=ppt/charts/_rels/chart6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8.xlsx"/></Relationships>
</file>

<file path=ppt/charts/_rels/chart6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2.xml"/><Relationship Id="rId1" Type="http://schemas.openxmlformats.org/officeDocument/2006/relationships/package" Target="../embeddings/Microsoft_Excel_Worksheet69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Microsoft_Excel_Worksheet7.xlsx"/></Relationships>
</file>

<file path=ppt/charts/_rels/chart7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0.xlsx"/></Relationships>
</file>

<file path=ppt/charts/_rels/chart7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1.xlsx"/></Relationships>
</file>

<file path=ppt/charts/_rels/chart7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2.xlsx"/></Relationships>
</file>

<file path=ppt/charts/_rels/chart7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3.xlsx"/></Relationships>
</file>

<file path=ppt/charts/_rels/chart7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4.xlsx"/></Relationships>
</file>

<file path=ppt/charts/_rels/chart7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5.xlsx"/></Relationships>
</file>

<file path=ppt/charts/_rels/chart7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6.xlsx"/></Relationships>
</file>

<file path=ppt/charts/_rels/chart7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7.xlsx"/></Relationships>
</file>

<file path=ppt/charts/_rels/chart7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8.xlsx"/></Relationships>
</file>

<file path=ppt/charts/_rels/chart7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0.xlsx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package" Target="../embeddings/Microsoft_Excel_Worksheet8.xlsx"/></Relationships>
</file>

<file path=ppt/charts/_rels/chart8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1.xlsx"/></Relationships>
</file>

<file path=ppt/charts/_rels/chart8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2.xlsx"/></Relationships>
</file>

<file path=ppt/charts/_rels/chart8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3.xlsx"/></Relationships>
</file>

<file path=ppt/charts/_rels/chart8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4.xlsx"/></Relationships>
</file>

<file path=ppt/charts/_rels/chart8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5.xlsx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2001</c:v>
                </c:pt>
              </c:strCache>
            </c:strRef>
          </c:tx>
          <c:spPr>
            <a:solidFill>
              <a:schemeClr val="bg2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c:spPr>
          <c:invertIfNegative val="0"/>
          <c:dLbls>
            <c:dLbl>
              <c:idx val="0"/>
              <c:layout>
                <c:manualLayout>
                  <c:x val="1.5432098765432098E-3"/>
                  <c:y val="-1.0292596013378282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3971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pl-PL"/>
              </a:p>
            </c:txPr>
            <c:dLblPos val="inEnd"/>
            <c:showLegendKey val="0"/>
            <c:showVal val="1"/>
            <c:showCatName val="1"/>
            <c:showSerName val="0"/>
            <c:showPercent val="0"/>
            <c:showBubbleSize val="0"/>
            <c:showLeaderLines val="0"/>
          </c:dLbls>
          <c:cat>
            <c:numRef>
              <c:f>Arkusz1!$A$2</c:f>
              <c:numCache>
                <c:formatCode>General</c:formatCode>
                <c:ptCount val="1"/>
              </c:numCache>
            </c:numRef>
          </c:cat>
          <c:val>
            <c:numRef>
              <c:f>Arkusz1!$B$2</c:f>
              <c:numCache>
                <c:formatCode>General</c:formatCode>
                <c:ptCount val="1"/>
                <c:pt idx="0">
                  <c:v>3971</c:v>
                </c:pt>
              </c:numCache>
            </c:numRef>
          </c:val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2002</c:v>
                </c:pt>
              </c:strCache>
            </c:strRef>
          </c:tx>
          <c:spPr>
            <a:solidFill>
              <a:schemeClr val="bg2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c:spPr>
          <c:invertIfNegative val="0"/>
          <c:dLbls>
            <c:txPr>
              <a:bodyPr/>
              <a:lstStyle/>
              <a:p>
                <a:pPr>
                  <a:defRPr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Arkusz1!$A$2</c:f>
              <c:numCache>
                <c:formatCode>General</c:formatCode>
                <c:ptCount val="1"/>
              </c:numCache>
            </c:numRef>
          </c:cat>
          <c:val>
            <c:numRef>
              <c:f>Arkusz1!$C$2</c:f>
              <c:numCache>
                <c:formatCode>General</c:formatCode>
                <c:ptCount val="1"/>
                <c:pt idx="0">
                  <c:v>4881</c:v>
                </c:pt>
              </c:numCache>
            </c:numRef>
          </c:val>
        </c:ser>
        <c:ser>
          <c:idx val="2"/>
          <c:order val="2"/>
          <c:tx>
            <c:strRef>
              <c:f>Arkusz1!$D$1</c:f>
              <c:strCache>
                <c:ptCount val="1"/>
                <c:pt idx="0">
                  <c:v>2003</c:v>
                </c:pt>
              </c:strCache>
            </c:strRef>
          </c:tx>
          <c:spPr>
            <a:solidFill>
              <a:schemeClr val="bg2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c:spPr>
          <c:invertIfNegative val="0"/>
          <c:dLbls>
            <c:txPr>
              <a:bodyPr/>
              <a:lstStyle/>
              <a:p>
                <a:pPr>
                  <a:defRPr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Arkusz1!$A$2</c:f>
              <c:numCache>
                <c:formatCode>General</c:formatCode>
                <c:ptCount val="1"/>
              </c:numCache>
            </c:numRef>
          </c:cat>
          <c:val>
            <c:numRef>
              <c:f>Arkusz1!$D$2</c:f>
              <c:numCache>
                <c:formatCode>General</c:formatCode>
                <c:ptCount val="1"/>
                <c:pt idx="0">
                  <c:v>4406</c:v>
                </c:pt>
              </c:numCache>
            </c:numRef>
          </c:val>
        </c:ser>
        <c:ser>
          <c:idx val="3"/>
          <c:order val="3"/>
          <c:tx>
            <c:strRef>
              <c:f>Arkusz1!$E$1</c:f>
              <c:strCache>
                <c:ptCount val="1"/>
                <c:pt idx="0">
                  <c:v>2004</c:v>
                </c:pt>
              </c:strCache>
            </c:strRef>
          </c:tx>
          <c:spPr>
            <a:solidFill>
              <a:schemeClr val="bg2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c:spPr>
          <c:invertIfNegative val="0"/>
          <c:dLbls>
            <c:txPr>
              <a:bodyPr/>
              <a:lstStyle/>
              <a:p>
                <a:pPr>
                  <a:defRPr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Arkusz1!$A$2</c:f>
              <c:numCache>
                <c:formatCode>General</c:formatCode>
                <c:ptCount val="1"/>
              </c:numCache>
            </c:numRef>
          </c:cat>
          <c:val>
            <c:numRef>
              <c:f>Arkusz1!$E$2</c:f>
              <c:numCache>
                <c:formatCode>General</c:formatCode>
                <c:ptCount val="1"/>
                <c:pt idx="0">
                  <c:v>3723</c:v>
                </c:pt>
              </c:numCache>
            </c:numRef>
          </c:val>
        </c:ser>
        <c:ser>
          <c:idx val="4"/>
          <c:order val="4"/>
          <c:tx>
            <c:strRef>
              <c:f>Arkusz1!$F$1</c:f>
              <c:strCache>
                <c:ptCount val="1"/>
                <c:pt idx="0">
                  <c:v>2005</c:v>
                </c:pt>
              </c:strCache>
            </c:strRef>
          </c:tx>
          <c:spPr>
            <a:solidFill>
              <a:schemeClr val="bg2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c:spPr>
          <c:invertIfNegative val="0"/>
          <c:dLbls>
            <c:txPr>
              <a:bodyPr/>
              <a:lstStyle/>
              <a:p>
                <a:pPr>
                  <a:defRPr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Arkusz1!$A$2</c:f>
              <c:numCache>
                <c:formatCode>General</c:formatCode>
                <c:ptCount val="1"/>
              </c:numCache>
            </c:numRef>
          </c:cat>
          <c:val>
            <c:numRef>
              <c:f>Arkusz1!$F$2</c:f>
              <c:numCache>
                <c:formatCode>General</c:formatCode>
                <c:ptCount val="1"/>
                <c:pt idx="0">
                  <c:v>4995</c:v>
                </c:pt>
              </c:numCache>
            </c:numRef>
          </c:val>
        </c:ser>
        <c:ser>
          <c:idx val="5"/>
          <c:order val="5"/>
          <c:tx>
            <c:strRef>
              <c:f>Arkusz1!$G$1</c:f>
              <c:strCache>
                <c:ptCount val="1"/>
                <c:pt idx="0">
                  <c:v>2006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c:spPr>
          <c:invertIfNegative val="0"/>
          <c:dPt>
            <c:idx val="0"/>
            <c:invertIfNegative val="0"/>
            <c:bubble3D val="0"/>
          </c:dPt>
          <c:dLbls>
            <c:txPr>
              <a:bodyPr/>
              <a:lstStyle/>
              <a:p>
                <a:pPr>
                  <a:defRPr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Arkusz1!$A$2</c:f>
              <c:numCache>
                <c:formatCode>General</c:formatCode>
                <c:ptCount val="1"/>
              </c:numCache>
            </c:numRef>
          </c:cat>
          <c:val>
            <c:numRef>
              <c:f>Arkusz1!$G$2</c:f>
              <c:numCache>
                <c:formatCode>General</c:formatCode>
                <c:ptCount val="1"/>
                <c:pt idx="0">
                  <c:v>7505</c:v>
                </c:pt>
              </c:numCache>
            </c:numRef>
          </c:val>
        </c:ser>
        <c:ser>
          <c:idx val="6"/>
          <c:order val="6"/>
          <c:tx>
            <c:strRef>
              <c:f>Arkusz1!$H$1</c:f>
              <c:strCache>
                <c:ptCount val="1"/>
                <c:pt idx="0">
                  <c:v>2007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c:spPr>
          <c:invertIfNegative val="0"/>
          <c:dLbls>
            <c:txPr>
              <a:bodyPr/>
              <a:lstStyle/>
              <a:p>
                <a:pPr>
                  <a:defRPr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Arkusz1!$A$2</c:f>
              <c:numCache>
                <c:formatCode>General</c:formatCode>
                <c:ptCount val="1"/>
              </c:numCache>
            </c:numRef>
          </c:cat>
          <c:val>
            <c:numRef>
              <c:f>Arkusz1!$H$2</c:f>
              <c:numCache>
                <c:formatCode>General</c:formatCode>
                <c:ptCount val="1"/>
                <c:pt idx="0">
                  <c:v>9506</c:v>
                </c:pt>
              </c:numCache>
            </c:numRef>
          </c:val>
        </c:ser>
        <c:ser>
          <c:idx val="7"/>
          <c:order val="7"/>
          <c:tx>
            <c:strRef>
              <c:f>Arkusz1!$I$1</c:f>
              <c:strCache>
                <c:ptCount val="1"/>
                <c:pt idx="0">
                  <c:v>2008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c:spPr>
          <c:invertIfNegative val="0"/>
          <c:dPt>
            <c:idx val="0"/>
            <c:invertIfNegative val="0"/>
            <c:bubble3D val="0"/>
          </c:dPt>
          <c:dLbls>
            <c:txPr>
              <a:bodyPr/>
              <a:lstStyle/>
              <a:p>
                <a:pPr>
                  <a:defRPr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Arkusz1!$A$2</c:f>
              <c:numCache>
                <c:formatCode>General</c:formatCode>
                <c:ptCount val="1"/>
              </c:numCache>
            </c:numRef>
          </c:cat>
          <c:val>
            <c:numRef>
              <c:f>Arkusz1!$I$2</c:f>
              <c:numCache>
                <c:formatCode>General</c:formatCode>
                <c:ptCount val="1"/>
                <c:pt idx="0">
                  <c:v>12691</c:v>
                </c:pt>
              </c:numCache>
            </c:numRef>
          </c:val>
        </c:ser>
        <c:ser>
          <c:idx val="8"/>
          <c:order val="8"/>
          <c:tx>
            <c:strRef>
              <c:f>Arkusz1!$J$1</c:f>
              <c:strCache>
                <c:ptCount val="1"/>
                <c:pt idx="0">
                  <c:v>2009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c:spPr>
          <c:invertIfNegative val="0"/>
          <c:dLbls>
            <c:txPr>
              <a:bodyPr/>
              <a:lstStyle/>
              <a:p>
                <a:pPr>
                  <a:defRPr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Arkusz1!$A$2</c:f>
              <c:numCache>
                <c:formatCode>General</c:formatCode>
                <c:ptCount val="1"/>
              </c:numCache>
            </c:numRef>
          </c:cat>
          <c:val>
            <c:numRef>
              <c:f>Arkusz1!$J$2</c:f>
              <c:numCache>
                <c:formatCode>General</c:formatCode>
                <c:ptCount val="1"/>
                <c:pt idx="0">
                  <c:v>14183</c:v>
                </c:pt>
              </c:numCache>
            </c:numRef>
          </c:val>
        </c:ser>
        <c:ser>
          <c:idx val="9"/>
          <c:order val="9"/>
          <c:tx>
            <c:strRef>
              <c:f>Arkusz1!$K$1</c:f>
              <c:strCache>
                <c:ptCount val="1"/>
                <c:pt idx="0">
                  <c:v>2010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c:spPr>
          <c:invertIfNegative val="0"/>
          <c:dLbls>
            <c:txPr>
              <a:bodyPr/>
              <a:lstStyle/>
              <a:p>
                <a:pPr>
                  <a:defRPr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Arkusz1!$A$2</c:f>
              <c:numCache>
                <c:formatCode>General</c:formatCode>
                <c:ptCount val="1"/>
              </c:numCache>
            </c:numRef>
          </c:cat>
          <c:val>
            <c:numRef>
              <c:f>Arkusz1!$K$2</c:f>
              <c:numCache>
                <c:formatCode>General</c:formatCode>
                <c:ptCount val="1"/>
                <c:pt idx="0">
                  <c:v>9765</c:v>
                </c:pt>
              </c:numCache>
            </c:numRef>
          </c:val>
        </c:ser>
        <c:ser>
          <c:idx val="10"/>
          <c:order val="10"/>
          <c:tx>
            <c:strRef>
              <c:f>Arkusz1!$L$1</c:f>
              <c:strCache>
                <c:ptCount val="1"/>
                <c:pt idx="0">
                  <c:v>2011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c:spPr>
          <c:invertIfNegative val="0"/>
          <c:dLbls>
            <c:dLbl>
              <c:idx val="0"/>
              <c:layout>
                <c:manualLayout>
                  <c:x val="-1.0802469135802469E-2"/>
                  <c:y val="-1.1023080768803466E-2"/>
                </c:manualLayout>
              </c:layout>
              <c:tx>
                <c:rich>
                  <a:bodyPr/>
                  <a:lstStyle/>
                  <a:p>
                    <a:r>
                      <a:rPr lang="pl-PL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  <a:r>
                      <a:rPr lang="en-US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11544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Arkusz1!$A$2</c:f>
              <c:numCache>
                <c:formatCode>General</c:formatCode>
                <c:ptCount val="1"/>
              </c:numCache>
            </c:numRef>
          </c:cat>
          <c:val>
            <c:numRef>
              <c:f>Arkusz1!$L$2</c:f>
              <c:numCache>
                <c:formatCode>General</c:formatCode>
                <c:ptCount val="1"/>
                <c:pt idx="0">
                  <c:v>11544</c:v>
                </c:pt>
              </c:numCache>
            </c:numRef>
          </c:val>
        </c:ser>
        <c:ser>
          <c:idx val="11"/>
          <c:order val="11"/>
          <c:tx>
            <c:strRef>
              <c:f>Arkusz1!$M$1</c:f>
              <c:strCache>
                <c:ptCount val="1"/>
                <c:pt idx="0">
                  <c:v>2012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c:spPr>
          <c:invertIfNegative val="0"/>
          <c:dLbls>
            <c:txPr>
              <a:bodyPr/>
              <a:lstStyle/>
              <a:p>
                <a:pPr>
                  <a:defRPr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Arkusz1!$A$2</c:f>
              <c:numCache>
                <c:formatCode>General</c:formatCode>
                <c:ptCount val="1"/>
              </c:numCache>
            </c:numRef>
          </c:cat>
          <c:val>
            <c:numRef>
              <c:f>Arkusz1!$M$2</c:f>
              <c:numCache>
                <c:formatCode>General</c:formatCode>
                <c:ptCount val="1"/>
                <c:pt idx="0">
                  <c:v>11656</c:v>
                </c:pt>
              </c:numCache>
            </c:numRef>
          </c:val>
        </c:ser>
        <c:ser>
          <c:idx val="12"/>
          <c:order val="12"/>
          <c:tx>
            <c:strRef>
              <c:f>Arkusz1!$N$1</c:f>
              <c:strCache>
                <c:ptCount val="1"/>
                <c:pt idx="0">
                  <c:v>2013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c:spPr>
          <c:invertIfNegative val="0"/>
          <c:dLbls>
            <c:txPr>
              <a:bodyPr/>
              <a:lstStyle/>
              <a:p>
                <a:pPr>
                  <a:defRPr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Arkusz1!$A$2</c:f>
              <c:numCache>
                <c:formatCode>General</c:formatCode>
                <c:ptCount val="1"/>
              </c:numCache>
            </c:numRef>
          </c:cat>
          <c:val>
            <c:numRef>
              <c:f>Arkusz1!$N$2</c:f>
              <c:numCache>
                <c:formatCode>General</c:formatCode>
                <c:ptCount val="1"/>
                <c:pt idx="0">
                  <c:v>10731</c:v>
                </c:pt>
              </c:numCache>
            </c:numRef>
          </c:val>
        </c:ser>
        <c:ser>
          <c:idx val="13"/>
          <c:order val="13"/>
          <c:tx>
            <c:strRef>
              <c:f>Arkusz1!$O$1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c:spPr>
          <c:invertIfNegative val="0"/>
          <c:dLbls>
            <c:txPr>
              <a:bodyPr/>
              <a:lstStyle/>
              <a:p>
                <a:pPr>
                  <a:defRPr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Arkusz1!$A$2</c:f>
              <c:numCache>
                <c:formatCode>General</c:formatCode>
                <c:ptCount val="1"/>
              </c:numCache>
            </c:numRef>
          </c:cat>
          <c:val>
            <c:numRef>
              <c:f>Arkusz1!$O$2</c:f>
              <c:numCache>
                <c:formatCode>General</c:formatCode>
                <c:ptCount val="1"/>
                <c:pt idx="0">
                  <c:v>9773</c:v>
                </c:pt>
              </c:numCache>
            </c:numRef>
          </c:val>
        </c:ser>
        <c:ser>
          <c:idx val="14"/>
          <c:order val="14"/>
          <c:tx>
            <c:strRef>
              <c:f>Arkusz1!$P$1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c:spPr>
          <c:invertIfNegative val="0"/>
          <c:dLbls>
            <c:txPr>
              <a:bodyPr/>
              <a:lstStyle/>
              <a:p>
                <a:pPr>
                  <a:defRPr b="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Arkusz1!$A$2</c:f>
              <c:numCache>
                <c:formatCode>General</c:formatCode>
                <c:ptCount val="1"/>
              </c:numCache>
            </c:numRef>
          </c:cat>
          <c:val>
            <c:numRef>
              <c:f>Arkusz1!$P$2</c:f>
              <c:numCache>
                <c:formatCode>General</c:formatCode>
                <c:ptCount val="1"/>
                <c:pt idx="0">
                  <c:v>8931</c:v>
                </c:pt>
              </c:numCache>
            </c:numRef>
          </c:val>
        </c:ser>
        <c:ser>
          <c:idx val="15"/>
          <c:order val="15"/>
          <c:tx>
            <c:strRef>
              <c:f>Arkusz1!$Q$1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c:spPr>
          <c:invertIfNegative val="0"/>
          <c:dLbls>
            <c:txPr>
              <a:bodyPr/>
              <a:lstStyle/>
              <a:p>
                <a:pPr>
                  <a:defRPr b="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Arkusz1!$A$2</c:f>
              <c:numCache>
                <c:formatCode>General</c:formatCode>
                <c:ptCount val="1"/>
              </c:numCache>
            </c:numRef>
          </c:cat>
          <c:val>
            <c:numRef>
              <c:f>Arkusz1!$Q$2</c:f>
              <c:numCache>
                <c:formatCode>General</c:formatCode>
                <c:ptCount val="1"/>
                <c:pt idx="0">
                  <c:v>8389</c:v>
                </c:pt>
              </c:numCache>
            </c:numRef>
          </c:val>
        </c:ser>
        <c:ser>
          <c:idx val="16"/>
          <c:order val="16"/>
          <c:tx>
            <c:strRef>
              <c:f>Arkusz1!$R$1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rgbClr val="CC0066"/>
            </a:solidFill>
            <a:ln>
              <a:solidFill>
                <a:schemeClr val="bg1">
                  <a:lumMod val="50000"/>
                </a:schemeClr>
              </a:solidFill>
            </a:ln>
          </c:spPr>
          <c:invertIfNegative val="0"/>
          <c:dLbls>
            <c:txPr>
              <a:bodyPr/>
              <a:lstStyle/>
              <a:p>
                <a:pPr>
                  <a:defRPr sz="12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Arkusz1!$A$2</c:f>
              <c:numCache>
                <c:formatCode>General</c:formatCode>
                <c:ptCount val="1"/>
              </c:numCache>
            </c:numRef>
          </c:cat>
          <c:val>
            <c:numRef>
              <c:f>Arkusz1!$R$2</c:f>
              <c:numCache>
                <c:formatCode>General</c:formatCode>
                <c:ptCount val="1"/>
                <c:pt idx="0">
                  <c:v>7997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overlap val="-25"/>
        <c:axId val="121903360"/>
        <c:axId val="121909248"/>
      </c:barChart>
      <c:dateAx>
        <c:axId val="121903360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121909248"/>
        <c:crosses val="autoZero"/>
        <c:auto val="0"/>
        <c:lblOffset val="100"/>
        <c:baseTimeUnit val="days"/>
      </c:dateAx>
      <c:valAx>
        <c:axId val="121909248"/>
        <c:scaling>
          <c:orientation val="minMax"/>
          <c:max val="16000"/>
          <c:min val="0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spPr>
          <a:ln w="9525">
            <a:noFill/>
          </a:ln>
        </c:spPr>
        <c:txPr>
          <a:bodyPr/>
          <a:lstStyle/>
          <a:p>
            <a:pPr>
              <a:defRPr sz="12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pl-PL"/>
          </a:p>
        </c:txPr>
        <c:crossAx val="12190336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400" baseline="0"/>
      </a:pPr>
      <a:endParaRPr lang="pl-PL"/>
    </a:p>
  </c:txPr>
  <c:externalData r:id="rId1">
    <c:autoUpdate val="0"/>
  </c:externalData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7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3144921455008211E-3"/>
          <c:y val="0.25833101877569159"/>
          <c:w val="0.66536718601514433"/>
          <c:h val="0.64340608979954617"/>
        </c:manualLayout>
      </c:layout>
      <c:pie3D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Kolumna1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</c:spPr>
          </c:dPt>
          <c:dLbls>
            <c:dLbl>
              <c:idx val="0"/>
              <c:layout>
                <c:manualLayout>
                  <c:x val="6.9487286077488178E-2"/>
                  <c:y val="-0.25182261494754549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UNIWERSYTET SZCZECIŃSKI 101</a:t>
                    </a:r>
                    <a:r>
                      <a:rPr lang="pl-PL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OSÓB</a:t>
                    </a:r>
                  </a:p>
                  <a:p>
                    <a:r>
                      <a:rPr lang="pl-PL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87,8%</a:t>
                    </a:r>
                    <a:endParaRPr lang="en-US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Arkusz1!$A$2:$A$12</c:f>
              <c:strCache>
                <c:ptCount val="11"/>
                <c:pt idx="0">
                  <c:v>Uniwersytet Szczeciński</c:v>
                </c:pt>
                <c:pt idx="1">
                  <c:v>Uniwersytet Jagielloński w Krakowie</c:v>
                </c:pt>
                <c:pt idx="2">
                  <c:v>Uniwersytet Gdański</c:v>
                </c:pt>
                <c:pt idx="3">
                  <c:v>Uniwersytet Mikołaja Kopernika w Toruniu</c:v>
                </c:pt>
                <c:pt idx="4">
                  <c:v>Katolicki Uniwersytet Lubelski Jana Pawła II w Lublinie</c:v>
                </c:pt>
                <c:pt idx="5">
                  <c:v>Uniwersytet im. Adama Mickiewicza w Poznaniu</c:v>
                </c:pt>
                <c:pt idx="6">
                  <c:v>Uniwersytet Śląski w Katowicach</c:v>
                </c:pt>
                <c:pt idx="7">
                  <c:v>Uniwersytet Warmińsko-Mazurski w Olsztynie</c:v>
                </c:pt>
                <c:pt idx="8">
                  <c:v>Uniwersytet Wrocławski</c:v>
                </c:pt>
                <c:pt idx="9">
                  <c:v>Uczelnia Łazarskiego w Warszawie</c:v>
                </c:pt>
                <c:pt idx="10">
                  <c:v>Wyższa Szkoła Umiejętności Społecznych w Poznaniu</c:v>
                </c:pt>
              </c:strCache>
            </c:strRef>
          </c:cat>
          <c:val>
            <c:numRef>
              <c:f>Arkusz1!$B$2:$B$12</c:f>
              <c:numCache>
                <c:formatCode>General</c:formatCode>
                <c:ptCount val="11"/>
                <c:pt idx="0">
                  <c:v>101</c:v>
                </c:pt>
                <c:pt idx="1">
                  <c:v>3</c:v>
                </c:pt>
                <c:pt idx="2">
                  <c:v>2</c:v>
                </c:pt>
                <c:pt idx="3">
                  <c:v>2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pl-PL"/>
    </a:p>
  </c:txPr>
  <c:externalData r:id="rId1">
    <c:autoUpdate val="0"/>
  </c:externalData>
  <c:userShapes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14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6982114905028617E-3"/>
          <c:y val="7.5572687709872952E-2"/>
          <c:w val="0.5622438744385222"/>
          <c:h val="0.84624005873097208"/>
        </c:manualLayout>
      </c:layout>
      <c:pie3D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Kolumna1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</c:spPr>
          </c:dPt>
          <c:dPt>
            <c:idx val="1"/>
            <c:bubble3D val="0"/>
            <c:spPr>
              <a:solidFill>
                <a:schemeClr val="accent5">
                  <a:lumMod val="40000"/>
                  <a:lumOff val="60000"/>
                </a:schemeClr>
              </a:solidFill>
            </c:spPr>
          </c:dPt>
          <c:dLbls>
            <c:dLbl>
              <c:idx val="0"/>
              <c:layout>
                <c:manualLayout>
                  <c:x val="9.1551367824532576E-2"/>
                  <c:y val="1.9838790398902458E-2"/>
                </c:manualLayout>
              </c:layout>
              <c:tx>
                <c:rich>
                  <a:bodyPr/>
                  <a:lstStyle/>
                  <a:p>
                    <a:r>
                      <a:rPr lang="pl-PL" dirty="0" smtClean="0"/>
                      <a:t>UNIWERSYTET </a:t>
                    </a:r>
                    <a:r>
                      <a:rPr lang="pl-PL" sz="1200" dirty="0" smtClean="0"/>
                      <a:t>IM. </a:t>
                    </a:r>
                    <a:r>
                      <a:rPr lang="pl-PL" dirty="0" smtClean="0"/>
                      <a:t>A. MICKIEWICZA W POZNANIU</a:t>
                    </a:r>
                  </a:p>
                  <a:p>
                    <a:r>
                      <a:rPr lang="pl-PL" dirty="0" smtClean="0"/>
                      <a:t>35 OSÓB – 31,8%</a:t>
                    </a:r>
                    <a:endParaRPr lang="pl-PL" dirty="0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1.9354105189757598E-2"/>
                  <c:y val="-0.18445185626969804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UNIWERSYTET ŁÓDZKI</a:t>
                    </a:r>
                    <a:endParaRPr lang="pl-PL" dirty="0" smtClean="0"/>
                  </a:p>
                  <a:p>
                    <a:r>
                      <a:rPr lang="en-US" dirty="0" smtClean="0"/>
                      <a:t>22</a:t>
                    </a:r>
                    <a:r>
                      <a:rPr lang="pl-PL" dirty="0" smtClean="0"/>
                      <a:t> OSOBY -</a:t>
                    </a:r>
                    <a:r>
                      <a:rPr lang="en-US" dirty="0" smtClean="0"/>
                      <a:t> 20%</a:t>
                    </a:r>
                    <a:endParaRPr lang="en-US" dirty="0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0.13352457224716677"/>
                  <c:y val="-1.2844106202429571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UNIWERSYTET SZCZECIŃSKI</a:t>
                    </a:r>
                    <a:endParaRPr lang="pl-PL" dirty="0" smtClean="0"/>
                  </a:p>
                  <a:p>
                    <a:r>
                      <a:rPr lang="en-US" dirty="0" smtClean="0"/>
                      <a:t>16</a:t>
                    </a:r>
                    <a:r>
                      <a:rPr lang="pl-PL" baseline="0" dirty="0" smtClean="0"/>
                      <a:t> OSÓB – </a:t>
                    </a:r>
                    <a:r>
                      <a:rPr lang="en-US" dirty="0" smtClean="0"/>
                      <a:t>1</a:t>
                    </a:r>
                    <a:r>
                      <a:rPr lang="pl-PL" dirty="0" smtClean="0"/>
                      <a:t>4,5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3"/>
              <c:delete val="1"/>
            </c:dLbl>
            <c:dLbl>
              <c:idx val="4"/>
              <c:delete val="1"/>
            </c:dLbl>
            <c:dLbl>
              <c:idx val="5"/>
              <c:delete val="1"/>
            </c:dLbl>
            <c:dLbl>
              <c:idx val="6"/>
              <c:delete val="1"/>
            </c:dLbl>
            <c:dLbl>
              <c:idx val="7"/>
              <c:delete val="1"/>
            </c:dLbl>
            <c:dLbl>
              <c:idx val="8"/>
              <c:delete val="1"/>
            </c:dLbl>
            <c:dLbl>
              <c:idx val="9"/>
              <c:delete val="1"/>
            </c:dLbl>
            <c:dLbl>
              <c:idx val="10"/>
              <c:delete val="1"/>
            </c:dLbl>
            <c:dLbl>
              <c:idx val="11"/>
              <c:delete val="1"/>
            </c:dLbl>
            <c:dLbl>
              <c:idx val="12"/>
              <c:delete val="1"/>
            </c:dLbl>
            <c:dLbl>
              <c:idx val="13"/>
              <c:delete val="1"/>
            </c:dLbl>
            <c:dLbl>
              <c:idx val="14"/>
              <c:delete val="1"/>
            </c:dLbl>
            <c:dLbl>
              <c:idx val="15"/>
              <c:delete val="1"/>
            </c:dLbl>
            <c:dLbl>
              <c:idx val="16"/>
              <c:delete val="1"/>
            </c:dLbl>
            <c:txPr>
              <a:bodyPr/>
              <a:lstStyle/>
              <a:p>
                <a:pPr>
                  <a:defRPr sz="14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Arkusz1!$A$2:$A$18</c:f>
              <c:strCache>
                <c:ptCount val="17"/>
                <c:pt idx="0">
                  <c:v>Uniwersytet im. Adama Mickiewicza w Poznaniu</c:v>
                </c:pt>
                <c:pt idx="1">
                  <c:v>Uniwersytet Łódzki</c:v>
                </c:pt>
                <c:pt idx="2">
                  <c:v>Uniwersytet Szczeciński</c:v>
                </c:pt>
                <c:pt idx="3">
                  <c:v>Uniwersytet Mikołaja Kopernika w Toruniu</c:v>
                </c:pt>
                <c:pt idx="4">
                  <c:v>SWPS Uniwersytet Humanistycznospołeczny z siedzibą w Warszawie</c:v>
                </c:pt>
                <c:pt idx="5">
                  <c:v>Wyższa Szkoła Pedagogiki i Administracji im. Mieszka I w Poznaniu</c:v>
                </c:pt>
                <c:pt idx="6">
                  <c:v>Wyższa Szkoła Umiejętności Społecznych w Poznaniu</c:v>
                </c:pt>
                <c:pt idx="7">
                  <c:v>Uniwersytet Kardynała Stefana Wyszyńskiego w Warszawie</c:v>
                </c:pt>
                <c:pt idx="8">
                  <c:v>Uniwersytet Wrocławski</c:v>
                </c:pt>
                <c:pt idx="9">
                  <c:v>Uniwersytet Marii Curie-Skłodowskiej w Lublinie</c:v>
                </c:pt>
                <c:pt idx="10">
                  <c:v>Akademia Leona Koźmińskiego w Warszawie</c:v>
                </c:pt>
                <c:pt idx="11">
                  <c:v>Katolicki Uniwersytet Lubelski Jana Pawła II w Lublinie</c:v>
                </c:pt>
                <c:pt idx="12">
                  <c:v>Uniwersytet Gdański</c:v>
                </c:pt>
                <c:pt idx="13">
                  <c:v>Uniwersytet Jagielloński w Krakowie</c:v>
                </c:pt>
                <c:pt idx="14">
                  <c:v>Uniwersytet Opolski</c:v>
                </c:pt>
                <c:pt idx="15">
                  <c:v>Uniwersytet Warszawski</c:v>
                </c:pt>
                <c:pt idx="16">
                  <c:v>Europejska Wyższa Szkoła Prawa i Administracji w Warszawie</c:v>
                </c:pt>
              </c:strCache>
            </c:strRef>
          </c:cat>
          <c:val>
            <c:numRef>
              <c:f>Arkusz1!$B$2:$B$18</c:f>
              <c:numCache>
                <c:formatCode>General</c:formatCode>
                <c:ptCount val="17"/>
                <c:pt idx="0">
                  <c:v>35</c:v>
                </c:pt>
                <c:pt idx="1">
                  <c:v>22</c:v>
                </c:pt>
                <c:pt idx="2">
                  <c:v>16</c:v>
                </c:pt>
                <c:pt idx="3">
                  <c:v>8</c:v>
                </c:pt>
                <c:pt idx="4">
                  <c:v>5</c:v>
                </c:pt>
                <c:pt idx="5">
                  <c:v>4</c:v>
                </c:pt>
                <c:pt idx="6">
                  <c:v>4</c:v>
                </c:pt>
                <c:pt idx="7">
                  <c:v>3</c:v>
                </c:pt>
                <c:pt idx="8">
                  <c:v>3</c:v>
                </c:pt>
                <c:pt idx="9">
                  <c:v>2</c:v>
                </c:pt>
                <c:pt idx="10">
                  <c:v>2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  <c:pt idx="16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pl-PL"/>
    </a:p>
  </c:txPr>
  <c:externalData r:id="rId1">
    <c:autoUpdate val="0"/>
  </c:externalData>
  <c:userShapes r:id="rId2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15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6594321061100737E-3"/>
          <c:y val="0.13235521959360239"/>
          <c:w val="0.57844827277255928"/>
          <c:h val="0.8652528457309584"/>
        </c:manualLayout>
      </c:layout>
      <c:pie3D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Kolumna1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</c:spPr>
          </c:dPt>
          <c:dPt>
            <c:idx val="1"/>
            <c:bubble3D val="0"/>
            <c:spPr>
              <a:solidFill>
                <a:schemeClr val="accent5">
                  <a:lumMod val="40000"/>
                  <a:lumOff val="60000"/>
                </a:schemeClr>
              </a:solidFill>
            </c:spPr>
          </c:dPt>
          <c:dPt>
            <c:idx val="13"/>
            <c:bubble3D val="0"/>
            <c:spPr>
              <a:solidFill>
                <a:schemeClr val="accent4">
                  <a:lumMod val="75000"/>
                </a:schemeClr>
              </a:solidFill>
            </c:spPr>
          </c:dPt>
          <c:dLbls>
            <c:dLbl>
              <c:idx val="0"/>
              <c:layout>
                <c:manualLayout>
                  <c:x val="7.3410078091681569E-2"/>
                  <c:y val="-0.15797411503840664"/>
                </c:manualLayout>
              </c:layout>
              <c:tx>
                <c:rich>
                  <a:bodyPr/>
                  <a:lstStyle/>
                  <a:p>
                    <a:r>
                      <a:rPr lang="pl-PL" smtClean="0"/>
                      <a:t>UNIWERSYTET ŚLĄSKI W KATOWICACH</a:t>
                    </a:r>
                  </a:p>
                  <a:p>
                    <a:r>
                      <a:rPr lang="pl-PL" smtClean="0"/>
                      <a:t>16 OSÓB</a:t>
                    </a:r>
                    <a:r>
                      <a:rPr lang="pl-PL" baseline="0" smtClean="0"/>
                      <a:t> -53,3%</a:t>
                    </a:r>
                    <a:endParaRPr lang="pl-PL" dirty="0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1"/>
              <c:tx>
                <c:rich>
                  <a:bodyPr/>
                  <a:lstStyle/>
                  <a:p>
                    <a:r>
                      <a:rPr lang="pl-PL" smtClean="0"/>
                      <a:t>UNIWERSYTET</a:t>
                    </a:r>
                    <a:r>
                      <a:rPr lang="pl-PL" baseline="0" smtClean="0"/>
                      <a:t> OPOLSKI </a:t>
                    </a:r>
                  </a:p>
                  <a:p>
                    <a:r>
                      <a:rPr lang="en-US" smtClean="0"/>
                      <a:t>4</a:t>
                    </a:r>
                    <a:r>
                      <a:rPr lang="pl-PL" baseline="0" smtClean="0"/>
                      <a:t> OSOBY -13,3%</a:t>
                    </a:r>
                    <a:endParaRPr lang="en-US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2"/>
              <c:delete val="1"/>
            </c:dLbl>
            <c:dLbl>
              <c:idx val="3"/>
              <c:delete val="1"/>
            </c:dLbl>
            <c:dLbl>
              <c:idx val="4"/>
              <c:delete val="1"/>
            </c:dLbl>
            <c:dLbl>
              <c:idx val="5"/>
              <c:delete val="1"/>
            </c:dLbl>
            <c:dLbl>
              <c:idx val="6"/>
              <c:delete val="1"/>
            </c:dLbl>
            <c:dLbl>
              <c:idx val="7"/>
              <c:delete val="1"/>
            </c:dLbl>
            <c:dLbl>
              <c:idx val="8"/>
              <c:delete val="1"/>
            </c:dLbl>
            <c:dLbl>
              <c:idx val="9"/>
              <c:delete val="1"/>
            </c:dLbl>
            <c:showLegendKey val="0"/>
            <c:showVal val="1"/>
            <c:showCatName val="1"/>
            <c:showSerName val="0"/>
            <c:showPercent val="1"/>
            <c:showBubbleSize val="0"/>
            <c:showLeaderLines val="0"/>
          </c:dLbls>
          <c:cat>
            <c:strRef>
              <c:f>Arkusz1!$A$2:$A$2</c:f>
              <c:strCache>
                <c:ptCount val="1"/>
                <c:pt idx="0">
                  <c:v>Uniwersytet Śląski w Katowicach</c:v>
                </c:pt>
              </c:strCache>
            </c:strRef>
          </c:cat>
          <c:val>
            <c:numRef>
              <c:f>Arkusz1!$B$2:$B$11</c:f>
              <c:numCache>
                <c:formatCode>General</c:formatCode>
                <c:ptCount val="10"/>
                <c:pt idx="0">
                  <c:v>16</c:v>
                </c:pt>
                <c:pt idx="1">
                  <c:v>4</c:v>
                </c:pt>
                <c:pt idx="2">
                  <c:v>2</c:v>
                </c:pt>
                <c:pt idx="3">
                  <c:v>2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</c:pie3DChart>
    </c:plotArea>
    <c:plotVisOnly val="1"/>
    <c:dispBlanksAs val="gap"/>
    <c:showDLblsOverMax val="0"/>
  </c:chart>
  <c:txPr>
    <a:bodyPr/>
    <a:lstStyle/>
    <a:p>
      <a:pPr>
        <a:defRPr sz="1400">
          <a:latin typeface="Times New Roman" panose="02020603050405020304" pitchFamily="18" charset="0"/>
          <a:cs typeface="Times New Roman" panose="02020603050405020304" pitchFamily="18" charset="0"/>
        </a:defRPr>
      </a:pPr>
      <a:endParaRPr lang="pl-PL"/>
    </a:p>
  </c:txPr>
  <c:externalData r:id="rId1">
    <c:autoUpdate val="0"/>
  </c:externalData>
  <c:userShapes r:id="rId2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10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1.4648083834840862E-2"/>
          <c:w val="0.62965226085990444"/>
          <c:h val="0.94302336695249678"/>
        </c:manualLayout>
      </c:layout>
      <c:pie3DChart>
        <c:varyColors val="1"/>
        <c:ser>
          <c:idx val="0"/>
          <c:order val="0"/>
          <c:explosion val="25"/>
          <c:dPt>
            <c:idx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</c:spPr>
          </c:dPt>
          <c:dPt>
            <c:idx val="1"/>
            <c:bubble3D val="0"/>
            <c:spPr>
              <a:solidFill>
                <a:schemeClr val="accent5">
                  <a:lumMod val="40000"/>
                  <a:lumOff val="60000"/>
                </a:schemeClr>
              </a:solidFill>
            </c:spPr>
          </c:dPt>
          <c:dPt>
            <c:idx val="2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</c:spPr>
          </c:dPt>
          <c:dLbls>
            <c:dLbl>
              <c:idx val="0"/>
              <c:layout>
                <c:manualLayout>
                  <c:x val="-0.14852312739830822"/>
                  <c:y val="-0.2288464244713550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UNIWERSYTET WARSZAWSKI</a:t>
                    </a:r>
                    <a:endParaRPr lang="pl-PL" dirty="0" smtClean="0"/>
                  </a:p>
                  <a:p>
                    <a:r>
                      <a:rPr lang="en-US" dirty="0" smtClean="0"/>
                      <a:t>399</a:t>
                    </a:r>
                    <a:r>
                      <a:rPr lang="pl-PL" baseline="0" dirty="0" smtClean="0"/>
                      <a:t> OSÓB – 38,3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1.3943014132726955E-2"/>
                  <c:y val="-0.10257026997000333"/>
                </c:manualLayout>
              </c:layout>
              <c:tx>
                <c:rich>
                  <a:bodyPr/>
                  <a:lstStyle/>
                  <a:p>
                    <a:r>
                      <a:rPr lang="pl-PL" dirty="0" smtClean="0"/>
                      <a:t>UKSW </a:t>
                    </a:r>
                  </a:p>
                  <a:p>
                    <a:r>
                      <a:rPr lang="pl-PL" dirty="0" smtClean="0"/>
                      <a:t>143 OSOBY</a:t>
                    </a:r>
                    <a:r>
                      <a:rPr lang="pl-PL" baseline="0" dirty="0" smtClean="0"/>
                      <a:t> - 13,7</a:t>
                    </a:r>
                    <a:r>
                      <a:rPr lang="pl-PL" dirty="0" smtClean="0"/>
                      <a:t>%</a:t>
                    </a:r>
                    <a:endParaRPr lang="pl-PL" dirty="0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0"/>
                  <c:y val="-0.10823204829093064"/>
                </c:manualLayout>
              </c:layout>
              <c:tx>
                <c:rich>
                  <a:bodyPr/>
                  <a:lstStyle/>
                  <a:p>
                    <a:r>
                      <a:rPr lang="pl-PL" dirty="0" smtClean="0"/>
                      <a:t>UCZELNIA ŁAZARSKIEGO</a:t>
                    </a:r>
                  </a:p>
                  <a:p>
                    <a:r>
                      <a:rPr lang="pl-PL" dirty="0" smtClean="0"/>
                      <a:t> 107</a:t>
                    </a:r>
                    <a:r>
                      <a:rPr lang="pl-PL" baseline="0" dirty="0" smtClean="0"/>
                      <a:t> OSÓB –</a:t>
                    </a:r>
                    <a:r>
                      <a:rPr lang="pl-PL" dirty="0" smtClean="0"/>
                      <a:t> 10,3%</a:t>
                    </a:r>
                    <a:endParaRPr lang="pl-PL" dirty="0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0.11570352277388249"/>
                  <c:y val="-6.0899714846498539E-2"/>
                </c:manualLayout>
              </c:layout>
              <c:tx>
                <c:rich>
                  <a:bodyPr/>
                  <a:lstStyle/>
                  <a:p>
                    <a:r>
                      <a:rPr lang="pl-PL" dirty="0" smtClean="0"/>
                      <a:t>AKADEMIA KOŹMIŃSKIEGO</a:t>
                    </a:r>
                  </a:p>
                  <a:p>
                    <a:r>
                      <a:rPr lang="pl-PL" dirty="0" smtClean="0"/>
                      <a:t>71 OSÓB – 6,8%</a:t>
                    </a:r>
                    <a:endParaRPr lang="pl-PL" dirty="0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8.6780990599554006E-2"/>
                  <c:y val="-5.9904455060548825E-3"/>
                </c:manualLayout>
              </c:layout>
              <c:tx>
                <c:rich>
                  <a:bodyPr/>
                  <a:lstStyle/>
                  <a:p>
                    <a:r>
                      <a:rPr lang="pl-PL" dirty="0" smtClean="0"/>
                      <a:t>UNIWERSYTET JAGIELLOŃSKI </a:t>
                    </a:r>
                  </a:p>
                  <a:p>
                    <a:r>
                      <a:rPr lang="pl-PL" dirty="0" smtClean="0"/>
                      <a:t>53 OSOBY – 5,1%</a:t>
                    </a:r>
                    <a:endParaRPr lang="pl-PL" dirty="0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5"/>
              <c:delete val="1"/>
            </c:dLbl>
            <c:dLbl>
              <c:idx val="6"/>
              <c:delete val="1"/>
            </c:dLbl>
            <c:dLbl>
              <c:idx val="7"/>
              <c:delete val="1"/>
            </c:dLbl>
            <c:dLbl>
              <c:idx val="8"/>
              <c:delete val="1"/>
            </c:dLbl>
            <c:dLbl>
              <c:idx val="9"/>
              <c:delete val="1"/>
            </c:dLbl>
            <c:dLbl>
              <c:idx val="10"/>
              <c:delete val="1"/>
            </c:dLbl>
            <c:dLbl>
              <c:idx val="11"/>
              <c:delete val="1"/>
            </c:dLbl>
            <c:dLbl>
              <c:idx val="12"/>
              <c:delete val="1"/>
            </c:dLbl>
            <c:dLbl>
              <c:idx val="13"/>
              <c:delete val="1"/>
            </c:dLbl>
            <c:dLbl>
              <c:idx val="14"/>
              <c:delete val="1"/>
            </c:dLbl>
            <c:dLbl>
              <c:idx val="15"/>
              <c:delete val="1"/>
            </c:dLbl>
            <c:dLbl>
              <c:idx val="16"/>
              <c:delete val="1"/>
            </c:dLbl>
            <c:dLbl>
              <c:idx val="17"/>
              <c:delete val="1"/>
            </c:dLbl>
            <c:dLbl>
              <c:idx val="18"/>
              <c:delete val="1"/>
            </c:dLbl>
            <c:dLbl>
              <c:idx val="19"/>
              <c:delete val="1"/>
            </c:dLbl>
            <c:dLbl>
              <c:idx val="20"/>
              <c:delete val="1"/>
            </c:dLbl>
            <c:dLbl>
              <c:idx val="21"/>
              <c:delete val="1"/>
            </c:dLbl>
            <c:dLbl>
              <c:idx val="22"/>
              <c:delete val="1"/>
            </c:dLbl>
            <c:dLbl>
              <c:idx val="23"/>
              <c:delete val="1"/>
            </c:dLbl>
            <c:dLbl>
              <c:idx val="24"/>
              <c:delete val="1"/>
            </c:dLbl>
            <c:showLegendKey val="0"/>
            <c:showVal val="1"/>
            <c:showCatName val="1"/>
            <c:showSerName val="0"/>
            <c:showPercent val="1"/>
            <c:showBubbleSize val="0"/>
            <c:showLeaderLines val="0"/>
          </c:dLbls>
          <c:cat>
            <c:strRef>
              <c:f>Arkusz2!$A$2:$A$26</c:f>
              <c:strCache>
                <c:ptCount val="25"/>
                <c:pt idx="0">
                  <c:v>Uniwersytet Warszawski</c:v>
                </c:pt>
                <c:pt idx="1">
                  <c:v>Uniwersytet Kardynała Stefana Wyszyńskiego w Warszawie</c:v>
                </c:pt>
                <c:pt idx="2">
                  <c:v>Uczelnia Łazarskiego w Warszawie</c:v>
                </c:pt>
                <c:pt idx="3">
                  <c:v>Akademia Leona Koźmińskiego w Warszawie</c:v>
                </c:pt>
                <c:pt idx="4">
                  <c:v>Uniwersytet Jagielloński w Krakowie</c:v>
                </c:pt>
                <c:pt idx="5">
                  <c:v>Uniwersytet Marii Curie-Skłodowskiej w Lublinie</c:v>
                </c:pt>
                <c:pt idx="6">
                  <c:v>Katolicki Uniwersytet Lubelski Jana Pawła II w Lublinie</c:v>
                </c:pt>
                <c:pt idx="7">
                  <c:v>Uniwersytet Łódzki</c:v>
                </c:pt>
                <c:pt idx="8">
                  <c:v>Uniwersytet Mikołaja Kopernika w Toruniu</c:v>
                </c:pt>
                <c:pt idx="9">
                  <c:v>Europejska Wyższa Szkoła Prawa i Administracji w Warszawie</c:v>
                </c:pt>
                <c:pt idx="10">
                  <c:v>Uniwersytet w Białymstoku</c:v>
                </c:pt>
                <c:pt idx="11">
                  <c:v>SWPS Uniwersytet Humanistycznospołeczny z siedzibą w Warszawie</c:v>
                </c:pt>
                <c:pt idx="12">
                  <c:v>Uniwersytet Warmińsko-Mazurski w Olsztynie</c:v>
                </c:pt>
                <c:pt idx="13">
                  <c:v>Uniwersytet Wrocławski</c:v>
                </c:pt>
                <c:pt idx="14">
                  <c:v>Uniwersytet Gdański</c:v>
                </c:pt>
                <c:pt idx="15">
                  <c:v>Uczelnia Techniczno-Handlowa im. H. Chodkowskiej</c:v>
                </c:pt>
                <c:pt idx="16">
                  <c:v>Uniwersytet im. Adama Mickiewicza w Poznaniu</c:v>
                </c:pt>
                <c:pt idx="17">
                  <c:v>Uniwersytet Śląski w Katowicach</c:v>
                </c:pt>
                <c:pt idx="18">
                  <c:v>Uniwersytet Rzeszowski</c:v>
                </c:pt>
                <c:pt idx="19">
                  <c:v>Uniwersytet Szczeciński</c:v>
                </c:pt>
                <c:pt idx="20">
                  <c:v>Wyższa Szkoła Menedżerska w Warszawie</c:v>
                </c:pt>
                <c:pt idx="21">
                  <c:v>Katolicki Uniwersytet Lubelski Jana Pawła II w Lublinie; Wydział Zamiejscowy Nauk Prawnych i Ekonomicznych w Tomaszowie Lubelskim</c:v>
                </c:pt>
                <c:pt idx="22">
                  <c:v>Wyższa Szkoła Umiejętności Społecznych w Poznaniu</c:v>
                </c:pt>
                <c:pt idx="23">
                  <c:v>Prywatna Wyższa Szkoła Nauk Społecznych, Komputerowych i Medycznych z siedzibą w Warszawie</c:v>
                </c:pt>
                <c:pt idx="24">
                  <c:v>Katolicki Uniwersytet Lubelski Jana Pawła II w Lublinie; Wydział Zamiejscowy Prawa i Nauk o Społeczeństwie w Stalowej Woli</c:v>
                </c:pt>
              </c:strCache>
            </c:strRef>
          </c:cat>
          <c:val>
            <c:numRef>
              <c:f>Arkusz2!$B$2:$B$26</c:f>
              <c:numCache>
                <c:formatCode>General</c:formatCode>
                <c:ptCount val="25"/>
                <c:pt idx="0">
                  <c:v>399</c:v>
                </c:pt>
                <c:pt idx="1">
                  <c:v>143</c:v>
                </c:pt>
                <c:pt idx="2">
                  <c:v>107</c:v>
                </c:pt>
                <c:pt idx="3">
                  <c:v>71</c:v>
                </c:pt>
                <c:pt idx="4">
                  <c:v>53</c:v>
                </c:pt>
                <c:pt idx="5">
                  <c:v>32</c:v>
                </c:pt>
                <c:pt idx="6">
                  <c:v>28</c:v>
                </c:pt>
                <c:pt idx="7">
                  <c:v>24</c:v>
                </c:pt>
                <c:pt idx="8">
                  <c:v>21</c:v>
                </c:pt>
                <c:pt idx="9">
                  <c:v>21</c:v>
                </c:pt>
                <c:pt idx="10">
                  <c:v>20</c:v>
                </c:pt>
                <c:pt idx="11">
                  <c:v>20</c:v>
                </c:pt>
                <c:pt idx="12">
                  <c:v>16</c:v>
                </c:pt>
                <c:pt idx="13">
                  <c:v>15</c:v>
                </c:pt>
                <c:pt idx="14">
                  <c:v>11</c:v>
                </c:pt>
                <c:pt idx="15">
                  <c:v>11</c:v>
                </c:pt>
                <c:pt idx="16">
                  <c:v>9</c:v>
                </c:pt>
                <c:pt idx="17">
                  <c:v>7</c:v>
                </c:pt>
                <c:pt idx="18">
                  <c:v>5</c:v>
                </c:pt>
                <c:pt idx="19">
                  <c:v>5</c:v>
                </c:pt>
                <c:pt idx="20">
                  <c:v>4</c:v>
                </c:pt>
                <c:pt idx="21">
                  <c:v>3</c:v>
                </c:pt>
                <c:pt idx="22">
                  <c:v>3</c:v>
                </c:pt>
                <c:pt idx="23">
                  <c:v>3</c:v>
                </c:pt>
                <c:pt idx="24">
                  <c:v>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</c:pie3DChart>
    </c:plotArea>
    <c:plotVisOnly val="1"/>
    <c:dispBlanksAs val="gap"/>
    <c:showDLblsOverMax val="0"/>
  </c:chart>
  <c:txPr>
    <a:bodyPr/>
    <a:lstStyle/>
    <a:p>
      <a:pPr>
        <a:defRPr sz="1400">
          <a:latin typeface="Times New Roman" panose="02020603050405020304" pitchFamily="18" charset="0"/>
          <a:cs typeface="Times New Roman" panose="02020603050405020304" pitchFamily="18" charset="0"/>
        </a:defRPr>
      </a:pPr>
      <a:endParaRPr lang="pl-PL"/>
    </a:p>
  </c:txPr>
  <c:externalData r:id="rId1">
    <c:autoUpdate val="0"/>
  </c:externalData>
  <c:userShapes r:id="rId2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16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3.073319137704798E-2"/>
          <c:w val="0.62825794444400529"/>
          <c:h val="0.94063760100765792"/>
        </c:manualLayout>
      </c:layout>
      <c:pie3DChart>
        <c:varyColors val="1"/>
        <c:ser>
          <c:idx val="0"/>
          <c:order val="0"/>
          <c:explosion val="25"/>
          <c:dPt>
            <c:idx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</c:spPr>
          </c:dPt>
          <c:dPt>
            <c:idx val="1"/>
            <c:bubble3D val="0"/>
            <c:spPr>
              <a:solidFill>
                <a:schemeClr val="accent5">
                  <a:lumMod val="40000"/>
                  <a:lumOff val="60000"/>
                </a:schemeClr>
              </a:solidFill>
            </c:spPr>
          </c:dPt>
          <c:dPt>
            <c:idx val="2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</c:spPr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 smtClean="0"/>
                      <a:t>UNIWERSYTET WARSZAWSKI</a:t>
                    </a:r>
                    <a:endParaRPr lang="pl-PL" smtClean="0"/>
                  </a:p>
                  <a:p>
                    <a:r>
                      <a:rPr lang="en-US" smtClean="0"/>
                      <a:t> 318</a:t>
                    </a:r>
                    <a:r>
                      <a:rPr lang="pl-PL" baseline="0" smtClean="0"/>
                      <a:t> OSÓB -27,2</a:t>
                    </a:r>
                    <a:r>
                      <a:rPr lang="en-US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1.6630392872419006E-2"/>
                  <c:y val="2.226108747782133E-2"/>
                </c:manualLayout>
              </c:layout>
              <c:tx>
                <c:rich>
                  <a:bodyPr/>
                  <a:lstStyle/>
                  <a:p>
                    <a:r>
                      <a:rPr lang="pl-PL" dirty="0" smtClean="0"/>
                      <a:t>UKSW </a:t>
                    </a:r>
                  </a:p>
                  <a:p>
                    <a:r>
                      <a:rPr lang="pl-PL" dirty="0" smtClean="0"/>
                      <a:t>184</a:t>
                    </a:r>
                    <a:r>
                      <a:rPr lang="pl-PL" baseline="0" dirty="0" smtClean="0"/>
                      <a:t> OSOBY</a:t>
                    </a:r>
                    <a:r>
                      <a:rPr lang="pl-PL" dirty="0" smtClean="0"/>
                      <a:t> 15,7%</a:t>
                    </a:r>
                    <a:endParaRPr lang="pl-PL" dirty="0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-1.185496542571645E-2"/>
                  <c:y val="4.647549845159945E-4"/>
                </c:manualLayout>
              </c:layout>
              <c:tx>
                <c:rich>
                  <a:bodyPr/>
                  <a:lstStyle/>
                  <a:p>
                    <a:r>
                      <a:rPr lang="pl-PL" dirty="0" smtClean="0"/>
                      <a:t>UCZELNIA ŁAZARSKIEGO </a:t>
                    </a:r>
                  </a:p>
                  <a:p>
                    <a:r>
                      <a:rPr lang="pl-PL" dirty="0" smtClean="0"/>
                      <a:t>95 OSÓB – 8,1%</a:t>
                    </a:r>
                    <a:endParaRPr lang="pl-PL" dirty="0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-7.7038666283727825E-2"/>
                  <c:y val="-6.9466781008165154E-2"/>
                </c:manualLayout>
              </c:layout>
              <c:tx>
                <c:rich>
                  <a:bodyPr/>
                  <a:lstStyle/>
                  <a:p>
                    <a:r>
                      <a:rPr lang="pl-PL" dirty="0" smtClean="0"/>
                      <a:t>AKADEMIA KOŹMIŃSKIEGO </a:t>
                    </a:r>
                  </a:p>
                  <a:p>
                    <a:r>
                      <a:rPr lang="pl-PL" dirty="0" smtClean="0"/>
                      <a:t>89</a:t>
                    </a:r>
                    <a:r>
                      <a:rPr lang="pl-PL" baseline="0" dirty="0" smtClean="0"/>
                      <a:t> OSÓB -7,6</a:t>
                    </a:r>
                    <a:r>
                      <a:rPr lang="pl-PL" dirty="0" smtClean="0"/>
                      <a:t>%</a:t>
                    </a:r>
                    <a:endParaRPr lang="pl-PL" dirty="0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-0.12636740347262296"/>
                  <c:y val="-6.5498141637556864E-2"/>
                </c:manualLayout>
              </c:layout>
              <c:tx>
                <c:rich>
                  <a:bodyPr/>
                  <a:lstStyle/>
                  <a:p>
                    <a:r>
                      <a:rPr lang="pl-PL" dirty="0" smtClean="0"/>
                      <a:t>UMCS W LUBLINIE 82 OSOBY - 7</a:t>
                    </a:r>
                    <a:r>
                      <a:rPr lang="pl-PL" dirty="0"/>
                      <a:t>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5"/>
              <c:delete val="1"/>
            </c:dLbl>
            <c:dLbl>
              <c:idx val="6"/>
              <c:delete val="1"/>
            </c:dLbl>
            <c:dLbl>
              <c:idx val="7"/>
              <c:delete val="1"/>
            </c:dLbl>
            <c:dLbl>
              <c:idx val="8"/>
              <c:delete val="1"/>
            </c:dLbl>
            <c:dLbl>
              <c:idx val="9"/>
              <c:delete val="1"/>
            </c:dLbl>
            <c:dLbl>
              <c:idx val="10"/>
              <c:delete val="1"/>
            </c:dLbl>
            <c:dLbl>
              <c:idx val="11"/>
              <c:delete val="1"/>
            </c:dLbl>
            <c:dLbl>
              <c:idx val="12"/>
              <c:delete val="1"/>
            </c:dLbl>
            <c:dLbl>
              <c:idx val="13"/>
              <c:delete val="1"/>
            </c:dLbl>
            <c:dLbl>
              <c:idx val="14"/>
              <c:delete val="1"/>
            </c:dLbl>
            <c:dLbl>
              <c:idx val="15"/>
              <c:delete val="1"/>
            </c:dLbl>
            <c:dLbl>
              <c:idx val="16"/>
              <c:delete val="1"/>
            </c:dLbl>
            <c:dLbl>
              <c:idx val="17"/>
              <c:delete val="1"/>
            </c:dLbl>
            <c:dLbl>
              <c:idx val="18"/>
              <c:delete val="1"/>
            </c:dLbl>
            <c:dLbl>
              <c:idx val="19"/>
              <c:delete val="1"/>
            </c:dLbl>
            <c:dLbl>
              <c:idx val="20"/>
              <c:delete val="1"/>
            </c:dLbl>
            <c:dLbl>
              <c:idx val="21"/>
              <c:delete val="1"/>
            </c:dLbl>
            <c:dLbl>
              <c:idx val="22"/>
              <c:delete val="1"/>
            </c:dLbl>
            <c:dLbl>
              <c:idx val="23"/>
              <c:delete val="1"/>
            </c:dLbl>
            <c:dLbl>
              <c:idx val="24"/>
              <c:delete val="1"/>
            </c:dLbl>
            <c:showLegendKey val="0"/>
            <c:showVal val="1"/>
            <c:showCatName val="1"/>
            <c:showSerName val="0"/>
            <c:showPercent val="1"/>
            <c:showBubbleSize val="0"/>
            <c:showLeaderLines val="0"/>
          </c:dLbls>
          <c:cat>
            <c:strRef>
              <c:f>Arkusz2!$A$2:$A$26</c:f>
              <c:strCache>
                <c:ptCount val="25"/>
                <c:pt idx="0">
                  <c:v>Uniwersytet Warszawski</c:v>
                </c:pt>
                <c:pt idx="1">
                  <c:v>Uniwersytet Kardynała Stefana Wyszyńskiego w Warszawie</c:v>
                </c:pt>
                <c:pt idx="2">
                  <c:v>Uczelnia Łazarskiego w Warszawie</c:v>
                </c:pt>
                <c:pt idx="3">
                  <c:v>Akademia Leona Koźmińskiego w Warszawie</c:v>
                </c:pt>
                <c:pt idx="4">
                  <c:v>Uniwersytet Marii Curie-Skłodowskiej w Lublinie</c:v>
                </c:pt>
                <c:pt idx="5">
                  <c:v>Uniwersytet Mikołaja Kopernika w Toruniu</c:v>
                </c:pt>
                <c:pt idx="6">
                  <c:v>Katolicki Uniwersytet Lubelski Jana Pawła II w Lublinie</c:v>
                </c:pt>
                <c:pt idx="7">
                  <c:v>Uniwersytet Jagielloński w Krakowie</c:v>
                </c:pt>
                <c:pt idx="8">
                  <c:v>SWPS Uniwersytet Humanistycznospołeczny z siedzibą w Warszawie</c:v>
                </c:pt>
                <c:pt idx="9">
                  <c:v>Uniwersytet w Białymstoku</c:v>
                </c:pt>
                <c:pt idx="10">
                  <c:v>Europejska Wyższa Szkoła Prawa i Administracji w Warszawie</c:v>
                </c:pt>
                <c:pt idx="11">
                  <c:v>Uniwersytet Łódzki</c:v>
                </c:pt>
                <c:pt idx="12">
                  <c:v>Uniwersytet Warmińsko-Mazurski w Olsztynie</c:v>
                </c:pt>
                <c:pt idx="13">
                  <c:v>Uniwersytet im. Adama Mickiewicza w Poznaniu</c:v>
                </c:pt>
                <c:pt idx="14">
                  <c:v>Uniwersytet Wrocławski</c:v>
                </c:pt>
                <c:pt idx="15">
                  <c:v>Uniwersytet Gdański</c:v>
                </c:pt>
                <c:pt idx="16">
                  <c:v>Uniwersytet Śląski w Katowicach</c:v>
                </c:pt>
                <c:pt idx="17">
                  <c:v>Uczelnia Techniczno-Handlowa im. H. Chodkowskiej</c:v>
                </c:pt>
                <c:pt idx="18">
                  <c:v>Wyższa Szkoła Finansów i Zarządzania w Warszawie</c:v>
                </c:pt>
                <c:pt idx="19">
                  <c:v>Uniwersytet Rzeszowski</c:v>
                </c:pt>
                <c:pt idx="20">
                  <c:v>Wyższa Szkoła Menedżerska w Warszawie</c:v>
                </c:pt>
                <c:pt idx="21">
                  <c:v>Uniwersytet Szczeciński</c:v>
                </c:pt>
                <c:pt idx="22">
                  <c:v>Krakowska Akademia im. Andrzeja Frycza Modrzewskiego w Krakowie</c:v>
                </c:pt>
                <c:pt idx="23">
                  <c:v>Katolicki Uniwersytet Lubelski Jana Pawła II w Lublinie; Wydział Zamiejscowy Prawa i Nauk o Społeczeństwie w Stalowej Woli</c:v>
                </c:pt>
                <c:pt idx="24">
                  <c:v>Uniwersytet Opolski</c:v>
                </c:pt>
              </c:strCache>
            </c:strRef>
          </c:cat>
          <c:val>
            <c:numRef>
              <c:f>Arkusz2!$B$2:$B$26</c:f>
              <c:numCache>
                <c:formatCode>General</c:formatCode>
                <c:ptCount val="25"/>
                <c:pt idx="0">
                  <c:v>318</c:v>
                </c:pt>
                <c:pt idx="1">
                  <c:v>184</c:v>
                </c:pt>
                <c:pt idx="2">
                  <c:v>95</c:v>
                </c:pt>
                <c:pt idx="3">
                  <c:v>89</c:v>
                </c:pt>
                <c:pt idx="4">
                  <c:v>82</c:v>
                </c:pt>
                <c:pt idx="5">
                  <c:v>58</c:v>
                </c:pt>
                <c:pt idx="6">
                  <c:v>47</c:v>
                </c:pt>
                <c:pt idx="7">
                  <c:v>43</c:v>
                </c:pt>
                <c:pt idx="8">
                  <c:v>35</c:v>
                </c:pt>
                <c:pt idx="9">
                  <c:v>28</c:v>
                </c:pt>
                <c:pt idx="10">
                  <c:v>27</c:v>
                </c:pt>
                <c:pt idx="11">
                  <c:v>25</c:v>
                </c:pt>
                <c:pt idx="12">
                  <c:v>22</c:v>
                </c:pt>
                <c:pt idx="13">
                  <c:v>16</c:v>
                </c:pt>
                <c:pt idx="14">
                  <c:v>14</c:v>
                </c:pt>
                <c:pt idx="15">
                  <c:v>14</c:v>
                </c:pt>
                <c:pt idx="16">
                  <c:v>10</c:v>
                </c:pt>
                <c:pt idx="17">
                  <c:v>9</c:v>
                </c:pt>
                <c:pt idx="18">
                  <c:v>7</c:v>
                </c:pt>
                <c:pt idx="19">
                  <c:v>7</c:v>
                </c:pt>
                <c:pt idx="20">
                  <c:v>5</c:v>
                </c:pt>
                <c:pt idx="21">
                  <c:v>5</c:v>
                </c:pt>
                <c:pt idx="22">
                  <c:v>5</c:v>
                </c:pt>
                <c:pt idx="23">
                  <c:v>5</c:v>
                </c:pt>
                <c:pt idx="24">
                  <c:v>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</c:pie3DChart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400">
          <a:latin typeface="Times New Roman" panose="02020603050405020304" pitchFamily="18" charset="0"/>
          <a:cs typeface="Times New Roman" panose="02020603050405020304" pitchFamily="18" charset="0"/>
        </a:defRPr>
      </a:pPr>
      <a:endParaRPr lang="pl-PL"/>
    </a:p>
  </c:txPr>
  <c:externalData r:id="rId1">
    <c:autoUpdate val="0"/>
  </c:externalData>
  <c:userShapes r:id="rId2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2993620589093029"/>
          <c:y val="4.5116442843276261E-2"/>
          <c:w val="0.54753511713813552"/>
          <c:h val="0.94161401514399545"/>
        </c:manualLayout>
      </c:layout>
      <c:doughnut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Kolumna1</c:v>
                </c:pt>
              </c:strCache>
            </c:strRef>
          </c:tx>
          <c:dPt>
            <c:idx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</c:spPr>
          </c:dPt>
          <c:dPt>
            <c:idx val="1"/>
            <c:bubble3D val="0"/>
            <c:spPr>
              <a:solidFill>
                <a:schemeClr val="accent5">
                  <a:lumMod val="40000"/>
                  <a:lumOff val="60000"/>
                </a:schemeClr>
              </a:solidFill>
            </c:spPr>
          </c:dPt>
          <c:dPt>
            <c:idx val="14"/>
            <c:bubble3D val="0"/>
            <c:spPr>
              <a:solidFill>
                <a:schemeClr val="accent1">
                  <a:lumMod val="20000"/>
                  <a:lumOff val="80000"/>
                </a:schemeClr>
              </a:solidFill>
            </c:spPr>
          </c:dPt>
          <c:dLbls>
            <c:dLbl>
              <c:idx val="0"/>
              <c:layout>
                <c:manualLayout>
                  <c:x val="-0.10493827160493827"/>
                  <c:y val="4.5116442843276261E-2"/>
                </c:manualLayout>
              </c:layout>
              <c:tx>
                <c:rich>
                  <a:bodyPr/>
                  <a:lstStyle/>
                  <a:p>
                    <a:pPr>
                      <a:defRPr sz="1400" b="1"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en-US" sz="1400" b="1" dirty="0" smtClean="0"/>
                      <a:t>WROCŁAW</a:t>
                    </a:r>
                    <a:endParaRPr lang="pl-PL" sz="1400" b="1" dirty="0" smtClean="0"/>
                  </a:p>
                  <a:p>
                    <a:pPr>
                      <a:defRPr sz="1400" b="1"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en-US" sz="1400" b="1" dirty="0" smtClean="0"/>
                      <a:t>308</a:t>
                    </a:r>
                    <a:r>
                      <a:rPr lang="pl-PL" sz="1400" b="1" dirty="0" smtClean="0"/>
                      <a:t> OSÓB -</a:t>
                    </a:r>
                    <a:r>
                      <a:rPr lang="en-US" sz="1400" b="1" dirty="0" smtClean="0"/>
                      <a:t> 77</a:t>
                    </a:r>
                    <a:r>
                      <a:rPr lang="pl-PL" sz="1400" b="1" dirty="0" smtClean="0"/>
                      <a:t>,2</a:t>
                    </a:r>
                    <a:r>
                      <a:rPr lang="en-US" sz="1400" b="1" dirty="0" smtClean="0"/>
                      <a:t>%</a:t>
                    </a:r>
                    <a:endParaRPr lang="en-US" sz="1400" b="1" dirty="0"/>
                  </a:p>
                </c:rich>
              </c:tx>
              <c:spPr/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-9.2592592592592032E-3"/>
                  <c:y val="2.3885175622911009E-2"/>
                </c:manualLayout>
              </c:layout>
              <c:tx>
                <c:rich>
                  <a:bodyPr/>
                  <a:lstStyle/>
                  <a:p>
                    <a:r>
                      <a:rPr lang="en-US" sz="1400" b="1" dirty="0" smtClean="0"/>
                      <a:t>WAŁBRZYCH</a:t>
                    </a:r>
                    <a:endParaRPr lang="pl-PL" sz="1400" b="1" dirty="0" smtClean="0"/>
                  </a:p>
                  <a:p>
                    <a:r>
                      <a:rPr lang="en-US" sz="1400" b="1" dirty="0" smtClean="0"/>
                      <a:t>26</a:t>
                    </a:r>
                    <a:r>
                      <a:rPr lang="pl-PL" sz="1400" b="1" dirty="0" smtClean="0"/>
                      <a:t> OSÓB – 6,5%</a:t>
                    </a:r>
                    <a:endParaRPr lang="en-US" sz="1400" b="1" dirty="0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2"/>
              <c:delete val="1"/>
            </c:dLbl>
            <c:dLbl>
              <c:idx val="3"/>
              <c:delete val="1"/>
            </c:dLbl>
            <c:dLbl>
              <c:idx val="4"/>
              <c:delete val="1"/>
            </c:dLbl>
            <c:dLbl>
              <c:idx val="5"/>
              <c:delete val="1"/>
            </c:dLbl>
            <c:dLbl>
              <c:idx val="6"/>
              <c:delete val="1"/>
            </c:dLbl>
            <c:dLbl>
              <c:idx val="7"/>
              <c:delete val="1"/>
            </c:dLbl>
            <c:dLbl>
              <c:idx val="8"/>
              <c:delete val="1"/>
            </c:dLbl>
            <c:dLbl>
              <c:idx val="9"/>
              <c:delete val="1"/>
            </c:dLbl>
            <c:dLbl>
              <c:idx val="10"/>
              <c:delete val="1"/>
            </c:dLbl>
            <c:dLbl>
              <c:idx val="11"/>
              <c:delete val="1"/>
            </c:dLbl>
            <c:dLbl>
              <c:idx val="12"/>
              <c:delete val="1"/>
            </c:dLbl>
            <c:dLbl>
              <c:idx val="13"/>
              <c:delete val="1"/>
            </c:dLbl>
            <c:dLbl>
              <c:idx val="14"/>
              <c:delete val="1"/>
            </c:dLbl>
            <c:dLbl>
              <c:idx val="15"/>
              <c:delete val="1"/>
            </c:dLbl>
            <c:txPr>
              <a:bodyPr/>
              <a:lstStyle/>
              <a:p>
                <a:pPr>
                  <a:defRPr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pl-PL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howLeaderLines val="1"/>
          </c:dLbls>
          <c:cat>
            <c:strRef>
              <c:f>Arkusz1!$A$2:$A$17</c:f>
              <c:strCache>
                <c:ptCount val="16"/>
                <c:pt idx="0">
                  <c:v>wrocław</c:v>
                </c:pt>
                <c:pt idx="1">
                  <c:v>wałbrzych</c:v>
                </c:pt>
                <c:pt idx="2">
                  <c:v>warszawa</c:v>
                </c:pt>
                <c:pt idx="3">
                  <c:v>kraków</c:v>
                </c:pt>
                <c:pt idx="4">
                  <c:v>opole</c:v>
                </c:pt>
                <c:pt idx="5">
                  <c:v>poznań</c:v>
                </c:pt>
                <c:pt idx="6">
                  <c:v>zielona góra</c:v>
                </c:pt>
                <c:pt idx="7">
                  <c:v>katowice</c:v>
                </c:pt>
                <c:pt idx="8">
                  <c:v>gdańsk</c:v>
                </c:pt>
                <c:pt idx="9">
                  <c:v>częstochowa</c:v>
                </c:pt>
                <c:pt idx="10">
                  <c:v>bielsko-biała</c:v>
                </c:pt>
                <c:pt idx="11">
                  <c:v>kielce</c:v>
                </c:pt>
                <c:pt idx="12">
                  <c:v>Łódź</c:v>
                </c:pt>
                <c:pt idx="13">
                  <c:v>rzeszów</c:v>
                </c:pt>
                <c:pt idx="14">
                  <c:v>szczecin</c:v>
                </c:pt>
                <c:pt idx="15">
                  <c:v>toruń</c:v>
                </c:pt>
              </c:strCache>
            </c:strRef>
          </c:cat>
          <c:val>
            <c:numRef>
              <c:f>Arkusz1!$B$2:$B$17</c:f>
              <c:numCache>
                <c:formatCode>General</c:formatCode>
                <c:ptCount val="16"/>
                <c:pt idx="0">
                  <c:v>308</c:v>
                </c:pt>
                <c:pt idx="1">
                  <c:v>26</c:v>
                </c:pt>
                <c:pt idx="2">
                  <c:v>14</c:v>
                </c:pt>
                <c:pt idx="3">
                  <c:v>11</c:v>
                </c:pt>
                <c:pt idx="4">
                  <c:v>11</c:v>
                </c:pt>
                <c:pt idx="5">
                  <c:v>8</c:v>
                </c:pt>
                <c:pt idx="6">
                  <c:v>6</c:v>
                </c:pt>
                <c:pt idx="7">
                  <c:v>4</c:v>
                </c:pt>
                <c:pt idx="8">
                  <c:v>3</c:v>
                </c:pt>
                <c:pt idx="9">
                  <c:v>2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pl-PL"/>
    </a:p>
  </c:txPr>
  <c:externalData r:id="rId1">
    <c:autoUpdate val="0"/>
  </c:externalData>
  <c:userShapes r:id="rId2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2993620589093029"/>
          <c:y val="4.5116442843276261E-2"/>
          <c:w val="0.54753511713813552"/>
          <c:h val="0.94161401514399545"/>
        </c:manualLayout>
      </c:layout>
      <c:doughnut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Sprzedaż</c:v>
                </c:pt>
              </c:strCache>
            </c:strRef>
          </c:tx>
          <c:dPt>
            <c:idx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</c:spPr>
          </c:dPt>
          <c:dLbls>
            <c:dLbl>
              <c:idx val="0"/>
              <c:layout>
                <c:manualLayout>
                  <c:x val="-1.5432098765432098E-2"/>
                  <c:y val="-1.5923659384439529E-2"/>
                </c:manualLayout>
              </c:layout>
              <c:tx>
                <c:rich>
                  <a:bodyPr/>
                  <a:lstStyle/>
                  <a:p>
                    <a:pPr>
                      <a:defRPr sz="1800" b="1"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en-US" sz="1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WARSZAWA </a:t>
                    </a:r>
                    <a:endParaRPr lang="pl-PL" sz="14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  <a:p>
                    <a:pPr>
                      <a:defRPr sz="1800" b="1"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en-US" sz="1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354</a:t>
                    </a:r>
                    <a:r>
                      <a:rPr lang="pl-PL" sz="1400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OSOBY - 96,9%</a:t>
                    </a:r>
                    <a:endParaRPr lang="en-US" sz="1400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c:rich>
              </c:tx>
              <c:spPr/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1"/>
              <c:delete val="1"/>
            </c:dLbl>
            <c:dLbl>
              <c:idx val="2"/>
              <c:delete val="1"/>
            </c:dLbl>
            <c:dLbl>
              <c:idx val="3"/>
              <c:delete val="1"/>
            </c:dLbl>
            <c:dLbl>
              <c:idx val="4"/>
              <c:delete val="1"/>
            </c:dLbl>
            <c:dLbl>
              <c:idx val="5"/>
              <c:delete val="1"/>
            </c:dLbl>
            <c:dLbl>
              <c:idx val="6"/>
              <c:delete val="1"/>
            </c:dLbl>
            <c:dLbl>
              <c:idx val="7"/>
              <c:delete val="1"/>
            </c:dLbl>
            <c:dLbl>
              <c:idx val="8"/>
              <c:delete val="1"/>
            </c:dLbl>
            <c:txPr>
              <a:bodyPr/>
              <a:lstStyle/>
              <a:p>
                <a:pPr>
                  <a:defRPr sz="1400" b="1"/>
                </a:pPr>
                <a:endParaRPr lang="pl-PL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howLeaderLines val="1"/>
          </c:dLbls>
          <c:cat>
            <c:strRef>
              <c:f>Arkusz1!$A$2:$A$10</c:f>
              <c:strCache>
                <c:ptCount val="9"/>
                <c:pt idx="0">
                  <c:v>warszawa</c:v>
                </c:pt>
                <c:pt idx="1">
                  <c:v>białystok</c:v>
                </c:pt>
                <c:pt idx="2">
                  <c:v>poznań</c:v>
                </c:pt>
                <c:pt idx="3">
                  <c:v>toruń</c:v>
                </c:pt>
                <c:pt idx="4">
                  <c:v>katowice</c:v>
                </c:pt>
                <c:pt idx="5">
                  <c:v>kielce</c:v>
                </c:pt>
                <c:pt idx="6">
                  <c:v>kraków</c:v>
                </c:pt>
                <c:pt idx="7">
                  <c:v>Olsztyn</c:v>
                </c:pt>
                <c:pt idx="8">
                  <c:v>zielona góra</c:v>
                </c:pt>
              </c:strCache>
            </c:strRef>
          </c:cat>
          <c:val>
            <c:numRef>
              <c:f>Arkusz1!$B$2:$B$10</c:f>
              <c:numCache>
                <c:formatCode>General</c:formatCode>
                <c:ptCount val="9"/>
                <c:pt idx="0">
                  <c:v>354</c:v>
                </c:pt>
                <c:pt idx="1">
                  <c:v>2</c:v>
                </c:pt>
                <c:pt idx="2">
                  <c:v>2</c:v>
                </c:pt>
                <c:pt idx="3">
                  <c:v>2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pl-PL"/>
    </a:p>
  </c:txPr>
  <c:externalData r:id="rId1">
    <c:autoUpdate val="0"/>
  </c:externalData>
  <c:userShapes r:id="rId2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2067694663167104"/>
          <c:y val="4.5116442843276261E-2"/>
          <c:w val="0.54753511713813552"/>
          <c:h val="0.94161401514399545"/>
        </c:manualLayout>
      </c:layout>
      <c:doughnut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Sprzedaż</c:v>
                </c:pt>
              </c:strCache>
            </c:strRef>
          </c:tx>
          <c:dPt>
            <c:idx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</c:spPr>
          </c:dPt>
          <c:dPt>
            <c:idx val="1"/>
            <c:bubble3D val="0"/>
            <c:spPr>
              <a:solidFill>
                <a:schemeClr val="accent5">
                  <a:lumMod val="40000"/>
                  <a:lumOff val="60000"/>
                </a:schemeClr>
              </a:solidFill>
            </c:spPr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 sz="16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KRAKÓW</a:t>
                    </a:r>
                    <a:endParaRPr lang="pl-PL" sz="1600" b="1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  <a:p>
                    <a:r>
                      <a:rPr lang="pl-PL" sz="16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203 OSOBY</a:t>
                    </a:r>
                  </a:p>
                  <a:p>
                    <a:r>
                      <a:rPr lang="pl-PL" sz="16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73</a:t>
                    </a:r>
                    <a:r>
                      <a:rPr lang="en-US" sz="16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%</a:t>
                    </a:r>
                    <a:endParaRPr lang="en-US" sz="16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1.2345679012345736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sz="16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WARSZAWA</a:t>
                    </a:r>
                    <a:endParaRPr lang="pl-PL" sz="1600" b="1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  <a:p>
                    <a:r>
                      <a:rPr lang="en-US" sz="16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51</a:t>
                    </a:r>
                    <a:r>
                      <a:rPr lang="pl-PL" sz="16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OSÓB</a:t>
                    </a:r>
                  </a:p>
                  <a:p>
                    <a:r>
                      <a:rPr lang="en-US" sz="16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18</a:t>
                    </a:r>
                    <a:r>
                      <a:rPr lang="pl-PL" sz="16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,3</a:t>
                    </a:r>
                    <a:r>
                      <a:rPr lang="en-US" sz="16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%</a:t>
                    </a:r>
                    <a:endParaRPr lang="en-US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2"/>
              <c:delete val="1"/>
            </c:dLbl>
            <c:dLbl>
              <c:idx val="3"/>
              <c:delete val="1"/>
            </c:dLbl>
            <c:dLbl>
              <c:idx val="4"/>
              <c:delete val="1"/>
            </c:dLbl>
            <c:dLbl>
              <c:idx val="5"/>
              <c:delete val="1"/>
            </c:dLbl>
            <c:dLbl>
              <c:idx val="6"/>
              <c:delete val="1"/>
            </c:dLbl>
            <c:dLbl>
              <c:idx val="7"/>
              <c:delete val="1"/>
            </c:dLbl>
            <c:dLbl>
              <c:idx val="8"/>
              <c:delete val="1"/>
            </c:dLbl>
            <c:dLbl>
              <c:idx val="9"/>
              <c:delete val="1"/>
            </c:dLbl>
            <c:dLbl>
              <c:idx val="10"/>
              <c:delete val="1"/>
            </c:dLbl>
            <c:txPr>
              <a:bodyPr/>
              <a:lstStyle/>
              <a:p>
                <a:pPr>
                  <a:defRPr sz="16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pl-PL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howLeaderLines val="1"/>
          </c:dLbls>
          <c:cat>
            <c:strRef>
              <c:f>Arkusz1!$A$2:$A$12</c:f>
              <c:strCache>
                <c:ptCount val="11"/>
                <c:pt idx="0">
                  <c:v>kraków</c:v>
                </c:pt>
                <c:pt idx="1">
                  <c:v>warszawa</c:v>
                </c:pt>
                <c:pt idx="2">
                  <c:v>katowice</c:v>
                </c:pt>
                <c:pt idx="3">
                  <c:v>opole</c:v>
                </c:pt>
                <c:pt idx="4">
                  <c:v>wrocław</c:v>
                </c:pt>
                <c:pt idx="5">
                  <c:v>białystok</c:v>
                </c:pt>
                <c:pt idx="6">
                  <c:v>częstochowa</c:v>
                </c:pt>
                <c:pt idx="7">
                  <c:v>gdańsk</c:v>
                </c:pt>
                <c:pt idx="8">
                  <c:v>kielce</c:v>
                </c:pt>
                <c:pt idx="9">
                  <c:v>Olsztyn</c:v>
                </c:pt>
                <c:pt idx="10">
                  <c:v>poznań</c:v>
                </c:pt>
              </c:strCache>
            </c:strRef>
          </c:cat>
          <c:val>
            <c:numRef>
              <c:f>Arkusz1!$B$2:$B$12</c:f>
              <c:numCache>
                <c:formatCode>General</c:formatCode>
                <c:ptCount val="11"/>
                <c:pt idx="0">
                  <c:v>203</c:v>
                </c:pt>
                <c:pt idx="1">
                  <c:v>51</c:v>
                </c:pt>
                <c:pt idx="2">
                  <c:v>13</c:v>
                </c:pt>
                <c:pt idx="3">
                  <c:v>3</c:v>
                </c:pt>
                <c:pt idx="4">
                  <c:v>2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pl-PL"/>
    </a:p>
  </c:txPr>
  <c:externalData r:id="rId1">
    <c:autoUpdate val="0"/>
  </c:externalData>
  <c:userShapes r:id="rId2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2993620589093029"/>
          <c:y val="2.388517562291096E-2"/>
          <c:w val="0.55988079615048114"/>
          <c:h val="0.96284528236436073"/>
        </c:manualLayout>
      </c:layout>
      <c:doughnut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Kolumna1</c:v>
                </c:pt>
              </c:strCache>
            </c:strRef>
          </c:tx>
          <c:explosion val="1"/>
          <c:dPt>
            <c:idx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</c:spPr>
          </c:dPt>
          <c:dLbls>
            <c:dLbl>
              <c:idx val="0"/>
              <c:layout>
                <c:manualLayout>
                  <c:x val="-6.4814936327403525E-2"/>
                  <c:y val="-1.5923450415273974E-2"/>
                </c:manualLayout>
              </c:layout>
              <c:tx>
                <c:rich>
                  <a:bodyPr/>
                  <a:lstStyle/>
                  <a:p>
                    <a:r>
                      <a:rPr lang="en-US" sz="14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POZNAŃ</a:t>
                    </a:r>
                    <a:endParaRPr lang="pl-PL" sz="1400" b="1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  <a:p>
                    <a:r>
                      <a:rPr lang="en-US" sz="14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206</a:t>
                    </a:r>
                    <a:r>
                      <a:rPr lang="pl-PL" sz="14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OSÓB  </a:t>
                    </a:r>
                    <a:r>
                      <a:rPr lang="en-US" sz="14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89</a:t>
                    </a:r>
                    <a:r>
                      <a:rPr lang="pl-PL" sz="14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,2</a:t>
                    </a:r>
                    <a:r>
                      <a:rPr lang="en-US" sz="14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%</a:t>
                    </a:r>
                    <a:endParaRPr lang="en-US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1"/>
              <c:delete val="1"/>
            </c:dLbl>
            <c:dLbl>
              <c:idx val="2"/>
              <c:delete val="1"/>
            </c:dLbl>
            <c:dLbl>
              <c:idx val="3"/>
              <c:delete val="1"/>
            </c:dLbl>
            <c:dLbl>
              <c:idx val="4"/>
              <c:delete val="1"/>
            </c:dLbl>
            <c:dLbl>
              <c:idx val="5"/>
              <c:delete val="1"/>
            </c:dLbl>
            <c:dLbl>
              <c:idx val="6"/>
              <c:delete val="1"/>
            </c:dLbl>
            <c:dLbl>
              <c:idx val="7"/>
              <c:delete val="1"/>
            </c:dLbl>
            <c:txPr>
              <a:bodyPr/>
              <a:lstStyle/>
              <a:p>
                <a:pPr>
                  <a:defRPr sz="14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pl-PL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howLeaderLines val="1"/>
          </c:dLbls>
          <c:cat>
            <c:strRef>
              <c:f>Arkusz1!$A$2:$A$9</c:f>
              <c:strCache>
                <c:ptCount val="8"/>
                <c:pt idx="0">
                  <c:v>poznań</c:v>
                </c:pt>
                <c:pt idx="1">
                  <c:v>warszawa</c:v>
                </c:pt>
                <c:pt idx="2">
                  <c:v>zielona góra</c:v>
                </c:pt>
                <c:pt idx="3">
                  <c:v>gdańsk</c:v>
                </c:pt>
                <c:pt idx="4">
                  <c:v>bydgoszcz</c:v>
                </c:pt>
                <c:pt idx="5">
                  <c:v>łódź</c:v>
                </c:pt>
                <c:pt idx="6">
                  <c:v>toruń</c:v>
                </c:pt>
                <c:pt idx="7">
                  <c:v>wrocław</c:v>
                </c:pt>
              </c:strCache>
            </c:strRef>
          </c:cat>
          <c:val>
            <c:numRef>
              <c:f>Arkusz1!$B$2:$B$9</c:f>
              <c:numCache>
                <c:formatCode>General</c:formatCode>
                <c:ptCount val="8"/>
                <c:pt idx="0">
                  <c:v>206</c:v>
                </c:pt>
                <c:pt idx="1">
                  <c:v>11</c:v>
                </c:pt>
                <c:pt idx="2">
                  <c:v>7</c:v>
                </c:pt>
                <c:pt idx="3">
                  <c:v>3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pl-PL"/>
    </a:p>
  </c:txPr>
  <c:externalData r:id="rId1">
    <c:autoUpdate val="0"/>
  </c:externalData>
  <c:userShapes r:id="rId2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2067694663167104"/>
          <c:y val="4.5116442843276261E-2"/>
          <c:w val="0.54753511713813552"/>
          <c:h val="0.94161401514399545"/>
        </c:manualLayout>
      </c:layout>
      <c:doughnut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Kolumna1</c:v>
                </c:pt>
              </c:strCache>
            </c:strRef>
          </c:tx>
          <c:dPt>
            <c:idx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</c:spPr>
          </c:dPt>
          <c:dPt>
            <c:idx val="1"/>
            <c:bubble3D val="0"/>
            <c:spPr>
              <a:solidFill>
                <a:schemeClr val="accent5">
                  <a:lumMod val="40000"/>
                  <a:lumOff val="60000"/>
                </a:schemeClr>
              </a:solidFill>
            </c:spPr>
          </c:dPt>
          <c:dPt>
            <c:idx val="2"/>
            <c:bubble3D val="0"/>
            <c:spPr>
              <a:solidFill>
                <a:schemeClr val="bg2">
                  <a:lumMod val="50000"/>
                </a:schemeClr>
              </a:solidFill>
            </c:spPr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 sz="14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KATOWICE</a:t>
                    </a:r>
                    <a:endParaRPr lang="pl-PL" sz="1400" b="1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  <a:p>
                    <a:r>
                      <a:rPr lang="en-US" sz="14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160</a:t>
                    </a:r>
                    <a:r>
                      <a:rPr lang="pl-PL" sz="14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OSÓB</a:t>
                    </a:r>
                    <a:r>
                      <a:rPr lang="pl-PL" sz="1400" b="1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- 81,2</a:t>
                    </a:r>
                    <a:r>
                      <a:rPr lang="en-US" sz="14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%</a:t>
                    </a:r>
                    <a:endParaRPr lang="en-US" sz="14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1"/>
              <c:delete val="1"/>
            </c:dLbl>
            <c:dLbl>
              <c:idx val="2"/>
              <c:delete val="1"/>
            </c:dLbl>
            <c:dLbl>
              <c:idx val="3"/>
              <c:delete val="1"/>
            </c:dLbl>
            <c:dLbl>
              <c:idx val="4"/>
              <c:delete val="1"/>
            </c:dLbl>
            <c:dLbl>
              <c:idx val="5"/>
              <c:delete val="1"/>
            </c:dLbl>
            <c:dLbl>
              <c:idx val="6"/>
              <c:delete val="1"/>
            </c:dLbl>
            <c:dLbl>
              <c:idx val="7"/>
              <c:delete val="1"/>
            </c:dLbl>
            <c:showLegendKey val="0"/>
            <c:showVal val="1"/>
            <c:showCatName val="1"/>
            <c:showSerName val="0"/>
            <c:showPercent val="1"/>
            <c:showBubbleSize val="0"/>
            <c:showLeaderLines val="1"/>
          </c:dLbls>
          <c:cat>
            <c:strRef>
              <c:f>Arkusz1!$A$2:$A$9</c:f>
              <c:strCache>
                <c:ptCount val="8"/>
                <c:pt idx="0">
                  <c:v>katowice</c:v>
                </c:pt>
                <c:pt idx="1">
                  <c:v>opole</c:v>
                </c:pt>
                <c:pt idx="2">
                  <c:v>kraków</c:v>
                </c:pt>
                <c:pt idx="3">
                  <c:v>bielsko-biała</c:v>
                </c:pt>
                <c:pt idx="4">
                  <c:v>częstochowa</c:v>
                </c:pt>
                <c:pt idx="5">
                  <c:v>poznań</c:v>
                </c:pt>
                <c:pt idx="6">
                  <c:v>warszawa</c:v>
                </c:pt>
                <c:pt idx="7">
                  <c:v>rzeszów</c:v>
                </c:pt>
              </c:strCache>
            </c:strRef>
          </c:cat>
          <c:val>
            <c:numRef>
              <c:f>Arkusz1!$B$2:$B$9</c:f>
              <c:numCache>
                <c:formatCode>General</c:formatCode>
                <c:ptCount val="8"/>
                <c:pt idx="0">
                  <c:v>160</c:v>
                </c:pt>
                <c:pt idx="1">
                  <c:v>10</c:v>
                </c:pt>
                <c:pt idx="2">
                  <c:v>8</c:v>
                </c:pt>
                <c:pt idx="3">
                  <c:v>6</c:v>
                </c:pt>
                <c:pt idx="4">
                  <c:v>4</c:v>
                </c:pt>
                <c:pt idx="5">
                  <c:v>4</c:v>
                </c:pt>
                <c:pt idx="6">
                  <c:v>4</c:v>
                </c:pt>
                <c:pt idx="7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pl-PL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054012345679013E-2"/>
          <c:y val="8.7480745769610083E-2"/>
          <c:w val="0.91094135802469134"/>
          <c:h val="0.7141413948071756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Arkusz1!$A$2</c:f>
              <c:strCache>
                <c:ptCount val="1"/>
                <c:pt idx="0">
                  <c:v>PRZYSTĄPIŁO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c:spPr>
          <c:invertIfNegative val="0"/>
          <c:dPt>
            <c:idx val="0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</c:dPt>
          <c:dPt>
            <c:idx val="1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</c:dPt>
          <c:dPt>
            <c:idx val="2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</c:dPt>
          <c:dPt>
            <c:idx val="3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40</a:t>
                    </a:r>
                    <a:r>
                      <a:rPr lang="pl-PL" smtClean="0"/>
                      <a:t> </a:t>
                    </a:r>
                    <a:r>
                      <a:rPr lang="en-US" smtClean="0"/>
                      <a:t>627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3.0864197530864196E-3"/>
                  <c:y val="-1.5353013532613563E-2"/>
                </c:manualLayout>
              </c:layout>
              <c:tx>
                <c:rich>
                  <a:bodyPr/>
                  <a:lstStyle/>
                  <a:p>
                    <a:r>
                      <a:rPr lang="en-US" smtClean="0"/>
                      <a:t>67</a:t>
                    </a:r>
                    <a:r>
                      <a:rPr lang="pl-PL" smtClean="0"/>
                      <a:t> </a:t>
                    </a:r>
                    <a:r>
                      <a:rPr lang="en-US" smtClean="0"/>
                      <a:t>234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10</a:t>
                    </a:r>
                    <a:r>
                      <a:rPr lang="pl-PL" smtClean="0"/>
                      <a:t> </a:t>
                    </a:r>
                    <a:r>
                      <a:rPr lang="en-US" smtClean="0"/>
                      <a:t>563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mtClean="0"/>
                      <a:t>4</a:t>
                    </a:r>
                    <a:r>
                      <a:rPr lang="pl-PL" smtClean="0"/>
                      <a:t> </a:t>
                    </a:r>
                    <a:r>
                      <a:rPr lang="en-US" smtClean="0"/>
                      <a:t>256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Arkusz1!$B$1:$E$1</c:f>
              <c:strCache>
                <c:ptCount val="4"/>
                <c:pt idx="0">
                  <c:v>APLIKACJA ADWOKACKA 47,9%</c:v>
                </c:pt>
                <c:pt idx="1">
                  <c:v>APLIKACJA RADCOWSKA 43,6%</c:v>
                </c:pt>
                <c:pt idx="2">
                  <c:v>APLIKACJA NOTARIALNA 37%</c:v>
                </c:pt>
                <c:pt idx="3">
                  <c:v>APLIKACJA KOMORNICZA 66,9%</c:v>
                </c:pt>
              </c:strCache>
            </c:strRef>
          </c:cat>
          <c:val>
            <c:numRef>
              <c:f>Arkusz1!$B$2:$E$2</c:f>
              <c:numCache>
                <c:formatCode>General</c:formatCode>
                <c:ptCount val="4"/>
                <c:pt idx="0">
                  <c:v>40627</c:v>
                </c:pt>
                <c:pt idx="1">
                  <c:v>67234</c:v>
                </c:pt>
                <c:pt idx="2">
                  <c:v>10563</c:v>
                </c:pt>
                <c:pt idx="3">
                  <c:v>4256</c:v>
                </c:pt>
              </c:numCache>
            </c:numRef>
          </c:val>
        </c:ser>
        <c:ser>
          <c:idx val="1"/>
          <c:order val="1"/>
          <c:tx>
            <c:strRef>
              <c:f>Arkusz1!$A$3</c:f>
              <c:strCache>
                <c:ptCount val="1"/>
                <c:pt idx="0">
                  <c:v>ZDAŁO</c:v>
                </c:pt>
              </c:strCache>
            </c:strRef>
          </c:tx>
          <c:spPr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19</a:t>
                    </a:r>
                    <a:r>
                      <a:rPr lang="pl-PL" dirty="0" smtClean="0"/>
                      <a:t> 457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29</a:t>
                    </a:r>
                    <a:r>
                      <a:rPr lang="pl-PL" dirty="0" smtClean="0"/>
                      <a:t> 292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3</a:t>
                    </a:r>
                    <a:r>
                      <a:rPr lang="pl-PL" smtClean="0"/>
                      <a:t> </a:t>
                    </a:r>
                    <a:r>
                      <a:rPr lang="en-US" smtClean="0"/>
                      <a:t>911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mtClean="0"/>
                      <a:t>2</a:t>
                    </a:r>
                    <a:r>
                      <a:rPr lang="pl-PL" smtClean="0"/>
                      <a:t> </a:t>
                    </a:r>
                    <a:r>
                      <a:rPr lang="en-US" smtClean="0"/>
                      <a:t>849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Arkusz1!$B$1:$E$1</c:f>
              <c:strCache>
                <c:ptCount val="4"/>
                <c:pt idx="0">
                  <c:v>APLIKACJA ADWOKACKA 47,9%</c:v>
                </c:pt>
                <c:pt idx="1">
                  <c:v>APLIKACJA RADCOWSKA 43,6%</c:v>
                </c:pt>
                <c:pt idx="2">
                  <c:v>APLIKACJA NOTARIALNA 37%</c:v>
                </c:pt>
                <c:pt idx="3">
                  <c:v>APLIKACJA KOMORNICZA 66,9%</c:v>
                </c:pt>
              </c:strCache>
            </c:strRef>
          </c:cat>
          <c:val>
            <c:numRef>
              <c:f>Arkusz1!$B$3:$E$3</c:f>
              <c:numCache>
                <c:formatCode>General</c:formatCode>
                <c:ptCount val="4"/>
                <c:pt idx="0">
                  <c:v>19457</c:v>
                </c:pt>
                <c:pt idx="1">
                  <c:v>29292</c:v>
                </c:pt>
                <c:pt idx="2">
                  <c:v>3911</c:v>
                </c:pt>
                <c:pt idx="3">
                  <c:v>2849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121971072"/>
        <c:axId val="121972608"/>
      </c:barChart>
      <c:dateAx>
        <c:axId val="1219710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pl-PL"/>
          </a:p>
        </c:txPr>
        <c:crossAx val="121972608"/>
        <c:crosses val="autoZero"/>
        <c:auto val="0"/>
        <c:lblOffset val="100"/>
        <c:baseTimeUnit val="days"/>
      </c:dateAx>
      <c:valAx>
        <c:axId val="121972608"/>
        <c:scaling>
          <c:orientation val="minMax"/>
          <c:max val="70000"/>
          <c:min val="0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spPr>
          <a:ln w="9525">
            <a:noFill/>
          </a:ln>
        </c:spPr>
        <c:txPr>
          <a:bodyPr/>
          <a:lstStyle/>
          <a:p>
            <a:pPr>
              <a:defRPr sz="12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pl-PL"/>
          </a:p>
        </c:txPr>
        <c:crossAx val="121971072"/>
        <c:crosses val="autoZero"/>
        <c:crossBetween val="between"/>
      </c:valAx>
      <c:spPr>
        <a:ln>
          <a:solidFill>
            <a:schemeClr val="bg1">
              <a:lumMod val="50000"/>
            </a:schemeClr>
          </a:solidFill>
        </a:ln>
      </c:spPr>
    </c:plotArea>
    <c:legend>
      <c:legendPos val="t"/>
      <c:layout>
        <c:manualLayout>
          <c:xMode val="edge"/>
          <c:yMode val="edge"/>
          <c:x val="0.59308520462719938"/>
          <c:y val="0.1177064370833707"/>
          <c:w val="0.35703946728881114"/>
          <c:h val="6.024184018560625E-2"/>
        </c:manualLayout>
      </c:layout>
      <c:overlay val="0"/>
      <c:txPr>
        <a:bodyPr/>
        <a:lstStyle/>
        <a:p>
          <a:pPr>
            <a:defRPr sz="16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pl-PL"/>
        </a:p>
      </c:txPr>
    </c:legend>
    <c:plotVisOnly val="1"/>
    <c:dispBlanksAs val="gap"/>
    <c:showDLblsOverMax val="0"/>
  </c:chart>
  <c:txPr>
    <a:bodyPr/>
    <a:lstStyle/>
    <a:p>
      <a:pPr>
        <a:defRPr sz="1400" baseline="0"/>
      </a:pPr>
      <a:endParaRPr lang="pl-PL"/>
    </a:p>
  </c:txPr>
  <c:externalData r:id="rId1">
    <c:autoUpdate val="0"/>
  </c:externalData>
  <c:userShapes r:id="rId2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view3D>
      <c:rotX val="30"/>
      <c:hPercent val="100"/>
      <c:rotY val="0"/>
      <c:depthPercent val="100"/>
      <c:rAngAx val="0"/>
      <c:perspective val="1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0577867381126619"/>
          <c:y val="3.6743602562678224E-2"/>
          <c:w val="0.7100577184796345"/>
          <c:h val="0.96325639035022159"/>
        </c:manualLayout>
      </c:layout>
      <c:pie3DChart>
        <c:varyColors val="1"/>
        <c:ser>
          <c:idx val="0"/>
          <c:order val="0"/>
          <c:tx>
            <c:strRef>
              <c:f>Arkusz1!$A$2</c:f>
              <c:strCache>
                <c:ptCount val="1"/>
                <c:pt idx="0">
                  <c:v>1. kwartał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3.8100736740913084E-2"/>
                  <c:y val="9.2534234087950345E-3"/>
                </c:manualLayout>
              </c:layout>
              <c:tx>
                <c:rich>
                  <a:bodyPr/>
                  <a:lstStyle/>
                  <a:p>
                    <a:r>
                      <a:rPr lang="en-US" sz="1100" smtClean="0"/>
                      <a:t>P</a:t>
                    </a:r>
                    <a:r>
                      <a:rPr lang="pl-PL" sz="1100" smtClean="0"/>
                      <a:t>RAWO</a:t>
                    </a:r>
                    <a:r>
                      <a:rPr lang="pl-PL" sz="1100" baseline="0" smtClean="0"/>
                      <a:t> </a:t>
                    </a:r>
                    <a:r>
                      <a:rPr lang="en-US" sz="1100" smtClean="0"/>
                      <a:t>KARNE MATERIALNE</a:t>
                    </a:r>
                    <a:endParaRPr lang="pl-PL" sz="1100" smtClean="0"/>
                  </a:p>
                  <a:p>
                    <a:r>
                      <a:rPr lang="en-US" sz="1100" smtClean="0"/>
                      <a:t>13</a:t>
                    </a:r>
                    <a:r>
                      <a:rPr lang="pl-PL" sz="1100" smtClean="0"/>
                      <a:t> PYT.</a:t>
                    </a:r>
                    <a:endParaRPr lang="en-US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5.346088726596953E-2"/>
                  <c:y val="-0.12795764858035716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P. KARNE </a:t>
                    </a:r>
                    <a:endParaRPr lang="pl-PL" dirty="0" smtClean="0"/>
                  </a:p>
                  <a:p>
                    <a:r>
                      <a:rPr lang="en-US" dirty="0" smtClean="0"/>
                      <a:t>PROCESOWE</a:t>
                    </a:r>
                    <a:endParaRPr lang="pl-PL" dirty="0" smtClean="0"/>
                  </a:p>
                  <a:p>
                    <a:r>
                      <a:rPr lang="en-US" dirty="0" smtClean="0"/>
                      <a:t>12</a:t>
                    </a:r>
                    <a:r>
                      <a:rPr lang="pl-PL" dirty="0" smtClean="0"/>
                      <a:t> PYT.</a:t>
                    </a:r>
                    <a:endParaRPr lang="en-US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2"/>
              <c:tx>
                <c:rich>
                  <a:bodyPr/>
                  <a:lstStyle/>
                  <a:p>
                    <a:r>
                      <a:rPr lang="en-US" dirty="0"/>
                      <a:t>P</a:t>
                    </a:r>
                    <a:r>
                      <a:rPr lang="en-US"/>
                      <a:t>. </a:t>
                    </a:r>
                    <a:r>
                      <a:rPr lang="en-US" smtClean="0"/>
                      <a:t>WYKROCZEŃ</a:t>
                    </a:r>
                    <a:endParaRPr lang="pl-PL" smtClean="0"/>
                  </a:p>
                  <a:p>
                    <a:r>
                      <a:rPr lang="en-US" smtClean="0"/>
                      <a:t>3</a:t>
                    </a:r>
                    <a:r>
                      <a:rPr lang="pl-PL" smtClean="0"/>
                      <a:t> PYT.</a:t>
                    </a:r>
                    <a:endParaRPr lang="en-US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9114822909499427E-2"/>
                  <c:y val="1.3974052740578682E-2"/>
                </c:manualLayout>
              </c:layout>
              <c:tx>
                <c:rich>
                  <a:bodyPr/>
                  <a:lstStyle/>
                  <a:p>
                    <a:pPr>
                      <a:defRPr sz="1100"/>
                    </a:pPr>
                    <a:r>
                      <a:rPr lang="en-US" dirty="0"/>
                      <a:t>P. KARNE </a:t>
                    </a:r>
                    <a:endParaRPr lang="pl-PL" dirty="0" smtClean="0"/>
                  </a:p>
                  <a:p>
                    <a:pPr>
                      <a:defRPr sz="1100"/>
                    </a:pPr>
                    <a:r>
                      <a:rPr lang="en-US" dirty="0" smtClean="0"/>
                      <a:t>SKARBOWE</a:t>
                    </a:r>
                    <a:endParaRPr lang="pl-PL" dirty="0" smtClean="0"/>
                  </a:p>
                  <a:p>
                    <a:pPr>
                      <a:defRPr sz="1100"/>
                    </a:pPr>
                    <a:r>
                      <a:rPr lang="en-US" dirty="0" smtClean="0"/>
                      <a:t>1</a:t>
                    </a:r>
                    <a:r>
                      <a:rPr lang="pl-PL" dirty="0" smtClean="0"/>
                      <a:t> PYT.</a:t>
                    </a:r>
                    <a:endParaRPr lang="en-US" dirty="0"/>
                  </a:p>
                </c:rich>
              </c:tx>
              <c:spPr>
                <a:solidFill>
                  <a:schemeClr val="accent2">
                    <a:lumMod val="40000"/>
                    <a:lumOff val="60000"/>
                  </a:schemeClr>
                </a:solidFill>
              </c:spPr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1.9769325446851175E-2"/>
                  <c:y val="6.7975175122992032E-2"/>
                </c:manualLayout>
              </c:layout>
              <c:tx>
                <c:rich>
                  <a:bodyPr/>
                  <a:lstStyle/>
                  <a:p>
                    <a:pPr>
                      <a:defRPr sz="1100"/>
                    </a:pPr>
                    <a:r>
                      <a:rPr lang="en-US" dirty="0"/>
                      <a:t>P. </a:t>
                    </a:r>
                    <a:r>
                      <a:rPr lang="en-US"/>
                      <a:t>CYWILNE </a:t>
                    </a:r>
                    <a:r>
                      <a:rPr lang="en-US" smtClean="0"/>
                      <a:t>MATERIALNE</a:t>
                    </a:r>
                    <a:endParaRPr lang="pl-PL" smtClean="0"/>
                  </a:p>
                  <a:p>
                    <a:pPr>
                      <a:defRPr sz="1100"/>
                    </a:pPr>
                    <a:r>
                      <a:rPr lang="en-US" smtClean="0"/>
                      <a:t>31</a:t>
                    </a:r>
                    <a:r>
                      <a:rPr lang="pl-PL" smtClean="0"/>
                      <a:t> PYT.</a:t>
                    </a:r>
                    <a:endParaRPr lang="en-US"/>
                  </a:p>
                </c:rich>
              </c:tx>
              <c:spPr>
                <a:solidFill>
                  <a:schemeClr val="accent3">
                    <a:lumMod val="40000"/>
                    <a:lumOff val="60000"/>
                  </a:schemeClr>
                </a:solidFill>
              </c:spPr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2.2126159651728705E-2"/>
                  <c:y val="-7.9975088238059024E-3"/>
                </c:manualLayout>
              </c:layout>
              <c:tx>
                <c:rich>
                  <a:bodyPr/>
                  <a:lstStyle/>
                  <a:p>
                    <a:pPr>
                      <a:defRPr sz="1100"/>
                    </a:pPr>
                    <a:r>
                      <a:rPr lang="en-US" sz="1100" dirty="0" smtClean="0"/>
                      <a:t>P</a:t>
                    </a:r>
                    <a:r>
                      <a:rPr lang="pl-PL" sz="1100" dirty="0" smtClean="0"/>
                      <a:t>RAWO</a:t>
                    </a:r>
                    <a:r>
                      <a:rPr lang="pl-PL" sz="1100" baseline="0" dirty="0" smtClean="0"/>
                      <a:t> </a:t>
                    </a:r>
                    <a:r>
                      <a:rPr lang="en-US" sz="1100" dirty="0" smtClean="0"/>
                      <a:t>CYWILNE PROCESOWE</a:t>
                    </a:r>
                    <a:r>
                      <a:rPr lang="pl-PL" sz="1100" baseline="0" dirty="0" smtClean="0"/>
                      <a:t> –</a:t>
                    </a:r>
                    <a:r>
                      <a:rPr lang="en-US" sz="1100" dirty="0" smtClean="0"/>
                      <a:t> 16</a:t>
                    </a:r>
                    <a:r>
                      <a:rPr lang="pl-PL" sz="1100" dirty="0" smtClean="0"/>
                      <a:t> PYT.</a:t>
                    </a:r>
                    <a:endParaRPr lang="en-US" dirty="0"/>
                  </a:p>
                </c:rich>
              </c:tx>
              <c:spPr>
                <a:solidFill>
                  <a:schemeClr val="accent3">
                    <a:lumMod val="40000"/>
                    <a:lumOff val="60000"/>
                  </a:schemeClr>
                </a:solidFill>
              </c:spPr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6.9458960675704562E-2"/>
                  <c:y val="3.9899806454253624E-2"/>
                </c:manualLayout>
              </c:layout>
              <c:tx>
                <c:rich>
                  <a:bodyPr/>
                  <a:lstStyle/>
                  <a:p>
                    <a:r>
                      <a:rPr lang="pl-PL" sz="1100" smtClean="0"/>
                      <a:t>PRAWO </a:t>
                    </a:r>
                    <a:r>
                      <a:rPr lang="pl-PL" sz="1100" dirty="0"/>
                      <a:t>RODZINNE </a:t>
                    </a:r>
                    <a:r>
                      <a:rPr lang="pl-PL" sz="1100"/>
                      <a:t>I </a:t>
                    </a:r>
                    <a:r>
                      <a:rPr lang="pl-PL" sz="1100" smtClean="0"/>
                      <a:t>OPIEKUŃCZE</a:t>
                    </a:r>
                    <a:r>
                      <a:rPr lang="pl-PL" sz="1100" baseline="0" smtClean="0"/>
                      <a:t> –</a:t>
                    </a:r>
                    <a:r>
                      <a:rPr lang="pl-PL" sz="1100" smtClean="0"/>
                      <a:t> 5 PYT.</a:t>
                    </a:r>
                    <a:endParaRPr lang="pl-PL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2.7154545853448616E-2"/>
                  <c:y val="1.6700957728343575E-2"/>
                </c:manualLayout>
              </c:layout>
              <c:tx>
                <c:rich>
                  <a:bodyPr/>
                  <a:lstStyle/>
                  <a:p>
                    <a:pPr>
                      <a:defRPr sz="1100"/>
                    </a:pPr>
                    <a:r>
                      <a:rPr lang="pl-PL" sz="1100" dirty="0" smtClean="0"/>
                      <a:t>PRAWO</a:t>
                    </a:r>
                    <a:r>
                      <a:rPr lang="en-US" sz="1100" dirty="0" smtClean="0"/>
                      <a:t>. GOSPODARCZE</a:t>
                    </a:r>
                    <a:r>
                      <a:rPr lang="pl-PL" sz="1100" baseline="0" dirty="0" smtClean="0"/>
                      <a:t> </a:t>
                    </a:r>
                  </a:p>
                  <a:p>
                    <a:pPr>
                      <a:defRPr sz="1100"/>
                    </a:pPr>
                    <a:r>
                      <a:rPr lang="en-US" sz="1100" dirty="0" smtClean="0"/>
                      <a:t>15</a:t>
                    </a:r>
                    <a:r>
                      <a:rPr lang="pl-PL" sz="1100" dirty="0" smtClean="0"/>
                      <a:t> PYT.</a:t>
                    </a:r>
                    <a:endParaRPr lang="en-US" dirty="0"/>
                  </a:p>
                </c:rich>
              </c:tx>
              <c:spPr>
                <a:solidFill>
                  <a:schemeClr val="accent3">
                    <a:lumMod val="40000"/>
                    <a:lumOff val="60000"/>
                  </a:schemeClr>
                </a:solidFill>
              </c:spPr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5.6620086289769458E-2"/>
                  <c:y val="3.1310979691715167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SPÓŁKI PRAWA </a:t>
                    </a:r>
                    <a:r>
                      <a:rPr lang="en-US" dirty="0" smtClean="0"/>
                      <a:t>HANDLOWEGO</a:t>
                    </a:r>
                    <a:r>
                      <a:rPr lang="pl-PL" baseline="0" dirty="0" smtClean="0"/>
                      <a:t> – </a:t>
                    </a:r>
                    <a:r>
                      <a:rPr lang="en-US" dirty="0" smtClean="0"/>
                      <a:t>10</a:t>
                    </a:r>
                    <a:r>
                      <a:rPr lang="pl-PL" dirty="0" smtClean="0"/>
                      <a:t> PYT.</a:t>
                    </a:r>
                    <a:endParaRPr lang="en-US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-8.3240980570570208E-2"/>
                  <c:y val="1.4516905529015212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P. </a:t>
                    </a:r>
                    <a:r>
                      <a:rPr lang="en-US" dirty="0" smtClean="0"/>
                      <a:t>PRACY</a:t>
                    </a:r>
                    <a:r>
                      <a:rPr lang="pl-PL" baseline="0" dirty="0" smtClean="0"/>
                      <a:t> – </a:t>
                    </a:r>
                    <a:r>
                      <a:rPr lang="en-US" dirty="0" smtClean="0"/>
                      <a:t>3</a:t>
                    </a:r>
                    <a:r>
                      <a:rPr lang="pl-PL" dirty="0" smtClean="0"/>
                      <a:t> PYT.</a:t>
                    </a:r>
                    <a:endParaRPr lang="en-US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-3.413980173001898E-2"/>
                  <c:y val="-3.2401670469662913E-2"/>
                </c:manualLayout>
              </c:layout>
              <c:tx>
                <c:rich>
                  <a:bodyPr/>
                  <a:lstStyle/>
                  <a:p>
                    <a:pPr>
                      <a:defRPr sz="1100"/>
                    </a:pPr>
                    <a:r>
                      <a:rPr lang="en-US" dirty="0"/>
                      <a:t>P.UBEZPIECZEŃ </a:t>
                    </a:r>
                    <a:r>
                      <a:rPr lang="en-US" dirty="0" smtClean="0"/>
                      <a:t>SPOŁECZNYCH</a:t>
                    </a:r>
                    <a:r>
                      <a:rPr lang="pl-PL" dirty="0" smtClean="0"/>
                      <a:t> –</a:t>
                    </a:r>
                    <a:r>
                      <a:rPr lang="pl-PL" baseline="0" dirty="0" smtClean="0"/>
                      <a:t> </a:t>
                    </a:r>
                    <a:r>
                      <a:rPr lang="en-US" dirty="0" smtClean="0"/>
                      <a:t>2</a:t>
                    </a:r>
                    <a:r>
                      <a:rPr lang="pl-PL" dirty="0" smtClean="0"/>
                      <a:t> PYT.</a:t>
                    </a:r>
                    <a:endParaRPr lang="en-US" dirty="0"/>
                  </a:p>
                </c:rich>
              </c:tx>
              <c:spPr>
                <a:solidFill>
                  <a:schemeClr val="accent2">
                    <a:lumMod val="40000"/>
                    <a:lumOff val="60000"/>
                  </a:schemeClr>
                </a:solidFill>
              </c:spPr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1"/>
              <c:layout>
                <c:manualLayout>
                  <c:x val="-4.4323013696366154E-2"/>
                  <c:y val="-1.1574746680568257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P. </a:t>
                    </a:r>
                    <a:r>
                      <a:rPr lang="en-US"/>
                      <a:t>ADMINISTRACYJNE </a:t>
                    </a:r>
                    <a:r>
                      <a:rPr lang="en-US" smtClean="0"/>
                      <a:t>MATERIALNE</a:t>
                    </a:r>
                    <a:r>
                      <a:rPr lang="pl-PL" baseline="0" smtClean="0"/>
                      <a:t> – </a:t>
                    </a:r>
                    <a:r>
                      <a:rPr lang="en-US" smtClean="0"/>
                      <a:t>5</a:t>
                    </a:r>
                    <a:r>
                      <a:rPr lang="pl-PL" smtClean="0"/>
                      <a:t> PYT.</a:t>
                    </a:r>
                    <a:endParaRPr lang="en-US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2"/>
              <c:layout>
                <c:manualLayout>
                  <c:x val="-6.154711000889708E-2"/>
                  <c:y val="-2.9768238002045314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P. ADMINISTRACYJNE </a:t>
                    </a:r>
                    <a:r>
                      <a:rPr lang="en-US" dirty="0" smtClean="0"/>
                      <a:t>PROCESOWE</a:t>
                    </a:r>
                    <a:r>
                      <a:rPr lang="pl-PL" baseline="0" dirty="0" smtClean="0"/>
                      <a:t> – </a:t>
                    </a:r>
                    <a:r>
                      <a:rPr lang="en-US" dirty="0" smtClean="0"/>
                      <a:t>8</a:t>
                    </a:r>
                    <a:r>
                      <a:rPr lang="pl-PL" dirty="0" smtClean="0"/>
                      <a:t> PYT.</a:t>
                    </a:r>
                    <a:endParaRPr lang="en-US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3"/>
              <c:layout>
                <c:manualLayout>
                  <c:x val="-0.16369026031083783"/>
                  <c:y val="-3.0868365053455599E-2"/>
                </c:manualLayout>
              </c:layout>
              <c:tx>
                <c:rich>
                  <a:bodyPr/>
                  <a:lstStyle/>
                  <a:p>
                    <a:r>
                      <a:rPr lang="en-US" sz="1100" dirty="0" smtClean="0"/>
                      <a:t>POST</a:t>
                    </a:r>
                    <a:r>
                      <a:rPr lang="pl-PL" sz="1100" dirty="0" smtClean="0"/>
                      <a:t>ĘPOWANIE</a:t>
                    </a:r>
                    <a:r>
                      <a:rPr lang="pl-PL" sz="1100" baseline="0" dirty="0" smtClean="0"/>
                      <a:t> </a:t>
                    </a:r>
                    <a:r>
                      <a:rPr lang="en-US" sz="1100" dirty="0" smtClean="0"/>
                      <a:t>SĄDOWOADM</a:t>
                    </a:r>
                    <a:r>
                      <a:rPr lang="pl-PL" sz="1100" dirty="0" smtClean="0"/>
                      <a:t>.</a:t>
                    </a:r>
                    <a:r>
                      <a:rPr lang="pl-PL" sz="1100" baseline="0" dirty="0" smtClean="0"/>
                      <a:t> </a:t>
                    </a:r>
                  </a:p>
                  <a:p>
                    <a:r>
                      <a:rPr lang="en-US" sz="1100" dirty="0" smtClean="0"/>
                      <a:t>8</a:t>
                    </a:r>
                    <a:r>
                      <a:rPr lang="pl-PL" sz="1100" dirty="0" smtClean="0"/>
                      <a:t> PYT. </a:t>
                    </a:r>
                    <a:endParaRPr lang="en-US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4"/>
              <c:layout>
                <c:manualLayout>
                  <c:x val="-1.2972617367583584E-2"/>
                  <c:y val="-1.1554983919165676E-3"/>
                </c:manualLayout>
              </c:layout>
              <c:tx>
                <c:rich>
                  <a:bodyPr/>
                  <a:lstStyle/>
                  <a:p>
                    <a:r>
                      <a:rPr lang="en-US" sz="1100" dirty="0" smtClean="0"/>
                      <a:t>P</a:t>
                    </a:r>
                    <a:r>
                      <a:rPr lang="pl-PL" sz="1100" dirty="0" smtClean="0"/>
                      <a:t>RAWO</a:t>
                    </a:r>
                    <a:r>
                      <a:rPr lang="en-US" sz="1100" dirty="0" smtClean="0"/>
                      <a:t> </a:t>
                    </a:r>
                    <a:r>
                      <a:rPr lang="en-US" sz="1100" dirty="0"/>
                      <a:t>UNII EUROPEJSKIEJ </a:t>
                    </a:r>
                    <a:endParaRPr lang="pl-PL" sz="1100" dirty="0" smtClean="0"/>
                  </a:p>
                  <a:p>
                    <a:r>
                      <a:rPr lang="en-US" sz="1100" dirty="0" smtClean="0"/>
                      <a:t> 4</a:t>
                    </a:r>
                    <a:r>
                      <a:rPr lang="pl-PL" sz="1100" dirty="0" smtClean="0"/>
                      <a:t> PYT.</a:t>
                    </a:r>
                    <a:endParaRPr lang="en-US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5"/>
              <c:layout>
                <c:manualLayout>
                  <c:x val="-0.24662112841456552"/>
                  <c:y val="-0.14268322038292042"/>
                </c:manualLayout>
              </c:layout>
              <c:tx>
                <c:rich>
                  <a:bodyPr/>
                  <a:lstStyle/>
                  <a:p>
                    <a:r>
                      <a:rPr lang="en-US" sz="1100" dirty="0"/>
                      <a:t>PRAWO </a:t>
                    </a:r>
                    <a:r>
                      <a:rPr lang="en-US" sz="1100" dirty="0" smtClean="0"/>
                      <a:t>KONSTYTUCYJNE</a:t>
                    </a:r>
                    <a:endParaRPr lang="pl-PL" sz="1100" dirty="0" smtClean="0"/>
                  </a:p>
                  <a:p>
                    <a:r>
                      <a:rPr lang="en-US" sz="1100" dirty="0" smtClean="0"/>
                      <a:t>4</a:t>
                    </a:r>
                    <a:r>
                      <a:rPr lang="pl-PL" sz="1100" dirty="0" smtClean="0"/>
                      <a:t> PYT.</a:t>
                    </a:r>
                    <a:endParaRPr lang="en-US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6"/>
              <c:layout>
                <c:manualLayout>
                  <c:x val="-0.10346899013057319"/>
                  <c:y val="-0.11072843758100952"/>
                </c:manualLayout>
              </c:layout>
              <c:tx>
                <c:rich>
                  <a:bodyPr/>
                  <a:lstStyle/>
                  <a:p>
                    <a:r>
                      <a:rPr lang="pl-PL" sz="1100" dirty="0"/>
                      <a:t>P. O USTROJU SĄDÓW I </a:t>
                    </a:r>
                    <a:r>
                      <a:rPr lang="pl-PL" sz="1100" dirty="0" smtClean="0"/>
                      <a:t>PROKURATUR</a:t>
                    </a:r>
                    <a:endParaRPr lang="pl-PL" sz="1100" baseline="0" dirty="0" smtClean="0"/>
                  </a:p>
                  <a:p>
                    <a:r>
                      <a:rPr lang="pl-PL" sz="1100" dirty="0" smtClean="0"/>
                      <a:t>4 PYT.</a:t>
                    </a:r>
                    <a:endParaRPr lang="pl-PL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7"/>
              <c:layout>
                <c:manualLayout>
                  <c:x val="9.0433018920762706E-3"/>
                  <c:y val="-5.0093258868672712E-2"/>
                </c:manualLayout>
              </c:layout>
              <c:tx>
                <c:rich>
                  <a:bodyPr/>
                  <a:lstStyle/>
                  <a:p>
                    <a:pPr>
                      <a:defRPr sz="1100"/>
                    </a:pPr>
                    <a:r>
                      <a:rPr lang="en-US" sz="1100" dirty="0"/>
                      <a:t>SAMORZĄD </a:t>
                    </a:r>
                    <a:endParaRPr lang="pl-PL" sz="1100" dirty="0" smtClean="0"/>
                  </a:p>
                  <a:p>
                    <a:pPr>
                      <a:defRPr sz="1100"/>
                    </a:pPr>
                    <a:r>
                      <a:rPr lang="en-US" sz="1100" dirty="0" smtClean="0"/>
                      <a:t>RADCOWSKI</a:t>
                    </a:r>
                    <a:endParaRPr lang="pl-PL" sz="1100" dirty="0" smtClean="0"/>
                  </a:p>
                  <a:p>
                    <a:pPr>
                      <a:defRPr sz="1100"/>
                    </a:pPr>
                    <a:r>
                      <a:rPr lang="en-US" sz="1100" dirty="0" smtClean="0"/>
                      <a:t>2</a:t>
                    </a:r>
                    <a:r>
                      <a:rPr lang="pl-PL" sz="1100" dirty="0" smtClean="0"/>
                      <a:t> PYT. </a:t>
                    </a:r>
                    <a:endParaRPr lang="en-US" dirty="0"/>
                  </a:p>
                </c:rich>
              </c:tx>
              <c:spPr>
                <a:solidFill>
                  <a:schemeClr val="accent2">
                    <a:lumMod val="40000"/>
                    <a:lumOff val="60000"/>
                  </a:schemeClr>
                </a:solidFill>
              </c:spPr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8"/>
              <c:layout>
                <c:manualLayout>
                  <c:x val="4.8187024214940304E-2"/>
                  <c:y val="-0.1097369166958657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SAMORZĄD </a:t>
                    </a:r>
                    <a:r>
                      <a:rPr lang="en-US" smtClean="0"/>
                      <a:t>ADWOKACKI</a:t>
                    </a:r>
                    <a:endParaRPr lang="pl-PL" smtClean="0"/>
                  </a:p>
                  <a:p>
                    <a:r>
                      <a:rPr lang="en-US" smtClean="0"/>
                      <a:t>3</a:t>
                    </a:r>
                    <a:r>
                      <a:rPr lang="pl-PL" smtClean="0"/>
                      <a:t> PYT.</a:t>
                    </a:r>
                    <a:endParaRPr lang="en-US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9"/>
              <c:layout>
                <c:manualLayout>
                  <c:x val="0.17405056462964169"/>
                  <c:y val="-9.673533425061033E-2"/>
                </c:manualLayout>
              </c:layout>
              <c:tx>
                <c:rich>
                  <a:bodyPr/>
                  <a:lstStyle/>
                  <a:p>
                    <a:pPr>
                      <a:defRPr sz="1100"/>
                    </a:pPr>
                    <a:r>
                      <a:rPr lang="pl-PL" sz="1100" dirty="0"/>
                      <a:t>INNE ORGANY OCHRONY </a:t>
                    </a:r>
                    <a:r>
                      <a:rPr lang="pl-PL" sz="1100" dirty="0" smtClean="0"/>
                      <a:t>PRAWNEJ</a:t>
                    </a:r>
                  </a:p>
                  <a:p>
                    <a:pPr>
                      <a:defRPr sz="1100"/>
                    </a:pPr>
                    <a:r>
                      <a:rPr lang="pl-PL" sz="1100" dirty="0" smtClean="0"/>
                      <a:t>1 PYT.</a:t>
                    </a:r>
                    <a:endParaRPr lang="pl-PL" dirty="0"/>
                  </a:p>
                </c:rich>
              </c:tx>
              <c:spPr>
                <a:solidFill>
                  <a:schemeClr val="accent2">
                    <a:lumMod val="40000"/>
                    <a:lumOff val="60000"/>
                  </a:schemeClr>
                </a:solidFill>
              </c:spPr>
              <c:showLegendKey val="0"/>
              <c:showVal val="1"/>
              <c:showCatName val="1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100"/>
                </a:pPr>
                <a:endParaRPr lang="pl-PL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</c:dLbls>
          <c:cat>
            <c:strRef>
              <c:f>Arkusz1!$B$1:$V$1</c:f>
              <c:strCache>
                <c:ptCount val="20"/>
                <c:pt idx="0">
                  <c:v>P. KARNE MATERIALNE </c:v>
                </c:pt>
                <c:pt idx="1">
                  <c:v>P. KARNE PROCESOWE </c:v>
                </c:pt>
                <c:pt idx="2">
                  <c:v>P. WYKROCZEŃ </c:v>
                </c:pt>
                <c:pt idx="3">
                  <c:v>P. KARNE SKARBOWE </c:v>
                </c:pt>
                <c:pt idx="4">
                  <c:v>P. CYWILNE MATERIALNE </c:v>
                </c:pt>
                <c:pt idx="5">
                  <c:v>P. CYWILNE PROCESOWE </c:v>
                </c:pt>
                <c:pt idx="6">
                  <c:v>P. RODZINNE I OPIEKUŃCZE </c:v>
                </c:pt>
                <c:pt idx="7">
                  <c:v>P. GOSPODARCZE </c:v>
                </c:pt>
                <c:pt idx="8">
                  <c:v>SPÓŁKI PRAWA HANDLOWEGO </c:v>
                </c:pt>
                <c:pt idx="9">
                  <c:v>P. PRACY </c:v>
                </c:pt>
                <c:pt idx="10">
                  <c:v>P.UBEZPIECZEŃ SPOŁECZNYCH </c:v>
                </c:pt>
                <c:pt idx="11">
                  <c:v>P. ADMINISTRACYJNE MATERIALNE </c:v>
                </c:pt>
                <c:pt idx="12">
                  <c:v>P. ADMINISTRACYJNE PROCESOWE </c:v>
                </c:pt>
                <c:pt idx="13">
                  <c:v>POST. SĄDOWOADMINISTRACYJNE </c:v>
                </c:pt>
                <c:pt idx="14">
                  <c:v>P. UNII EUROPEJSKIEJ </c:v>
                </c:pt>
                <c:pt idx="15">
                  <c:v>PRAWO KONSTYTUCYJNE </c:v>
                </c:pt>
                <c:pt idx="16">
                  <c:v>P. O USTROJU SĄDÓW I PROKURATUR </c:v>
                </c:pt>
                <c:pt idx="17">
                  <c:v>SAMORZĄD RADCOWSKI </c:v>
                </c:pt>
                <c:pt idx="18">
                  <c:v>SAMORZĄD ADWOKACKI</c:v>
                </c:pt>
                <c:pt idx="19">
                  <c:v>INNE ORGANY OCHRONY PR.  </c:v>
                </c:pt>
              </c:strCache>
            </c:strRef>
          </c:cat>
          <c:val>
            <c:numRef>
              <c:f>Arkusz1!$B$2:$V$2</c:f>
              <c:numCache>
                <c:formatCode>General</c:formatCode>
                <c:ptCount val="20"/>
                <c:pt idx="0">
                  <c:v>13</c:v>
                </c:pt>
                <c:pt idx="1">
                  <c:v>12</c:v>
                </c:pt>
                <c:pt idx="2">
                  <c:v>3</c:v>
                </c:pt>
                <c:pt idx="3">
                  <c:v>1</c:v>
                </c:pt>
                <c:pt idx="4">
                  <c:v>31</c:v>
                </c:pt>
                <c:pt idx="5">
                  <c:v>16</c:v>
                </c:pt>
                <c:pt idx="6">
                  <c:v>5</c:v>
                </c:pt>
                <c:pt idx="7">
                  <c:v>15</c:v>
                </c:pt>
                <c:pt idx="8">
                  <c:v>10</c:v>
                </c:pt>
                <c:pt idx="9">
                  <c:v>3</c:v>
                </c:pt>
                <c:pt idx="10">
                  <c:v>2</c:v>
                </c:pt>
                <c:pt idx="11">
                  <c:v>5</c:v>
                </c:pt>
                <c:pt idx="12">
                  <c:v>8</c:v>
                </c:pt>
                <c:pt idx="13">
                  <c:v>8</c:v>
                </c:pt>
                <c:pt idx="14">
                  <c:v>4</c:v>
                </c:pt>
                <c:pt idx="15">
                  <c:v>4</c:v>
                </c:pt>
                <c:pt idx="16">
                  <c:v>4</c:v>
                </c:pt>
                <c:pt idx="17">
                  <c:v>2</c:v>
                </c:pt>
                <c:pt idx="18">
                  <c:v>3</c:v>
                </c:pt>
                <c:pt idx="19">
                  <c:v>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000">
          <a:latin typeface="Times New Roman" panose="02020603050405020304" pitchFamily="18" charset="0"/>
          <a:cs typeface="Times New Roman" panose="02020603050405020304" pitchFamily="18" charset="0"/>
        </a:defRPr>
      </a:pPr>
      <a:endParaRPr lang="pl-PL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Arkusz1!$A$2</c:f>
              <c:strCache>
                <c:ptCount val="1"/>
                <c:pt idx="0">
                  <c:v>APL. ADWOKACKA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c:spPr>
          <c:invertIfNegative val="0"/>
          <c:dLbls>
            <c:delete val="1"/>
          </c:dLbls>
          <c:cat>
            <c:strRef>
              <c:f>Arkusz1!$B$1:$S$1</c:f>
              <c:strCache>
                <c:ptCount val="18"/>
                <c:pt idx="0">
                  <c:v>P. KARNE MATERIALNE  </c:v>
                </c:pt>
                <c:pt idx="1">
                  <c:v>P. KARNE PROCESOWE</c:v>
                </c:pt>
                <c:pt idx="2">
                  <c:v>P. WYKROCZEŃ MATERIALNE</c:v>
                </c:pt>
                <c:pt idx="3">
                  <c:v>P. WYKROCZEŃ PROCESOWE</c:v>
                </c:pt>
                <c:pt idx="4">
                  <c:v>P. KARNE SKARBOWE</c:v>
                </c:pt>
                <c:pt idx="5">
                  <c:v>P. CYWILNE MATERIALNE </c:v>
                </c:pt>
                <c:pt idx="6">
                  <c:v>P. PROCESOWE CYWILNE</c:v>
                </c:pt>
                <c:pt idx="7">
                  <c:v>P. RODZINNE</c:v>
                </c:pt>
                <c:pt idx="8">
                  <c:v>P. GOSPODARCZE</c:v>
                </c:pt>
                <c:pt idx="9">
                  <c:v>KODEKS SPÓŁEK HANDLOWYCH</c:v>
                </c:pt>
                <c:pt idx="10">
                  <c:v>PRAWO PRACY</c:v>
                </c:pt>
                <c:pt idx="11">
                  <c:v>P. UBEZPIECZEŃ SPOŁECZNYCH</c:v>
                </c:pt>
                <c:pt idx="12">
                  <c:v>P. ADMINISTRACYJNE MATERIALNE</c:v>
                </c:pt>
                <c:pt idx="13">
                  <c:v>P. ADMINISTRACYJNE PROCESOWE </c:v>
                </c:pt>
                <c:pt idx="14">
                  <c:v>POST. SĄDOWOADM.</c:v>
                </c:pt>
                <c:pt idx="15">
                  <c:v>PRAWO UE</c:v>
                </c:pt>
                <c:pt idx="16">
                  <c:v>P. KONSTYTUCYJNE</c:v>
                </c:pt>
                <c:pt idx="17">
                  <c:v>USTRÓJ SĄDÓW I PROKURATURY</c:v>
                </c:pt>
              </c:strCache>
            </c:strRef>
          </c:cat>
          <c:val>
            <c:numRef>
              <c:f>Arkusz1!$B$2:$S$2</c:f>
              <c:numCache>
                <c:formatCode>0.00</c:formatCode>
                <c:ptCount val="18"/>
                <c:pt idx="0">
                  <c:v>65.721202725604854</c:v>
                </c:pt>
                <c:pt idx="1">
                  <c:v>51.573744080598722</c:v>
                </c:pt>
                <c:pt idx="2">
                  <c:v>74.316244738660515</c:v>
                </c:pt>
                <c:pt idx="3">
                  <c:v>71.648114327455303</c:v>
                </c:pt>
                <c:pt idx="4">
                  <c:v>82.193509688518432</c:v>
                </c:pt>
                <c:pt idx="5">
                  <c:v>65.583846677227015</c:v>
                </c:pt>
                <c:pt idx="6">
                  <c:v>57.35180491436342</c:v>
                </c:pt>
                <c:pt idx="7">
                  <c:v>64.71863242124833</c:v>
                </c:pt>
                <c:pt idx="8">
                  <c:v>66.421200467097776</c:v>
                </c:pt>
                <c:pt idx="9">
                  <c:v>65.833370612999445</c:v>
                </c:pt>
                <c:pt idx="10">
                  <c:v>60.04111351461124</c:v>
                </c:pt>
                <c:pt idx="11">
                  <c:v>29.010882352079207</c:v>
                </c:pt>
                <c:pt idx="12">
                  <c:v>54.833109675159214</c:v>
                </c:pt>
                <c:pt idx="13">
                  <c:v>68.790045487853305</c:v>
                </c:pt>
                <c:pt idx="14">
                  <c:v>63.76373421923256</c:v>
                </c:pt>
                <c:pt idx="15">
                  <c:v>64.356550878377419</c:v>
                </c:pt>
                <c:pt idx="16">
                  <c:v>91.372365530560813</c:v>
                </c:pt>
                <c:pt idx="17">
                  <c:v>63.906581080508275</c:v>
                </c:pt>
              </c:numCache>
            </c:numRef>
          </c:val>
        </c:ser>
        <c:ser>
          <c:idx val="1"/>
          <c:order val="1"/>
          <c:tx>
            <c:strRef>
              <c:f>Arkusz1!$A$3</c:f>
              <c:strCache>
                <c:ptCount val="1"/>
                <c:pt idx="0">
                  <c:v>APL. RADCOWSKA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c:spPr>
          <c:invertIfNegative val="0"/>
          <c:dLbls>
            <c:delete val="1"/>
          </c:dLbls>
          <c:cat>
            <c:strRef>
              <c:f>Arkusz1!$B$1:$S$1</c:f>
              <c:strCache>
                <c:ptCount val="18"/>
                <c:pt idx="0">
                  <c:v>P. KARNE MATERIALNE  </c:v>
                </c:pt>
                <c:pt idx="1">
                  <c:v>P. KARNE PROCESOWE</c:v>
                </c:pt>
                <c:pt idx="2">
                  <c:v>P. WYKROCZEŃ MATERIALNE</c:v>
                </c:pt>
                <c:pt idx="3">
                  <c:v>P. WYKROCZEŃ PROCESOWE</c:v>
                </c:pt>
                <c:pt idx="4">
                  <c:v>P. KARNE SKARBOWE</c:v>
                </c:pt>
                <c:pt idx="5">
                  <c:v>P. CYWILNE MATERIALNE </c:v>
                </c:pt>
                <c:pt idx="6">
                  <c:v>P. PROCESOWE CYWILNE</c:v>
                </c:pt>
                <c:pt idx="7">
                  <c:v>P. RODZINNE</c:v>
                </c:pt>
                <c:pt idx="8">
                  <c:v>P. GOSPODARCZE</c:v>
                </c:pt>
                <c:pt idx="9">
                  <c:v>KODEKS SPÓŁEK HANDLOWYCH</c:v>
                </c:pt>
                <c:pt idx="10">
                  <c:v>PRAWO PRACY</c:v>
                </c:pt>
                <c:pt idx="11">
                  <c:v>P. UBEZPIECZEŃ SPOŁECZNYCH</c:v>
                </c:pt>
                <c:pt idx="12">
                  <c:v>P. ADMINISTRACYJNE MATERIALNE</c:v>
                </c:pt>
                <c:pt idx="13">
                  <c:v>P. ADMINISTRACYJNE PROCESOWE </c:v>
                </c:pt>
                <c:pt idx="14">
                  <c:v>POST. SĄDOWOADM.</c:v>
                </c:pt>
                <c:pt idx="15">
                  <c:v>PRAWO UE</c:v>
                </c:pt>
                <c:pt idx="16">
                  <c:v>P. KONSTYTUCYJNE</c:v>
                </c:pt>
                <c:pt idx="17">
                  <c:v>USTRÓJ SĄDÓW I PROKURATURY</c:v>
                </c:pt>
              </c:strCache>
            </c:strRef>
          </c:cat>
          <c:val>
            <c:numRef>
              <c:f>Arkusz1!$B$3:$S$3</c:f>
              <c:numCache>
                <c:formatCode>0.00</c:formatCode>
                <c:ptCount val="18"/>
                <c:pt idx="0">
                  <c:v>64.907411883023414</c:v>
                </c:pt>
                <c:pt idx="1">
                  <c:v>50.708403282754169</c:v>
                </c:pt>
                <c:pt idx="2">
                  <c:v>72.459458369578726</c:v>
                </c:pt>
                <c:pt idx="3">
                  <c:v>74.011230948115809</c:v>
                </c:pt>
                <c:pt idx="4">
                  <c:v>83.683849485943895</c:v>
                </c:pt>
                <c:pt idx="5">
                  <c:v>66.625165556597992</c:v>
                </c:pt>
                <c:pt idx="6">
                  <c:v>56.870444014917645</c:v>
                </c:pt>
                <c:pt idx="7">
                  <c:v>64.217066503488667</c:v>
                </c:pt>
                <c:pt idx="8">
                  <c:v>67.797922931498633</c:v>
                </c:pt>
                <c:pt idx="9">
                  <c:v>66.051370559906857</c:v>
                </c:pt>
                <c:pt idx="10">
                  <c:v>57.487484894235585</c:v>
                </c:pt>
                <c:pt idx="11">
                  <c:v>26.224227340870463</c:v>
                </c:pt>
                <c:pt idx="12">
                  <c:v>58.053738589758773</c:v>
                </c:pt>
                <c:pt idx="13">
                  <c:v>67.293668413658608</c:v>
                </c:pt>
                <c:pt idx="14">
                  <c:v>65.488759220145738</c:v>
                </c:pt>
                <c:pt idx="15">
                  <c:v>61.609216409587972</c:v>
                </c:pt>
                <c:pt idx="16">
                  <c:v>91.355566234025716</c:v>
                </c:pt>
                <c:pt idx="17">
                  <c:v>62.78605325305405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22694400"/>
        <c:axId val="222696192"/>
      </c:barChart>
      <c:catAx>
        <c:axId val="22269440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-5400000" vert="horz" anchor="t" anchorCtr="0"/>
          <a:lstStyle/>
          <a:p>
            <a:pPr>
              <a:defRPr sz="1400" b="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pl-PL"/>
          </a:p>
        </c:txPr>
        <c:crossAx val="222696192"/>
        <c:crosses val="autoZero"/>
        <c:auto val="1"/>
        <c:lblAlgn val="ctr"/>
        <c:lblOffset val="100"/>
        <c:noMultiLvlLbl val="0"/>
      </c:catAx>
      <c:valAx>
        <c:axId val="222696192"/>
        <c:scaling>
          <c:orientation val="minMax"/>
        </c:scaling>
        <c:delete val="0"/>
        <c:axPos val="l"/>
        <c:majorGridlines/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sz="14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pl-PL"/>
          </a:p>
        </c:txPr>
        <c:crossAx val="222694400"/>
        <c:crosses val="autoZero"/>
        <c:crossBetween val="between"/>
      </c:valAx>
    </c:plotArea>
    <c:legend>
      <c:legendPos val="t"/>
      <c:overlay val="0"/>
      <c:txPr>
        <a:bodyPr/>
        <a:lstStyle/>
        <a:p>
          <a:pPr>
            <a:defRPr sz="16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pl-PL"/>
        </a:p>
      </c:txPr>
    </c:legend>
    <c:plotVisOnly val="1"/>
    <c:dispBlanksAs val="gap"/>
    <c:showDLblsOverMax val="0"/>
  </c:chart>
  <c:txPr>
    <a:bodyPr rot="-5400000" vert="horz" anchor="t"/>
    <a:lstStyle/>
    <a:p>
      <a:pPr algn="just">
        <a:defRPr sz="1800"/>
      </a:pPr>
      <a:endParaRPr lang="pl-PL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Arkusz1!$A$2</c:f>
              <c:strCache>
                <c:ptCount val="1"/>
                <c:pt idx="0">
                  <c:v>APL. ADWOKACKA</c:v>
                </c:pt>
              </c:strCache>
            </c:strRef>
          </c:tx>
          <c:spPr>
            <a:ln w="57150">
              <a:solidFill>
                <a:schemeClr val="accent3">
                  <a:lumMod val="60000"/>
                  <a:lumOff val="40000"/>
                </a:schemeClr>
              </a:solidFill>
            </a:ln>
          </c:spPr>
          <c:marker>
            <c:symbol val="none"/>
          </c:marker>
          <c:dLbls>
            <c:delete val="1"/>
          </c:dLbls>
          <c:cat>
            <c:strRef>
              <c:f>Arkusz1!$B$1:$S$1</c:f>
              <c:strCache>
                <c:ptCount val="18"/>
                <c:pt idx="0">
                  <c:v>P. KARNE MATERIALNE  </c:v>
                </c:pt>
                <c:pt idx="1">
                  <c:v>P. KARNE PROCESOWE</c:v>
                </c:pt>
                <c:pt idx="2">
                  <c:v>P. WYKROCZEŃ MATERIALNE</c:v>
                </c:pt>
                <c:pt idx="3">
                  <c:v>P. WYKROCZEŃ PROCESOWE</c:v>
                </c:pt>
                <c:pt idx="4">
                  <c:v>P. KARNE SKARBOWE</c:v>
                </c:pt>
                <c:pt idx="5">
                  <c:v>P. CYWILNE MATERIALNE </c:v>
                </c:pt>
                <c:pt idx="6">
                  <c:v>P. PROCESOWE CYWILNE</c:v>
                </c:pt>
                <c:pt idx="7">
                  <c:v>P. RODZINNE</c:v>
                </c:pt>
                <c:pt idx="8">
                  <c:v>P. GOSPODARCZE</c:v>
                </c:pt>
                <c:pt idx="9">
                  <c:v>KODEKS SPÓŁEK HANDLOWYCH</c:v>
                </c:pt>
                <c:pt idx="10">
                  <c:v>PRAWO PRACY</c:v>
                </c:pt>
                <c:pt idx="11">
                  <c:v>P. UBEZPIECZEŃ SPOŁECZNYCH</c:v>
                </c:pt>
                <c:pt idx="12">
                  <c:v>P. ADMINISTRACYJNE MATERIALNE</c:v>
                </c:pt>
                <c:pt idx="13">
                  <c:v>P. ADMINISTRACYJNE PROCESOWE </c:v>
                </c:pt>
                <c:pt idx="14">
                  <c:v>POST. SĄDOWOADM.</c:v>
                </c:pt>
                <c:pt idx="15">
                  <c:v>PRAWO UE</c:v>
                </c:pt>
                <c:pt idx="16">
                  <c:v>P. KONSTYTUCYJNE</c:v>
                </c:pt>
                <c:pt idx="17">
                  <c:v>USTRÓJ SĄDÓW I PROKURATURY</c:v>
                </c:pt>
              </c:strCache>
            </c:strRef>
          </c:cat>
          <c:val>
            <c:numRef>
              <c:f>Arkusz1!$B$2:$S$2</c:f>
              <c:numCache>
                <c:formatCode>0.00</c:formatCode>
                <c:ptCount val="18"/>
                <c:pt idx="0">
                  <c:v>65.72</c:v>
                </c:pt>
                <c:pt idx="1">
                  <c:v>51.57</c:v>
                </c:pt>
                <c:pt idx="2">
                  <c:v>74.319999999999993</c:v>
                </c:pt>
                <c:pt idx="3">
                  <c:v>71.650000000000006</c:v>
                </c:pt>
                <c:pt idx="4">
                  <c:v>82.19</c:v>
                </c:pt>
                <c:pt idx="5">
                  <c:v>65.58</c:v>
                </c:pt>
                <c:pt idx="6">
                  <c:v>57.35</c:v>
                </c:pt>
                <c:pt idx="7">
                  <c:v>64.72</c:v>
                </c:pt>
                <c:pt idx="8">
                  <c:v>66.42</c:v>
                </c:pt>
                <c:pt idx="9">
                  <c:v>65.83</c:v>
                </c:pt>
                <c:pt idx="10">
                  <c:v>60.04</c:v>
                </c:pt>
                <c:pt idx="11">
                  <c:v>29.01</c:v>
                </c:pt>
                <c:pt idx="12">
                  <c:v>54.83</c:v>
                </c:pt>
                <c:pt idx="13">
                  <c:v>68.790000000000006</c:v>
                </c:pt>
                <c:pt idx="14">
                  <c:v>63.76</c:v>
                </c:pt>
                <c:pt idx="15">
                  <c:v>64.36</c:v>
                </c:pt>
                <c:pt idx="16">
                  <c:v>91.37</c:v>
                </c:pt>
                <c:pt idx="17">
                  <c:v>63.91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Arkusz1!$A$3</c:f>
              <c:strCache>
                <c:ptCount val="1"/>
                <c:pt idx="0">
                  <c:v>APL. RADCOWSKA</c:v>
                </c:pt>
              </c:strCache>
            </c:strRef>
          </c:tx>
          <c:spPr>
            <a:ln w="38100">
              <a:solidFill>
                <a:schemeClr val="accent5">
                  <a:lumMod val="75000"/>
                </a:schemeClr>
              </a:solidFill>
            </a:ln>
          </c:spPr>
          <c:marker>
            <c:symbol val="none"/>
          </c:marker>
          <c:dLbls>
            <c:delete val="1"/>
          </c:dLbls>
          <c:cat>
            <c:strRef>
              <c:f>Arkusz1!$B$1:$S$1</c:f>
              <c:strCache>
                <c:ptCount val="18"/>
                <c:pt idx="0">
                  <c:v>P. KARNE MATERIALNE  </c:v>
                </c:pt>
                <c:pt idx="1">
                  <c:v>P. KARNE PROCESOWE</c:v>
                </c:pt>
                <c:pt idx="2">
                  <c:v>P. WYKROCZEŃ MATERIALNE</c:v>
                </c:pt>
                <c:pt idx="3">
                  <c:v>P. WYKROCZEŃ PROCESOWE</c:v>
                </c:pt>
                <c:pt idx="4">
                  <c:v>P. KARNE SKARBOWE</c:v>
                </c:pt>
                <c:pt idx="5">
                  <c:v>P. CYWILNE MATERIALNE </c:v>
                </c:pt>
                <c:pt idx="6">
                  <c:v>P. PROCESOWE CYWILNE</c:v>
                </c:pt>
                <c:pt idx="7">
                  <c:v>P. RODZINNE</c:v>
                </c:pt>
                <c:pt idx="8">
                  <c:v>P. GOSPODARCZE</c:v>
                </c:pt>
                <c:pt idx="9">
                  <c:v>KODEKS SPÓŁEK HANDLOWYCH</c:v>
                </c:pt>
                <c:pt idx="10">
                  <c:v>PRAWO PRACY</c:v>
                </c:pt>
                <c:pt idx="11">
                  <c:v>P. UBEZPIECZEŃ SPOŁECZNYCH</c:v>
                </c:pt>
                <c:pt idx="12">
                  <c:v>P. ADMINISTRACYJNE MATERIALNE</c:v>
                </c:pt>
                <c:pt idx="13">
                  <c:v>P. ADMINISTRACYJNE PROCESOWE </c:v>
                </c:pt>
                <c:pt idx="14">
                  <c:v>POST. SĄDOWOADM.</c:v>
                </c:pt>
                <c:pt idx="15">
                  <c:v>PRAWO UE</c:v>
                </c:pt>
                <c:pt idx="16">
                  <c:v>P. KONSTYTUCYJNE</c:v>
                </c:pt>
                <c:pt idx="17">
                  <c:v>USTRÓJ SĄDÓW I PROKURATURY</c:v>
                </c:pt>
              </c:strCache>
            </c:strRef>
          </c:cat>
          <c:val>
            <c:numRef>
              <c:f>Arkusz1!$B$3:$S$3</c:f>
              <c:numCache>
                <c:formatCode>0.00</c:formatCode>
                <c:ptCount val="18"/>
                <c:pt idx="0">
                  <c:v>64.91</c:v>
                </c:pt>
                <c:pt idx="1">
                  <c:v>50.71</c:v>
                </c:pt>
                <c:pt idx="2">
                  <c:v>72.459999999999994</c:v>
                </c:pt>
                <c:pt idx="3">
                  <c:v>74.010000000000005</c:v>
                </c:pt>
                <c:pt idx="4">
                  <c:v>83.68</c:v>
                </c:pt>
                <c:pt idx="5">
                  <c:v>66.63</c:v>
                </c:pt>
                <c:pt idx="6">
                  <c:v>56.87</c:v>
                </c:pt>
                <c:pt idx="7">
                  <c:v>64.22</c:v>
                </c:pt>
                <c:pt idx="8">
                  <c:v>67.8</c:v>
                </c:pt>
                <c:pt idx="9">
                  <c:v>66.05</c:v>
                </c:pt>
                <c:pt idx="10">
                  <c:v>57.49</c:v>
                </c:pt>
                <c:pt idx="11">
                  <c:v>26.22</c:v>
                </c:pt>
                <c:pt idx="12">
                  <c:v>58.05</c:v>
                </c:pt>
                <c:pt idx="13">
                  <c:v>67.290000000000006</c:v>
                </c:pt>
                <c:pt idx="14">
                  <c:v>65.489999999999995</c:v>
                </c:pt>
                <c:pt idx="15">
                  <c:v>61.61</c:v>
                </c:pt>
                <c:pt idx="16">
                  <c:v>91.36</c:v>
                </c:pt>
                <c:pt idx="17">
                  <c:v>62.79</c:v>
                </c:pt>
              </c:numCache>
            </c:numRef>
          </c:val>
          <c:smooth val="0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222822400"/>
        <c:axId val="222823936"/>
      </c:lineChart>
      <c:catAx>
        <c:axId val="222822400"/>
        <c:scaling>
          <c:orientation val="minMax"/>
        </c:scaling>
        <c:delete val="0"/>
        <c:axPos val="b"/>
        <c:majorGridlines/>
        <c:majorTickMark val="out"/>
        <c:minorTickMark val="none"/>
        <c:tickLblPos val="nextTo"/>
        <c:txPr>
          <a:bodyPr rot="-5400000" vert="horz"/>
          <a:lstStyle/>
          <a:p>
            <a:pPr>
              <a:defRPr sz="1200" b="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pl-PL"/>
          </a:p>
        </c:txPr>
        <c:crossAx val="222823936"/>
        <c:crosses val="autoZero"/>
        <c:auto val="1"/>
        <c:lblAlgn val="ctr"/>
        <c:lblOffset val="100"/>
        <c:noMultiLvlLbl val="0"/>
      </c:catAx>
      <c:valAx>
        <c:axId val="222823936"/>
        <c:scaling>
          <c:orientation val="minMax"/>
        </c:scaling>
        <c:delete val="0"/>
        <c:axPos val="l"/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sz="14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pl-PL"/>
          </a:p>
        </c:txPr>
        <c:crossAx val="222822400"/>
        <c:crosses val="autoZero"/>
        <c:crossBetween val="between"/>
      </c:valAx>
    </c:plotArea>
    <c:legend>
      <c:legendPos val="t"/>
      <c:overlay val="0"/>
      <c:txPr>
        <a:bodyPr/>
        <a:lstStyle/>
        <a:p>
          <a:pPr>
            <a:defRPr sz="16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pl-PL"/>
        </a:p>
      </c:txPr>
    </c:legend>
    <c:plotVisOnly val="1"/>
    <c:dispBlanksAs val="gap"/>
    <c:showDLblsOverMax val="0"/>
  </c:chart>
  <c:txPr>
    <a:bodyPr/>
    <a:lstStyle/>
    <a:p>
      <a:pPr algn="just">
        <a:defRPr sz="1800"/>
      </a:pPr>
      <a:endParaRPr lang="pl-PL"/>
    </a:p>
  </c:tx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Arkusz1!$A$2</c:f>
              <c:strCache>
                <c:ptCount val="1"/>
                <c:pt idx="0">
                  <c:v>2017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dLbls>
            <c:delete val="1"/>
          </c:dLbls>
          <c:cat>
            <c:strRef>
              <c:f>Arkusz1!$B$1:$S$1</c:f>
              <c:strCache>
                <c:ptCount val="18"/>
                <c:pt idx="0">
                  <c:v>P. KARNE MATERIALNE</c:v>
                </c:pt>
                <c:pt idx="1">
                  <c:v>P. KARNE PROCESOWE</c:v>
                </c:pt>
                <c:pt idx="2">
                  <c:v>P. WYKROCZEŃ  </c:v>
                </c:pt>
                <c:pt idx="3">
                  <c:v>P. KARNE SKARBOWE</c:v>
                </c:pt>
                <c:pt idx="4">
                  <c:v>P. CYWILNE MATERIALNE</c:v>
                </c:pt>
                <c:pt idx="5">
                  <c:v>P. CYWILNE PROCESOWE </c:v>
                </c:pt>
                <c:pt idx="6">
                  <c:v>P. RODZINNE I OPIEKUŃCZE</c:v>
                </c:pt>
                <c:pt idx="7">
                  <c:v>P. GOSPODARCZE</c:v>
                </c:pt>
                <c:pt idx="8">
                  <c:v>SPÓŁKI PRAWA HANDLOWEGO</c:v>
                </c:pt>
                <c:pt idx="9">
                  <c:v>PRAWO PRACY</c:v>
                </c:pt>
                <c:pt idx="10">
                  <c:v>PRAWO UBEZPIECZEŃ SPOŁECZNYCH</c:v>
                </c:pt>
                <c:pt idx="11">
                  <c:v>POST. SĄDOWO-ADMINISTRACYJNE</c:v>
                </c:pt>
                <c:pt idx="12">
                  <c:v>P. ADMINISTRACYJNE  </c:v>
                </c:pt>
                <c:pt idx="13">
                  <c:v>PRAWO UE</c:v>
                </c:pt>
                <c:pt idx="14">
                  <c:v>P.KONSTYTUCYJNE</c:v>
                </c:pt>
                <c:pt idx="15">
                  <c:v>P. O USTROJU SĄDÓW I PROK.</c:v>
                </c:pt>
                <c:pt idx="16">
                  <c:v>SAMORZĄD ADW. I RAD. </c:v>
                </c:pt>
                <c:pt idx="17">
                  <c:v>INNE ORGANY OCHRONY PRAWNEJ</c:v>
                </c:pt>
              </c:strCache>
            </c:strRef>
          </c:cat>
          <c:val>
            <c:numRef>
              <c:f>Arkusz1!$B$2:$S$2</c:f>
              <c:numCache>
                <c:formatCode>General</c:formatCode>
                <c:ptCount val="18"/>
                <c:pt idx="0">
                  <c:v>0.6</c:v>
                </c:pt>
                <c:pt idx="1">
                  <c:v>-13.55</c:v>
                </c:pt>
                <c:pt idx="2">
                  <c:v>7.86</c:v>
                </c:pt>
                <c:pt idx="3">
                  <c:v>17.07</c:v>
                </c:pt>
                <c:pt idx="4">
                  <c:v>0.46</c:v>
                </c:pt>
                <c:pt idx="5">
                  <c:v>-7.77</c:v>
                </c:pt>
                <c:pt idx="6">
                  <c:v>-0.4</c:v>
                </c:pt>
                <c:pt idx="7">
                  <c:v>1.3</c:v>
                </c:pt>
                <c:pt idx="8">
                  <c:v>0.71</c:v>
                </c:pt>
                <c:pt idx="9">
                  <c:v>-5.08</c:v>
                </c:pt>
                <c:pt idx="10">
                  <c:v>-36.11</c:v>
                </c:pt>
                <c:pt idx="11">
                  <c:v>-1.36</c:v>
                </c:pt>
                <c:pt idx="12">
                  <c:v>-4</c:v>
                </c:pt>
                <c:pt idx="13">
                  <c:v>-0.76</c:v>
                </c:pt>
                <c:pt idx="14">
                  <c:v>26.25</c:v>
                </c:pt>
                <c:pt idx="15">
                  <c:v>-1.21</c:v>
                </c:pt>
                <c:pt idx="16">
                  <c:v>-2.99</c:v>
                </c:pt>
                <c:pt idx="17">
                  <c:v>16.600000000000001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Arkusz1!$A$3</c:f>
              <c:strCache>
                <c:ptCount val="1"/>
                <c:pt idx="0">
                  <c:v>2016</c:v>
                </c:pt>
              </c:strCache>
            </c:strRef>
          </c:tx>
          <c:spPr>
            <a:ln>
              <a:solidFill>
                <a:schemeClr val="tx1">
                  <a:lumMod val="85000"/>
                  <a:lumOff val="15000"/>
                </a:schemeClr>
              </a:solidFill>
            </a:ln>
          </c:spPr>
          <c:marker>
            <c:symbol val="none"/>
          </c:marker>
          <c:dLbls>
            <c:delete val="1"/>
          </c:dLbls>
          <c:cat>
            <c:strRef>
              <c:f>Arkusz1!$B$1:$S$1</c:f>
              <c:strCache>
                <c:ptCount val="18"/>
                <c:pt idx="0">
                  <c:v>P. KARNE MATERIALNE</c:v>
                </c:pt>
                <c:pt idx="1">
                  <c:v>P. KARNE PROCESOWE</c:v>
                </c:pt>
                <c:pt idx="2">
                  <c:v>P. WYKROCZEŃ  </c:v>
                </c:pt>
                <c:pt idx="3">
                  <c:v>P. KARNE SKARBOWE</c:v>
                </c:pt>
                <c:pt idx="4">
                  <c:v>P. CYWILNE MATERIALNE</c:v>
                </c:pt>
                <c:pt idx="5">
                  <c:v>P. CYWILNE PROCESOWE </c:v>
                </c:pt>
                <c:pt idx="6">
                  <c:v>P. RODZINNE I OPIEKUŃCZE</c:v>
                </c:pt>
                <c:pt idx="7">
                  <c:v>P. GOSPODARCZE</c:v>
                </c:pt>
                <c:pt idx="8">
                  <c:v>SPÓŁKI PRAWA HANDLOWEGO</c:v>
                </c:pt>
                <c:pt idx="9">
                  <c:v>PRAWO PRACY</c:v>
                </c:pt>
                <c:pt idx="10">
                  <c:v>PRAWO UBEZPIECZEŃ SPOŁECZNYCH</c:v>
                </c:pt>
                <c:pt idx="11">
                  <c:v>POST. SĄDOWO-ADMINISTRACYJNE</c:v>
                </c:pt>
                <c:pt idx="12">
                  <c:v>P. ADMINISTRACYJNE  </c:v>
                </c:pt>
                <c:pt idx="13">
                  <c:v>PRAWO UE</c:v>
                </c:pt>
                <c:pt idx="14">
                  <c:v>P.KONSTYTUCYJNE</c:v>
                </c:pt>
                <c:pt idx="15">
                  <c:v>P. O USTROJU SĄDÓW I PROK.</c:v>
                </c:pt>
                <c:pt idx="16">
                  <c:v>SAMORZĄD ADW. I RAD. </c:v>
                </c:pt>
                <c:pt idx="17">
                  <c:v>INNE ORGANY OCHRONY PRAWNEJ</c:v>
                </c:pt>
              </c:strCache>
            </c:strRef>
          </c:cat>
          <c:val>
            <c:numRef>
              <c:f>Arkusz1!$B$3:$S$3</c:f>
              <c:numCache>
                <c:formatCode>0.00</c:formatCode>
                <c:ptCount val="18"/>
                <c:pt idx="0">
                  <c:v>-12.119246767179277</c:v>
                </c:pt>
                <c:pt idx="1">
                  <c:v>16.637736968541297</c:v>
                </c:pt>
                <c:pt idx="2">
                  <c:v>2.2592451006810066</c:v>
                </c:pt>
                <c:pt idx="3">
                  <c:v>-0.91204880213415862</c:v>
                </c:pt>
                <c:pt idx="4">
                  <c:v>8.3126053409221115</c:v>
                </c:pt>
                <c:pt idx="5">
                  <c:v>-0.19273008118500456</c:v>
                </c:pt>
                <c:pt idx="6">
                  <c:v>10.948165306219117</c:v>
                </c:pt>
                <c:pt idx="7">
                  <c:v>1.1220464073752154</c:v>
                </c:pt>
                <c:pt idx="8">
                  <c:v>0.96417921848802735</c:v>
                </c:pt>
                <c:pt idx="9">
                  <c:v>12.333405188267669</c:v>
                </c:pt>
                <c:pt idx="10">
                  <c:v>-9.9396636757385934</c:v>
                </c:pt>
                <c:pt idx="11">
                  <c:v>-11.754445951158637</c:v>
                </c:pt>
                <c:pt idx="12">
                  <c:v>-10.847054813448615</c:v>
                </c:pt>
                <c:pt idx="13">
                  <c:v>-6.7399130084273438</c:v>
                </c:pt>
                <c:pt idx="14">
                  <c:v>11.103819176241622</c:v>
                </c:pt>
                <c:pt idx="15">
                  <c:v>-9.1538642461403796</c:v>
                </c:pt>
                <c:pt idx="16">
                  <c:v>3.7047509683190114</c:v>
                </c:pt>
                <c:pt idx="17">
                  <c:v>-5.7688853566191227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Arkusz1!$A$4</c:f>
              <c:strCache>
                <c:ptCount val="1"/>
                <c:pt idx="0">
                  <c:v>2015</c:v>
                </c:pt>
              </c:strCache>
            </c:strRef>
          </c:tx>
          <c:spPr>
            <a:ln>
              <a:solidFill>
                <a:schemeClr val="tx2">
                  <a:lumMod val="75000"/>
                </a:schemeClr>
              </a:solidFill>
            </a:ln>
          </c:spPr>
          <c:marker>
            <c:symbol val="none"/>
          </c:marker>
          <c:dLbls>
            <c:delete val="1"/>
          </c:dLbls>
          <c:cat>
            <c:strRef>
              <c:f>Arkusz1!$B$1:$S$1</c:f>
              <c:strCache>
                <c:ptCount val="18"/>
                <c:pt idx="0">
                  <c:v>P. KARNE MATERIALNE</c:v>
                </c:pt>
                <c:pt idx="1">
                  <c:v>P. KARNE PROCESOWE</c:v>
                </c:pt>
                <c:pt idx="2">
                  <c:v>P. WYKROCZEŃ  </c:v>
                </c:pt>
                <c:pt idx="3">
                  <c:v>P. KARNE SKARBOWE</c:v>
                </c:pt>
                <c:pt idx="4">
                  <c:v>P. CYWILNE MATERIALNE</c:v>
                </c:pt>
                <c:pt idx="5">
                  <c:v>P. CYWILNE PROCESOWE </c:v>
                </c:pt>
                <c:pt idx="6">
                  <c:v>P. RODZINNE I OPIEKUŃCZE</c:v>
                </c:pt>
                <c:pt idx="7">
                  <c:v>P. GOSPODARCZE</c:v>
                </c:pt>
                <c:pt idx="8">
                  <c:v>SPÓŁKI PRAWA HANDLOWEGO</c:v>
                </c:pt>
                <c:pt idx="9">
                  <c:v>PRAWO PRACY</c:v>
                </c:pt>
                <c:pt idx="10">
                  <c:v>PRAWO UBEZPIECZEŃ SPOŁECZNYCH</c:v>
                </c:pt>
                <c:pt idx="11">
                  <c:v>POST. SĄDOWO-ADMINISTRACYJNE</c:v>
                </c:pt>
                <c:pt idx="12">
                  <c:v>P. ADMINISTRACYJNE  </c:v>
                </c:pt>
                <c:pt idx="13">
                  <c:v>PRAWO UE</c:v>
                </c:pt>
                <c:pt idx="14">
                  <c:v>P.KONSTYTUCYJNE</c:v>
                </c:pt>
                <c:pt idx="15">
                  <c:v>P. O USTROJU SĄDÓW I PROK.</c:v>
                </c:pt>
                <c:pt idx="16">
                  <c:v>SAMORZĄD ADW. I RAD. </c:v>
                </c:pt>
                <c:pt idx="17">
                  <c:v>INNE ORGANY OCHRONY PRAWNEJ</c:v>
                </c:pt>
              </c:strCache>
            </c:strRef>
          </c:cat>
          <c:val>
            <c:numRef>
              <c:f>Arkusz1!$B$4:$S$4</c:f>
              <c:numCache>
                <c:formatCode>0.00</c:formatCode>
                <c:ptCount val="18"/>
                <c:pt idx="0">
                  <c:v>5.9439186184714075</c:v>
                </c:pt>
                <c:pt idx="1">
                  <c:v>9.4047401925925769</c:v>
                </c:pt>
                <c:pt idx="2">
                  <c:v>4.03</c:v>
                </c:pt>
                <c:pt idx="3">
                  <c:v>-12.493285382007166</c:v>
                </c:pt>
                <c:pt idx="4">
                  <c:v>3.7144542009714385</c:v>
                </c:pt>
                <c:pt idx="5">
                  <c:v>2.3501691917098171</c:v>
                </c:pt>
                <c:pt idx="6">
                  <c:v>0.76127582299955066</c:v>
                </c:pt>
                <c:pt idx="7">
                  <c:v>8.7455250595070311E-2</c:v>
                </c:pt>
                <c:pt idx="8">
                  <c:v>-9.7698682496096865</c:v>
                </c:pt>
                <c:pt idx="9">
                  <c:v>-1.111443707326714</c:v>
                </c:pt>
                <c:pt idx="10">
                  <c:v>-21.633075407025594</c:v>
                </c:pt>
                <c:pt idx="11">
                  <c:v>4.963095231277542</c:v>
                </c:pt>
                <c:pt idx="12">
                  <c:v>-6.4770000000000003</c:v>
                </c:pt>
                <c:pt idx="13">
                  <c:v>-5.9661798103495158</c:v>
                </c:pt>
                <c:pt idx="14">
                  <c:v>-6.8508065758598402</c:v>
                </c:pt>
                <c:pt idx="15">
                  <c:v>9.6028067680079729</c:v>
                </c:pt>
                <c:pt idx="16">
                  <c:v>-15.581</c:v>
                </c:pt>
                <c:pt idx="17">
                  <c:v>-29.44151799475749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Arkusz1!$A$5</c:f>
              <c:strCache>
                <c:ptCount val="1"/>
                <c:pt idx="0">
                  <c:v>2014</c:v>
                </c:pt>
              </c:strCache>
            </c:strRef>
          </c:tx>
          <c:marker>
            <c:symbol val="none"/>
          </c:marker>
          <c:dLbls>
            <c:delete val="1"/>
          </c:dLbls>
          <c:cat>
            <c:strRef>
              <c:f>Arkusz1!$B$1:$S$1</c:f>
              <c:strCache>
                <c:ptCount val="18"/>
                <c:pt idx="0">
                  <c:v>P. KARNE MATERIALNE</c:v>
                </c:pt>
                <c:pt idx="1">
                  <c:v>P. KARNE PROCESOWE</c:v>
                </c:pt>
                <c:pt idx="2">
                  <c:v>P. WYKROCZEŃ  </c:v>
                </c:pt>
                <c:pt idx="3">
                  <c:v>P. KARNE SKARBOWE</c:v>
                </c:pt>
                <c:pt idx="4">
                  <c:v>P. CYWILNE MATERIALNE</c:v>
                </c:pt>
                <c:pt idx="5">
                  <c:v>P. CYWILNE PROCESOWE </c:v>
                </c:pt>
                <c:pt idx="6">
                  <c:v>P. RODZINNE I OPIEKUŃCZE</c:v>
                </c:pt>
                <c:pt idx="7">
                  <c:v>P. GOSPODARCZE</c:v>
                </c:pt>
                <c:pt idx="8">
                  <c:v>SPÓŁKI PRAWA HANDLOWEGO</c:v>
                </c:pt>
                <c:pt idx="9">
                  <c:v>PRAWO PRACY</c:v>
                </c:pt>
                <c:pt idx="10">
                  <c:v>PRAWO UBEZPIECZEŃ SPOŁECZNYCH</c:v>
                </c:pt>
                <c:pt idx="11">
                  <c:v>POST. SĄDOWO-ADMINISTRACYJNE</c:v>
                </c:pt>
                <c:pt idx="12">
                  <c:v>P. ADMINISTRACYJNE  </c:v>
                </c:pt>
                <c:pt idx="13">
                  <c:v>PRAWO UE</c:v>
                </c:pt>
                <c:pt idx="14">
                  <c:v>P.KONSTYTUCYJNE</c:v>
                </c:pt>
                <c:pt idx="15">
                  <c:v>P. O USTROJU SĄDÓW I PROK.</c:v>
                </c:pt>
                <c:pt idx="16">
                  <c:v>SAMORZĄD ADW. I RAD. </c:v>
                </c:pt>
                <c:pt idx="17">
                  <c:v>INNE ORGANY OCHRONY PRAWNEJ</c:v>
                </c:pt>
              </c:strCache>
            </c:strRef>
          </c:cat>
          <c:val>
            <c:numRef>
              <c:f>Arkusz1!$B$5:$S$5</c:f>
              <c:numCache>
                <c:formatCode>General</c:formatCode>
                <c:ptCount val="18"/>
                <c:pt idx="0">
                  <c:v>5.52</c:v>
                </c:pt>
                <c:pt idx="1">
                  <c:v>-1.57</c:v>
                </c:pt>
                <c:pt idx="2">
                  <c:v>-9.2799999999999994</c:v>
                </c:pt>
                <c:pt idx="3">
                  <c:v>6.61</c:v>
                </c:pt>
                <c:pt idx="4">
                  <c:v>6.2</c:v>
                </c:pt>
                <c:pt idx="5">
                  <c:v>-4.01</c:v>
                </c:pt>
                <c:pt idx="6">
                  <c:v>11.93</c:v>
                </c:pt>
                <c:pt idx="7">
                  <c:v>-1.57</c:v>
                </c:pt>
                <c:pt idx="8">
                  <c:v>-2.91</c:v>
                </c:pt>
                <c:pt idx="9">
                  <c:v>-2.2000000000000002</c:v>
                </c:pt>
                <c:pt idx="10">
                  <c:v>-9.59</c:v>
                </c:pt>
                <c:pt idx="11">
                  <c:v>-19.399999999999999</c:v>
                </c:pt>
                <c:pt idx="12">
                  <c:v>6.76</c:v>
                </c:pt>
                <c:pt idx="13">
                  <c:v>-19.34</c:v>
                </c:pt>
                <c:pt idx="14">
                  <c:v>15.59</c:v>
                </c:pt>
                <c:pt idx="15">
                  <c:v>-19.7</c:v>
                </c:pt>
                <c:pt idx="16">
                  <c:v>5.77</c:v>
                </c:pt>
                <c:pt idx="17">
                  <c:v>-14.77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Arkusz1!$A$6</c:f>
              <c:strCache>
                <c:ptCount val="1"/>
                <c:pt idx="0">
                  <c:v>2013</c:v>
                </c:pt>
              </c:strCache>
            </c:strRef>
          </c:tx>
          <c:spPr>
            <a:ln>
              <a:solidFill>
                <a:schemeClr val="accent1">
                  <a:lumMod val="75000"/>
                </a:schemeClr>
              </a:solidFill>
            </a:ln>
          </c:spPr>
          <c:marker>
            <c:symbol val="none"/>
          </c:marker>
          <c:dLbls>
            <c:delete val="1"/>
          </c:dLbls>
          <c:cat>
            <c:strRef>
              <c:f>Arkusz1!$B$1:$S$1</c:f>
              <c:strCache>
                <c:ptCount val="18"/>
                <c:pt idx="0">
                  <c:v>P. KARNE MATERIALNE</c:v>
                </c:pt>
                <c:pt idx="1">
                  <c:v>P. KARNE PROCESOWE</c:v>
                </c:pt>
                <c:pt idx="2">
                  <c:v>P. WYKROCZEŃ  </c:v>
                </c:pt>
                <c:pt idx="3">
                  <c:v>P. KARNE SKARBOWE</c:v>
                </c:pt>
                <c:pt idx="4">
                  <c:v>P. CYWILNE MATERIALNE</c:v>
                </c:pt>
                <c:pt idx="5">
                  <c:v>P. CYWILNE PROCESOWE </c:v>
                </c:pt>
                <c:pt idx="6">
                  <c:v>P. RODZINNE I OPIEKUŃCZE</c:v>
                </c:pt>
                <c:pt idx="7">
                  <c:v>P. GOSPODARCZE</c:v>
                </c:pt>
                <c:pt idx="8">
                  <c:v>SPÓŁKI PRAWA HANDLOWEGO</c:v>
                </c:pt>
                <c:pt idx="9">
                  <c:v>PRAWO PRACY</c:v>
                </c:pt>
                <c:pt idx="10">
                  <c:v>PRAWO UBEZPIECZEŃ SPOŁECZNYCH</c:v>
                </c:pt>
                <c:pt idx="11">
                  <c:v>POST. SĄDOWO-ADMINISTRACYJNE</c:v>
                </c:pt>
                <c:pt idx="12">
                  <c:v>P. ADMINISTRACYJNE  </c:v>
                </c:pt>
                <c:pt idx="13">
                  <c:v>PRAWO UE</c:v>
                </c:pt>
                <c:pt idx="14">
                  <c:v>P.KONSTYTUCYJNE</c:v>
                </c:pt>
                <c:pt idx="15">
                  <c:v>P. O USTROJU SĄDÓW I PROK.</c:v>
                </c:pt>
                <c:pt idx="16">
                  <c:v>SAMORZĄD ADW. I RAD. </c:v>
                </c:pt>
                <c:pt idx="17">
                  <c:v>INNE ORGANY OCHRONY PRAWNEJ</c:v>
                </c:pt>
              </c:strCache>
            </c:strRef>
          </c:cat>
          <c:val>
            <c:numRef>
              <c:f>Arkusz1!$B$6:$S$6</c:f>
              <c:numCache>
                <c:formatCode>General</c:formatCode>
                <c:ptCount val="18"/>
                <c:pt idx="0">
                  <c:v>-4.7699999999999996</c:v>
                </c:pt>
                <c:pt idx="1">
                  <c:v>-2.63</c:v>
                </c:pt>
                <c:pt idx="2">
                  <c:v>4.71</c:v>
                </c:pt>
                <c:pt idx="3">
                  <c:v>16.57</c:v>
                </c:pt>
                <c:pt idx="4">
                  <c:v>1.58</c:v>
                </c:pt>
                <c:pt idx="5">
                  <c:v>-1.31</c:v>
                </c:pt>
                <c:pt idx="6">
                  <c:v>3.93</c:v>
                </c:pt>
                <c:pt idx="7">
                  <c:v>-3.01</c:v>
                </c:pt>
                <c:pt idx="8">
                  <c:v>5.37</c:v>
                </c:pt>
                <c:pt idx="9">
                  <c:v>6.88</c:v>
                </c:pt>
                <c:pt idx="10">
                  <c:v>6.4</c:v>
                </c:pt>
                <c:pt idx="11">
                  <c:v>-6.5</c:v>
                </c:pt>
                <c:pt idx="12">
                  <c:v>-4.3899999999999997</c:v>
                </c:pt>
                <c:pt idx="13">
                  <c:v>-21.3</c:v>
                </c:pt>
                <c:pt idx="14">
                  <c:v>20.21</c:v>
                </c:pt>
                <c:pt idx="15">
                  <c:v>-11</c:v>
                </c:pt>
                <c:pt idx="16">
                  <c:v>-7.87</c:v>
                </c:pt>
                <c:pt idx="17">
                  <c:v>9.48</c:v>
                </c:pt>
              </c:numCache>
            </c:numRef>
          </c:val>
          <c:smooth val="0"/>
        </c:ser>
        <c:ser>
          <c:idx val="5"/>
          <c:order val="5"/>
          <c:tx>
            <c:strRef>
              <c:f>Arkusz1!$A$7</c:f>
              <c:strCache>
                <c:ptCount val="1"/>
                <c:pt idx="0">
                  <c:v>2012</c:v>
                </c:pt>
              </c:strCache>
            </c:strRef>
          </c:tx>
          <c:spPr>
            <a:ln>
              <a:solidFill>
                <a:schemeClr val="accent4">
                  <a:lumMod val="60000"/>
                  <a:lumOff val="40000"/>
                </a:schemeClr>
              </a:solidFill>
            </a:ln>
          </c:spPr>
          <c:marker>
            <c:symbol val="none"/>
          </c:marker>
          <c:dLbls>
            <c:delete val="1"/>
          </c:dLbls>
          <c:cat>
            <c:strRef>
              <c:f>Arkusz1!$B$1:$S$1</c:f>
              <c:strCache>
                <c:ptCount val="18"/>
                <c:pt idx="0">
                  <c:v>P. KARNE MATERIALNE</c:v>
                </c:pt>
                <c:pt idx="1">
                  <c:v>P. KARNE PROCESOWE</c:v>
                </c:pt>
                <c:pt idx="2">
                  <c:v>P. WYKROCZEŃ  </c:v>
                </c:pt>
                <c:pt idx="3">
                  <c:v>P. KARNE SKARBOWE</c:v>
                </c:pt>
                <c:pt idx="4">
                  <c:v>P. CYWILNE MATERIALNE</c:v>
                </c:pt>
                <c:pt idx="5">
                  <c:v>P. CYWILNE PROCESOWE </c:v>
                </c:pt>
                <c:pt idx="6">
                  <c:v>P. RODZINNE I OPIEKUŃCZE</c:v>
                </c:pt>
                <c:pt idx="7">
                  <c:v>P. GOSPODARCZE</c:v>
                </c:pt>
                <c:pt idx="8">
                  <c:v>SPÓŁKI PRAWA HANDLOWEGO</c:v>
                </c:pt>
                <c:pt idx="9">
                  <c:v>PRAWO PRACY</c:v>
                </c:pt>
                <c:pt idx="10">
                  <c:v>PRAWO UBEZPIECZEŃ SPOŁECZNYCH</c:v>
                </c:pt>
                <c:pt idx="11">
                  <c:v>POST. SĄDOWO-ADMINISTRACYJNE</c:v>
                </c:pt>
                <c:pt idx="12">
                  <c:v>P. ADMINISTRACYJNE  </c:v>
                </c:pt>
                <c:pt idx="13">
                  <c:v>PRAWO UE</c:v>
                </c:pt>
                <c:pt idx="14">
                  <c:v>P.KONSTYTUCYJNE</c:v>
                </c:pt>
                <c:pt idx="15">
                  <c:v>P. O USTROJU SĄDÓW I PROK.</c:v>
                </c:pt>
                <c:pt idx="16">
                  <c:v>SAMORZĄD ADW. I RAD. </c:v>
                </c:pt>
                <c:pt idx="17">
                  <c:v>INNE ORGANY OCHRONY PRAWNEJ</c:v>
                </c:pt>
              </c:strCache>
            </c:strRef>
          </c:cat>
          <c:val>
            <c:numRef>
              <c:f>Arkusz1!$B$7:$S$7</c:f>
              <c:numCache>
                <c:formatCode>General</c:formatCode>
                <c:ptCount val="18"/>
                <c:pt idx="0">
                  <c:v>16.57</c:v>
                </c:pt>
                <c:pt idx="1">
                  <c:v>13.74</c:v>
                </c:pt>
                <c:pt idx="2">
                  <c:v>17.22</c:v>
                </c:pt>
                <c:pt idx="3">
                  <c:v>-10.11</c:v>
                </c:pt>
                <c:pt idx="4">
                  <c:v>-0.39</c:v>
                </c:pt>
                <c:pt idx="5">
                  <c:v>2.35</c:v>
                </c:pt>
                <c:pt idx="6">
                  <c:v>21.04</c:v>
                </c:pt>
                <c:pt idx="7">
                  <c:v>-4.0199999999999996</c:v>
                </c:pt>
                <c:pt idx="8">
                  <c:v>-2.7</c:v>
                </c:pt>
                <c:pt idx="9">
                  <c:v>12.65</c:v>
                </c:pt>
                <c:pt idx="10">
                  <c:v>-10.96</c:v>
                </c:pt>
                <c:pt idx="11">
                  <c:v>-5.97</c:v>
                </c:pt>
                <c:pt idx="12">
                  <c:v>-5.51</c:v>
                </c:pt>
                <c:pt idx="13">
                  <c:v>-3.24</c:v>
                </c:pt>
                <c:pt idx="14">
                  <c:v>14.57</c:v>
                </c:pt>
                <c:pt idx="15">
                  <c:v>-25.07</c:v>
                </c:pt>
                <c:pt idx="16">
                  <c:v>-4.71</c:v>
                </c:pt>
                <c:pt idx="17">
                  <c:v>-15.24</c:v>
                </c:pt>
              </c:numCache>
            </c:numRef>
          </c:val>
          <c:smooth val="0"/>
        </c:ser>
        <c:ser>
          <c:idx val="6"/>
          <c:order val="6"/>
          <c:tx>
            <c:strRef>
              <c:f>Arkusz1!$A$8</c:f>
              <c:strCache>
                <c:ptCount val="1"/>
                <c:pt idx="0">
                  <c:v>2011</c:v>
                </c:pt>
              </c:strCache>
            </c:strRef>
          </c:tx>
          <c:spPr>
            <a:ln>
              <a:solidFill>
                <a:schemeClr val="accent5">
                  <a:lumMod val="40000"/>
                  <a:lumOff val="60000"/>
                </a:schemeClr>
              </a:solidFill>
            </a:ln>
          </c:spPr>
          <c:marker>
            <c:symbol val="none"/>
          </c:marker>
          <c:dLbls>
            <c:delete val="1"/>
          </c:dLbls>
          <c:cat>
            <c:strRef>
              <c:f>Arkusz1!$B$1:$S$1</c:f>
              <c:strCache>
                <c:ptCount val="18"/>
                <c:pt idx="0">
                  <c:v>P. KARNE MATERIALNE</c:v>
                </c:pt>
                <c:pt idx="1">
                  <c:v>P. KARNE PROCESOWE</c:v>
                </c:pt>
                <c:pt idx="2">
                  <c:v>P. WYKROCZEŃ  </c:v>
                </c:pt>
                <c:pt idx="3">
                  <c:v>P. KARNE SKARBOWE</c:v>
                </c:pt>
                <c:pt idx="4">
                  <c:v>P. CYWILNE MATERIALNE</c:v>
                </c:pt>
                <c:pt idx="5">
                  <c:v>P. CYWILNE PROCESOWE </c:v>
                </c:pt>
                <c:pt idx="6">
                  <c:v>P. RODZINNE I OPIEKUŃCZE</c:v>
                </c:pt>
                <c:pt idx="7">
                  <c:v>P. GOSPODARCZE</c:v>
                </c:pt>
                <c:pt idx="8">
                  <c:v>SPÓŁKI PRAWA HANDLOWEGO</c:v>
                </c:pt>
                <c:pt idx="9">
                  <c:v>PRAWO PRACY</c:v>
                </c:pt>
                <c:pt idx="10">
                  <c:v>PRAWO UBEZPIECZEŃ SPOŁECZNYCH</c:v>
                </c:pt>
                <c:pt idx="11">
                  <c:v>POST. SĄDOWO-ADMINISTRACYJNE</c:v>
                </c:pt>
                <c:pt idx="12">
                  <c:v>P. ADMINISTRACYJNE  </c:v>
                </c:pt>
                <c:pt idx="13">
                  <c:v>PRAWO UE</c:v>
                </c:pt>
                <c:pt idx="14">
                  <c:v>P.KONSTYTUCYJNE</c:v>
                </c:pt>
                <c:pt idx="15">
                  <c:v>P. O USTROJU SĄDÓW I PROK.</c:v>
                </c:pt>
                <c:pt idx="16">
                  <c:v>SAMORZĄD ADW. I RAD. </c:v>
                </c:pt>
                <c:pt idx="17">
                  <c:v>INNE ORGANY OCHRONY PRAWNEJ</c:v>
                </c:pt>
              </c:strCache>
            </c:strRef>
          </c:cat>
          <c:val>
            <c:numRef>
              <c:f>Arkusz1!$B$8:$S$8</c:f>
              <c:numCache>
                <c:formatCode>General</c:formatCode>
                <c:ptCount val="18"/>
                <c:pt idx="0">
                  <c:v>4.34</c:v>
                </c:pt>
                <c:pt idx="1">
                  <c:v>0.62</c:v>
                </c:pt>
                <c:pt idx="2">
                  <c:v>13.95</c:v>
                </c:pt>
                <c:pt idx="3">
                  <c:v>-11.05</c:v>
                </c:pt>
                <c:pt idx="4">
                  <c:v>4.34</c:v>
                </c:pt>
                <c:pt idx="5">
                  <c:v>3.66</c:v>
                </c:pt>
                <c:pt idx="6">
                  <c:v>13.95</c:v>
                </c:pt>
                <c:pt idx="7">
                  <c:v>11.68</c:v>
                </c:pt>
                <c:pt idx="8">
                  <c:v>-7.92</c:v>
                </c:pt>
                <c:pt idx="9">
                  <c:v>7.7</c:v>
                </c:pt>
                <c:pt idx="10">
                  <c:v>-11.05</c:v>
                </c:pt>
                <c:pt idx="11">
                  <c:v>1.45</c:v>
                </c:pt>
                <c:pt idx="12">
                  <c:v>-13.73</c:v>
                </c:pt>
                <c:pt idx="13">
                  <c:v>3.95</c:v>
                </c:pt>
                <c:pt idx="14">
                  <c:v>7.7</c:v>
                </c:pt>
                <c:pt idx="15">
                  <c:v>8.9499999999999993</c:v>
                </c:pt>
                <c:pt idx="16">
                  <c:v>-19.38</c:v>
                </c:pt>
                <c:pt idx="17">
                  <c:v>13.95</c:v>
                </c:pt>
              </c:numCache>
            </c:numRef>
          </c:val>
          <c:smooth val="0"/>
        </c:ser>
        <c:ser>
          <c:idx val="7"/>
          <c:order val="7"/>
          <c:tx>
            <c:strRef>
              <c:f>Arkusz1!$A$9</c:f>
              <c:strCache>
                <c:ptCount val="1"/>
                <c:pt idx="0">
                  <c:v>2010</c:v>
                </c:pt>
              </c:strCache>
            </c:strRef>
          </c:tx>
          <c:spPr>
            <a:ln>
              <a:solidFill>
                <a:schemeClr val="accent6">
                  <a:lumMod val="60000"/>
                  <a:lumOff val="40000"/>
                </a:schemeClr>
              </a:solidFill>
            </a:ln>
          </c:spPr>
          <c:marker>
            <c:symbol val="none"/>
          </c:marker>
          <c:dLbls>
            <c:delete val="1"/>
          </c:dLbls>
          <c:cat>
            <c:strRef>
              <c:f>Arkusz1!$B$1:$S$1</c:f>
              <c:strCache>
                <c:ptCount val="18"/>
                <c:pt idx="0">
                  <c:v>P. KARNE MATERIALNE</c:v>
                </c:pt>
                <c:pt idx="1">
                  <c:v>P. KARNE PROCESOWE</c:v>
                </c:pt>
                <c:pt idx="2">
                  <c:v>P. WYKROCZEŃ  </c:v>
                </c:pt>
                <c:pt idx="3">
                  <c:v>P. KARNE SKARBOWE</c:v>
                </c:pt>
                <c:pt idx="4">
                  <c:v>P. CYWILNE MATERIALNE</c:v>
                </c:pt>
                <c:pt idx="5">
                  <c:v>P. CYWILNE PROCESOWE </c:v>
                </c:pt>
                <c:pt idx="6">
                  <c:v>P. RODZINNE I OPIEKUŃCZE</c:v>
                </c:pt>
                <c:pt idx="7">
                  <c:v>P. GOSPODARCZE</c:v>
                </c:pt>
                <c:pt idx="8">
                  <c:v>SPÓŁKI PRAWA HANDLOWEGO</c:v>
                </c:pt>
                <c:pt idx="9">
                  <c:v>PRAWO PRACY</c:v>
                </c:pt>
                <c:pt idx="10">
                  <c:v>PRAWO UBEZPIECZEŃ SPOŁECZNYCH</c:v>
                </c:pt>
                <c:pt idx="11">
                  <c:v>POST. SĄDOWO-ADMINISTRACYJNE</c:v>
                </c:pt>
                <c:pt idx="12">
                  <c:v>P. ADMINISTRACYJNE  </c:v>
                </c:pt>
                <c:pt idx="13">
                  <c:v>PRAWO UE</c:v>
                </c:pt>
                <c:pt idx="14">
                  <c:v>P.KONSTYTUCYJNE</c:v>
                </c:pt>
                <c:pt idx="15">
                  <c:v>P. O USTROJU SĄDÓW I PROK.</c:v>
                </c:pt>
                <c:pt idx="16">
                  <c:v>SAMORZĄD ADW. I RAD. </c:v>
                </c:pt>
                <c:pt idx="17">
                  <c:v>INNE ORGANY OCHRONY PRAWNEJ</c:v>
                </c:pt>
              </c:strCache>
            </c:strRef>
          </c:cat>
          <c:val>
            <c:numRef>
              <c:f>Arkusz1!$B$9:$S$9</c:f>
              <c:numCache>
                <c:formatCode>General</c:formatCode>
                <c:ptCount val="18"/>
                <c:pt idx="0">
                  <c:v>-8.98</c:v>
                </c:pt>
                <c:pt idx="1">
                  <c:v>12.81</c:v>
                </c:pt>
                <c:pt idx="2">
                  <c:v>-6.15</c:v>
                </c:pt>
                <c:pt idx="3">
                  <c:v>0.78</c:v>
                </c:pt>
                <c:pt idx="4">
                  <c:v>8.19</c:v>
                </c:pt>
                <c:pt idx="5">
                  <c:v>-6.88</c:v>
                </c:pt>
                <c:pt idx="6">
                  <c:v>-7.5</c:v>
                </c:pt>
                <c:pt idx="7">
                  <c:v>-5.52</c:v>
                </c:pt>
                <c:pt idx="8">
                  <c:v>1.7</c:v>
                </c:pt>
                <c:pt idx="9">
                  <c:v>7.34</c:v>
                </c:pt>
                <c:pt idx="10">
                  <c:v>-4.34</c:v>
                </c:pt>
                <c:pt idx="11">
                  <c:v>-10.08</c:v>
                </c:pt>
                <c:pt idx="12">
                  <c:v>-0.08</c:v>
                </c:pt>
                <c:pt idx="13">
                  <c:v>-3.63</c:v>
                </c:pt>
                <c:pt idx="14">
                  <c:v>13.29</c:v>
                </c:pt>
                <c:pt idx="15">
                  <c:v>-10.98</c:v>
                </c:pt>
                <c:pt idx="16">
                  <c:v>-11.97</c:v>
                </c:pt>
                <c:pt idx="17">
                  <c:v>-4.8099999999999996</c:v>
                </c:pt>
              </c:numCache>
            </c:numRef>
          </c:val>
          <c:smooth val="0"/>
        </c:ser>
        <c:ser>
          <c:idx val="8"/>
          <c:order val="8"/>
          <c:tx>
            <c:strRef>
              <c:f>Arkusz1!$A$10</c:f>
              <c:strCache>
                <c:ptCount val="1"/>
                <c:pt idx="0">
                  <c:v>2009</c:v>
                </c:pt>
              </c:strCache>
            </c:strRef>
          </c:tx>
          <c:marker>
            <c:symbol val="none"/>
          </c:marker>
          <c:dLbls>
            <c:delete val="1"/>
          </c:dLbls>
          <c:cat>
            <c:strRef>
              <c:f>Arkusz1!$B$1:$S$1</c:f>
              <c:strCache>
                <c:ptCount val="18"/>
                <c:pt idx="0">
                  <c:v>P. KARNE MATERIALNE</c:v>
                </c:pt>
                <c:pt idx="1">
                  <c:v>P. KARNE PROCESOWE</c:v>
                </c:pt>
                <c:pt idx="2">
                  <c:v>P. WYKROCZEŃ  </c:v>
                </c:pt>
                <c:pt idx="3">
                  <c:v>P. KARNE SKARBOWE</c:v>
                </c:pt>
                <c:pt idx="4">
                  <c:v>P. CYWILNE MATERIALNE</c:v>
                </c:pt>
                <c:pt idx="5">
                  <c:v>P. CYWILNE PROCESOWE </c:v>
                </c:pt>
                <c:pt idx="6">
                  <c:v>P. RODZINNE I OPIEKUŃCZE</c:v>
                </c:pt>
                <c:pt idx="7">
                  <c:v>P. GOSPODARCZE</c:v>
                </c:pt>
                <c:pt idx="8">
                  <c:v>SPÓŁKI PRAWA HANDLOWEGO</c:v>
                </c:pt>
                <c:pt idx="9">
                  <c:v>PRAWO PRACY</c:v>
                </c:pt>
                <c:pt idx="10">
                  <c:v>PRAWO UBEZPIECZEŃ SPOŁECZNYCH</c:v>
                </c:pt>
                <c:pt idx="11">
                  <c:v>POST. SĄDOWO-ADMINISTRACYJNE</c:v>
                </c:pt>
                <c:pt idx="12">
                  <c:v>P. ADMINISTRACYJNE  </c:v>
                </c:pt>
                <c:pt idx="13">
                  <c:v>PRAWO UE</c:v>
                </c:pt>
                <c:pt idx="14">
                  <c:v>P.KONSTYTUCYJNE</c:v>
                </c:pt>
                <c:pt idx="15">
                  <c:v>P. O USTROJU SĄDÓW I PROK.</c:v>
                </c:pt>
                <c:pt idx="16">
                  <c:v>SAMORZĄD ADW. I RAD. </c:v>
                </c:pt>
                <c:pt idx="17">
                  <c:v>INNE ORGANY OCHRONY PRAWNEJ</c:v>
                </c:pt>
              </c:strCache>
            </c:strRef>
          </c:cat>
          <c:val>
            <c:numRef>
              <c:f>Arkusz1!$B$10:$S$10</c:f>
              <c:numCache>
                <c:formatCode>General</c:formatCode>
                <c:ptCount val="18"/>
                <c:pt idx="0">
                  <c:v>7.56</c:v>
                </c:pt>
                <c:pt idx="1">
                  <c:v>1.6</c:v>
                </c:pt>
                <c:pt idx="2">
                  <c:v>3.64</c:v>
                </c:pt>
                <c:pt idx="3">
                  <c:v>-17.27</c:v>
                </c:pt>
                <c:pt idx="4">
                  <c:v>2.0099999999999998</c:v>
                </c:pt>
                <c:pt idx="5">
                  <c:v>2.87</c:v>
                </c:pt>
                <c:pt idx="6">
                  <c:v>-2.9</c:v>
                </c:pt>
                <c:pt idx="7">
                  <c:v>-4.68</c:v>
                </c:pt>
                <c:pt idx="8">
                  <c:v>-1.58</c:v>
                </c:pt>
                <c:pt idx="9">
                  <c:v>5.52</c:v>
                </c:pt>
                <c:pt idx="10">
                  <c:v>-18.98</c:v>
                </c:pt>
                <c:pt idx="11">
                  <c:v>0.04</c:v>
                </c:pt>
                <c:pt idx="12">
                  <c:v>8.5</c:v>
                </c:pt>
                <c:pt idx="13">
                  <c:v>-6.26</c:v>
                </c:pt>
                <c:pt idx="14">
                  <c:v>14.55</c:v>
                </c:pt>
                <c:pt idx="15">
                  <c:v>7.87</c:v>
                </c:pt>
                <c:pt idx="16">
                  <c:v>-16.89</c:v>
                </c:pt>
                <c:pt idx="17">
                  <c:v>14.37</c:v>
                </c:pt>
              </c:numCache>
            </c:numRef>
          </c:val>
          <c:smooth val="0"/>
        </c:ser>
        <c:ser>
          <c:idx val="9"/>
          <c:order val="9"/>
          <c:tx>
            <c:strRef>
              <c:f>Arkusz1!$A$11</c:f>
              <c:strCache>
                <c:ptCount val="1"/>
                <c:pt idx="0">
                  <c:v>2008</c:v>
                </c:pt>
              </c:strCache>
            </c:strRef>
          </c:tx>
          <c:marker>
            <c:symbol val="none"/>
          </c:marker>
          <c:dLbls>
            <c:delete val="1"/>
          </c:dLbls>
          <c:cat>
            <c:strRef>
              <c:f>Arkusz1!$B$1:$S$1</c:f>
              <c:strCache>
                <c:ptCount val="18"/>
                <c:pt idx="0">
                  <c:v>P. KARNE MATERIALNE</c:v>
                </c:pt>
                <c:pt idx="1">
                  <c:v>P. KARNE PROCESOWE</c:v>
                </c:pt>
                <c:pt idx="2">
                  <c:v>P. WYKROCZEŃ  </c:v>
                </c:pt>
                <c:pt idx="3">
                  <c:v>P. KARNE SKARBOWE</c:v>
                </c:pt>
                <c:pt idx="4">
                  <c:v>P. CYWILNE MATERIALNE</c:v>
                </c:pt>
                <c:pt idx="5">
                  <c:v>P. CYWILNE PROCESOWE </c:v>
                </c:pt>
                <c:pt idx="6">
                  <c:v>P. RODZINNE I OPIEKUŃCZE</c:v>
                </c:pt>
                <c:pt idx="7">
                  <c:v>P. GOSPODARCZE</c:v>
                </c:pt>
                <c:pt idx="8">
                  <c:v>SPÓŁKI PRAWA HANDLOWEGO</c:v>
                </c:pt>
                <c:pt idx="9">
                  <c:v>PRAWO PRACY</c:v>
                </c:pt>
                <c:pt idx="10">
                  <c:v>PRAWO UBEZPIECZEŃ SPOŁECZNYCH</c:v>
                </c:pt>
                <c:pt idx="11">
                  <c:v>POST. SĄDOWO-ADMINISTRACYJNE</c:v>
                </c:pt>
                <c:pt idx="12">
                  <c:v>P. ADMINISTRACYJNE  </c:v>
                </c:pt>
                <c:pt idx="13">
                  <c:v>PRAWO UE</c:v>
                </c:pt>
                <c:pt idx="14">
                  <c:v>P.KONSTYTUCYJNE</c:v>
                </c:pt>
                <c:pt idx="15">
                  <c:v>P. O USTROJU SĄDÓW I PROK.</c:v>
                </c:pt>
                <c:pt idx="16">
                  <c:v>SAMORZĄD ADW. I RAD. </c:v>
                </c:pt>
                <c:pt idx="17">
                  <c:v>INNE ORGANY OCHRONY PRAWNEJ</c:v>
                </c:pt>
              </c:strCache>
            </c:strRef>
          </c:cat>
          <c:val>
            <c:numRef>
              <c:f>Arkusz1!$B$11:$S$11</c:f>
              <c:numCache>
                <c:formatCode>General</c:formatCode>
                <c:ptCount val="18"/>
                <c:pt idx="0">
                  <c:v>0.32</c:v>
                </c:pt>
                <c:pt idx="1">
                  <c:v>-4.92</c:v>
                </c:pt>
                <c:pt idx="2">
                  <c:v>6.1</c:v>
                </c:pt>
                <c:pt idx="3">
                  <c:v>-9.73</c:v>
                </c:pt>
                <c:pt idx="4">
                  <c:v>0.47</c:v>
                </c:pt>
                <c:pt idx="5">
                  <c:v>4.3099999999999996</c:v>
                </c:pt>
                <c:pt idx="6">
                  <c:v>9.82</c:v>
                </c:pt>
                <c:pt idx="7">
                  <c:v>-2.4</c:v>
                </c:pt>
                <c:pt idx="8">
                  <c:v>11.39</c:v>
                </c:pt>
                <c:pt idx="9">
                  <c:v>14.13</c:v>
                </c:pt>
                <c:pt idx="10">
                  <c:v>-8.39</c:v>
                </c:pt>
                <c:pt idx="11">
                  <c:v>7.69</c:v>
                </c:pt>
                <c:pt idx="12">
                  <c:v>7.85</c:v>
                </c:pt>
                <c:pt idx="13">
                  <c:v>-4.55</c:v>
                </c:pt>
                <c:pt idx="14">
                  <c:v>11.22</c:v>
                </c:pt>
                <c:pt idx="15">
                  <c:v>-11.33</c:v>
                </c:pt>
                <c:pt idx="16">
                  <c:v>-9.3699999999999992</c:v>
                </c:pt>
                <c:pt idx="17">
                  <c:v>-16</c:v>
                </c:pt>
              </c:numCache>
            </c:numRef>
          </c:val>
          <c:smooth val="0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222964736"/>
        <c:axId val="222982912"/>
      </c:lineChart>
      <c:catAx>
        <c:axId val="22296473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 rot="-5400000" vert="horz"/>
          <a:lstStyle/>
          <a:p>
            <a:pPr>
              <a:defRPr sz="12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pl-PL"/>
          </a:p>
        </c:txPr>
        <c:crossAx val="222982912"/>
        <c:crosses val="autoZero"/>
        <c:auto val="1"/>
        <c:lblAlgn val="ctr"/>
        <c:lblOffset val="100"/>
        <c:noMultiLvlLbl val="0"/>
      </c:catAx>
      <c:valAx>
        <c:axId val="22298291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pl-PL"/>
          </a:p>
        </c:txPr>
        <c:crossAx val="222964736"/>
        <c:crosses val="autoZero"/>
        <c:crossBetween val="between"/>
      </c:valAx>
      <c:spPr>
        <a:solidFill>
          <a:schemeClr val="bg1"/>
        </a:solidFill>
      </c:spPr>
    </c:plotArea>
    <c:legend>
      <c:legendPos val="t"/>
      <c:overlay val="0"/>
      <c:txPr>
        <a:bodyPr/>
        <a:lstStyle/>
        <a:p>
          <a:pPr>
            <a:defRPr sz="14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pl-PL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pl-PL"/>
    </a:p>
  </c:txPr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Arkusz1!$A$2</c:f>
              <c:strCache>
                <c:ptCount val="1"/>
                <c:pt idx="0">
                  <c:v>2017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dLbls>
            <c:delete val="1"/>
          </c:dLbls>
          <c:cat>
            <c:strRef>
              <c:f>Arkusz1!$B$1:$S$1</c:f>
              <c:strCache>
                <c:ptCount val="18"/>
                <c:pt idx="0">
                  <c:v>P. KARNE MATERIALNE</c:v>
                </c:pt>
                <c:pt idx="1">
                  <c:v>P. KARNE PROCESOWE</c:v>
                </c:pt>
                <c:pt idx="2">
                  <c:v>P. WYKROCZEŃ  </c:v>
                </c:pt>
                <c:pt idx="3">
                  <c:v>P. KARNE SKARBOWE</c:v>
                </c:pt>
                <c:pt idx="4">
                  <c:v>P. CYWILNE MATERIALNE</c:v>
                </c:pt>
                <c:pt idx="5">
                  <c:v>P. CYWILNE PROCESOWE </c:v>
                </c:pt>
                <c:pt idx="6">
                  <c:v>P. RODZINNE I OPIEKUŃCZE</c:v>
                </c:pt>
                <c:pt idx="7">
                  <c:v>P. GOSPODARCZE</c:v>
                </c:pt>
                <c:pt idx="8">
                  <c:v>SPÓŁKI PRAWA HANDLOWEGO</c:v>
                </c:pt>
                <c:pt idx="9">
                  <c:v>PRAWO PRACY</c:v>
                </c:pt>
                <c:pt idx="10">
                  <c:v>P. UBEZPIECZEŃ SPOŁ.</c:v>
                </c:pt>
                <c:pt idx="11">
                  <c:v>POST. SĄDOWO-ADMINISTRACYJNE</c:v>
                </c:pt>
                <c:pt idx="12">
                  <c:v>P. ADMINISTRACYJNE</c:v>
                </c:pt>
                <c:pt idx="13">
                  <c:v>PRAWO UE</c:v>
                </c:pt>
                <c:pt idx="14">
                  <c:v>P. KONSTYTUCYJNE</c:v>
                </c:pt>
                <c:pt idx="15">
                  <c:v>P.O USTROJU SĄDÓW I PROK.</c:v>
                </c:pt>
                <c:pt idx="16">
                  <c:v>SAMORZĄD ADW. I RAD.</c:v>
                </c:pt>
                <c:pt idx="17">
                  <c:v>INNE ORGANY OCHRONY PRAWNEJ</c:v>
                </c:pt>
              </c:strCache>
            </c:strRef>
          </c:cat>
          <c:val>
            <c:numRef>
              <c:f>Arkusz1!$B$2:$S$2</c:f>
              <c:numCache>
                <c:formatCode>0.00</c:formatCode>
                <c:ptCount val="18"/>
                <c:pt idx="0">
                  <c:v>-0.40258811697658814</c:v>
                </c:pt>
                <c:pt idx="1">
                  <c:v>-14.601596717245833</c:v>
                </c:pt>
                <c:pt idx="2" formatCode="General">
                  <c:v>7.93</c:v>
                </c:pt>
                <c:pt idx="3">
                  <c:v>18.373849485943893</c:v>
                </c:pt>
                <c:pt idx="4">
                  <c:v>1.3151655565979894</c:v>
                </c:pt>
                <c:pt idx="5">
                  <c:v>-8.4395559850823574</c:v>
                </c:pt>
                <c:pt idx="6">
                  <c:v>-1.0929334965113355</c:v>
                </c:pt>
                <c:pt idx="7">
                  <c:v>2.4879229314986304</c:v>
                </c:pt>
                <c:pt idx="8">
                  <c:v>0.74137055990685496</c:v>
                </c:pt>
                <c:pt idx="9">
                  <c:v>-7.8225151057644169</c:v>
                </c:pt>
                <c:pt idx="10">
                  <c:v>-39.085772659129539</c:v>
                </c:pt>
                <c:pt idx="11">
                  <c:v>0.17875922014573575</c:v>
                </c:pt>
                <c:pt idx="12" formatCode="General">
                  <c:v>-2.64</c:v>
                </c:pt>
                <c:pt idx="13">
                  <c:v>-3.7007835904120299</c:v>
                </c:pt>
                <c:pt idx="14">
                  <c:v>26.045566234025713</c:v>
                </c:pt>
                <c:pt idx="15">
                  <c:v>-2.5239467469459527</c:v>
                </c:pt>
                <c:pt idx="16" formatCode="General">
                  <c:v>0.5</c:v>
                </c:pt>
                <c:pt idx="17">
                  <c:v>17.01493838028037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Arkusz1!$A$3</c:f>
              <c:strCache>
                <c:ptCount val="1"/>
                <c:pt idx="0">
                  <c:v>2016</c:v>
                </c:pt>
              </c:strCache>
            </c:strRef>
          </c:tx>
          <c:spPr>
            <a:ln>
              <a:solidFill>
                <a:schemeClr val="tx1">
                  <a:lumMod val="85000"/>
                  <a:lumOff val="15000"/>
                </a:schemeClr>
              </a:solidFill>
            </a:ln>
          </c:spPr>
          <c:marker>
            <c:symbol val="none"/>
          </c:marker>
          <c:dLbls>
            <c:delete val="1"/>
          </c:dLbls>
          <c:cat>
            <c:strRef>
              <c:f>Arkusz1!$B$1:$S$1</c:f>
              <c:strCache>
                <c:ptCount val="18"/>
                <c:pt idx="0">
                  <c:v>P. KARNE MATERIALNE</c:v>
                </c:pt>
                <c:pt idx="1">
                  <c:v>P. KARNE PROCESOWE</c:v>
                </c:pt>
                <c:pt idx="2">
                  <c:v>P. WYKROCZEŃ  </c:v>
                </c:pt>
                <c:pt idx="3">
                  <c:v>P. KARNE SKARBOWE</c:v>
                </c:pt>
                <c:pt idx="4">
                  <c:v>P. CYWILNE MATERIALNE</c:v>
                </c:pt>
                <c:pt idx="5">
                  <c:v>P. CYWILNE PROCESOWE </c:v>
                </c:pt>
                <c:pt idx="6">
                  <c:v>P. RODZINNE I OPIEKUŃCZE</c:v>
                </c:pt>
                <c:pt idx="7">
                  <c:v>P. GOSPODARCZE</c:v>
                </c:pt>
                <c:pt idx="8">
                  <c:v>SPÓŁKI PRAWA HANDLOWEGO</c:v>
                </c:pt>
                <c:pt idx="9">
                  <c:v>PRAWO PRACY</c:v>
                </c:pt>
                <c:pt idx="10">
                  <c:v>P. UBEZPIECZEŃ SPOŁ.</c:v>
                </c:pt>
                <c:pt idx="11">
                  <c:v>POST. SĄDOWO-ADMINISTRACYJNE</c:v>
                </c:pt>
                <c:pt idx="12">
                  <c:v>P. ADMINISTRACYJNE</c:v>
                </c:pt>
                <c:pt idx="13">
                  <c:v>PRAWO UE</c:v>
                </c:pt>
                <c:pt idx="14">
                  <c:v>P. KONSTYTUCYJNE</c:v>
                </c:pt>
                <c:pt idx="15">
                  <c:v>P.O USTROJU SĄDÓW I PROK.</c:v>
                </c:pt>
                <c:pt idx="16">
                  <c:v>SAMORZĄD ADW. I RAD.</c:v>
                </c:pt>
                <c:pt idx="17">
                  <c:v>INNE ORGANY OCHRONY PRAWNEJ</c:v>
                </c:pt>
              </c:strCache>
            </c:strRef>
          </c:cat>
          <c:val>
            <c:numRef>
              <c:f>Arkusz1!$B$3:$S$3</c:f>
              <c:numCache>
                <c:formatCode>0.00</c:formatCode>
                <c:ptCount val="18"/>
                <c:pt idx="0">
                  <c:v>-13.36531691771075</c:v>
                </c:pt>
                <c:pt idx="1">
                  <c:v>15.969944029162896</c:v>
                </c:pt>
                <c:pt idx="2">
                  <c:v>1.302313555726073</c:v>
                </c:pt>
                <c:pt idx="3">
                  <c:v>-5.5556395780099663</c:v>
                </c:pt>
                <c:pt idx="4">
                  <c:v>8.1291965455454189</c:v>
                </c:pt>
                <c:pt idx="5">
                  <c:v>0.84078651693509698</c:v>
                </c:pt>
                <c:pt idx="6">
                  <c:v>9.9580664253571385</c:v>
                </c:pt>
                <c:pt idx="7">
                  <c:v>2.2440296353932823</c:v>
                </c:pt>
                <c:pt idx="8">
                  <c:v>3.2189196660518036</c:v>
                </c:pt>
                <c:pt idx="9">
                  <c:v>14.708887353503577</c:v>
                </c:pt>
                <c:pt idx="10">
                  <c:v>-8.3337256577202226</c:v>
                </c:pt>
                <c:pt idx="11">
                  <c:v>-11.623247580284612</c:v>
                </c:pt>
                <c:pt idx="12">
                  <c:v>-9.9784866190024175</c:v>
                </c:pt>
                <c:pt idx="13">
                  <c:v>-6.0995742931395682</c:v>
                </c:pt>
                <c:pt idx="14">
                  <c:v>14.762961568740955</c:v>
                </c:pt>
                <c:pt idx="15">
                  <c:v>-9.7967255466487515</c:v>
                </c:pt>
                <c:pt idx="16">
                  <c:v>1.8701990482013073</c:v>
                </c:pt>
                <c:pt idx="17">
                  <c:v>-8.2602277390395358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Arkusz1!$A$4</c:f>
              <c:strCache>
                <c:ptCount val="1"/>
                <c:pt idx="0">
                  <c:v>2015</c:v>
                </c:pt>
              </c:strCache>
            </c:strRef>
          </c:tx>
          <c:spPr>
            <a:ln>
              <a:solidFill>
                <a:schemeClr val="tx2">
                  <a:lumMod val="75000"/>
                </a:schemeClr>
              </a:solidFill>
            </a:ln>
          </c:spPr>
          <c:marker>
            <c:symbol val="none"/>
          </c:marker>
          <c:dLbls>
            <c:delete val="1"/>
          </c:dLbls>
          <c:cat>
            <c:strRef>
              <c:f>Arkusz1!$B$1:$S$1</c:f>
              <c:strCache>
                <c:ptCount val="18"/>
                <c:pt idx="0">
                  <c:v>P. KARNE MATERIALNE</c:v>
                </c:pt>
                <c:pt idx="1">
                  <c:v>P. KARNE PROCESOWE</c:v>
                </c:pt>
                <c:pt idx="2">
                  <c:v>P. WYKROCZEŃ  </c:v>
                </c:pt>
                <c:pt idx="3">
                  <c:v>P. KARNE SKARBOWE</c:v>
                </c:pt>
                <c:pt idx="4">
                  <c:v>P. CYWILNE MATERIALNE</c:v>
                </c:pt>
                <c:pt idx="5">
                  <c:v>P. CYWILNE PROCESOWE </c:v>
                </c:pt>
                <c:pt idx="6">
                  <c:v>P. RODZINNE I OPIEKUŃCZE</c:v>
                </c:pt>
                <c:pt idx="7">
                  <c:v>P. GOSPODARCZE</c:v>
                </c:pt>
                <c:pt idx="8">
                  <c:v>SPÓŁKI PRAWA HANDLOWEGO</c:v>
                </c:pt>
                <c:pt idx="9">
                  <c:v>PRAWO PRACY</c:v>
                </c:pt>
                <c:pt idx="10">
                  <c:v>P. UBEZPIECZEŃ SPOŁ.</c:v>
                </c:pt>
                <c:pt idx="11">
                  <c:v>POST. SĄDOWO-ADMINISTRACYJNE</c:v>
                </c:pt>
                <c:pt idx="12">
                  <c:v>P. ADMINISTRACYJNE</c:v>
                </c:pt>
                <c:pt idx="13">
                  <c:v>PRAWO UE</c:v>
                </c:pt>
                <c:pt idx="14">
                  <c:v>P. KONSTYTUCYJNE</c:v>
                </c:pt>
                <c:pt idx="15">
                  <c:v>P.O USTROJU SĄDÓW I PROK.</c:v>
                </c:pt>
                <c:pt idx="16">
                  <c:v>SAMORZĄD ADW. I RAD.</c:v>
                </c:pt>
                <c:pt idx="17">
                  <c:v>INNE ORGANY OCHRONY PRAWNEJ</c:v>
                </c:pt>
              </c:strCache>
            </c:strRef>
          </c:cat>
          <c:val>
            <c:numRef>
              <c:f>Arkusz1!$B$4:$S$4</c:f>
              <c:numCache>
                <c:formatCode>0.00</c:formatCode>
                <c:ptCount val="18"/>
                <c:pt idx="0">
                  <c:v>1.46</c:v>
                </c:pt>
                <c:pt idx="1">
                  <c:v>8.6999999999999993</c:v>
                </c:pt>
                <c:pt idx="2">
                  <c:v>2.25</c:v>
                </c:pt>
                <c:pt idx="3">
                  <c:v>-10.26</c:v>
                </c:pt>
                <c:pt idx="4">
                  <c:v>4.4781526300219596</c:v>
                </c:pt>
                <c:pt idx="5">
                  <c:v>3.1164207102173123</c:v>
                </c:pt>
                <c:pt idx="6">
                  <c:v>0.75</c:v>
                </c:pt>
                <c:pt idx="7">
                  <c:v>-0.47</c:v>
                </c:pt>
                <c:pt idx="8">
                  <c:v>-9.56</c:v>
                </c:pt>
                <c:pt idx="9">
                  <c:v>-1.93</c:v>
                </c:pt>
                <c:pt idx="10">
                  <c:v>-18.87</c:v>
                </c:pt>
                <c:pt idx="11">
                  <c:v>6.28</c:v>
                </c:pt>
                <c:pt idx="12">
                  <c:v>-5.38</c:v>
                </c:pt>
                <c:pt idx="13">
                  <c:v>-6.58</c:v>
                </c:pt>
                <c:pt idx="14">
                  <c:v>-5.72</c:v>
                </c:pt>
                <c:pt idx="15">
                  <c:v>8.9</c:v>
                </c:pt>
                <c:pt idx="16">
                  <c:v>-17.399999999999999</c:v>
                </c:pt>
                <c:pt idx="17">
                  <c:v>-28.66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Arkusz1!$A$5</c:f>
              <c:strCache>
                <c:ptCount val="1"/>
                <c:pt idx="0">
                  <c:v>2014</c:v>
                </c:pt>
              </c:strCache>
            </c:strRef>
          </c:tx>
          <c:marker>
            <c:symbol val="none"/>
          </c:marker>
          <c:dLbls>
            <c:delete val="1"/>
          </c:dLbls>
          <c:cat>
            <c:strRef>
              <c:f>Arkusz1!$B$1:$S$1</c:f>
              <c:strCache>
                <c:ptCount val="18"/>
                <c:pt idx="0">
                  <c:v>P. KARNE MATERIALNE</c:v>
                </c:pt>
                <c:pt idx="1">
                  <c:v>P. KARNE PROCESOWE</c:v>
                </c:pt>
                <c:pt idx="2">
                  <c:v>P. WYKROCZEŃ  </c:v>
                </c:pt>
                <c:pt idx="3">
                  <c:v>P. KARNE SKARBOWE</c:v>
                </c:pt>
                <c:pt idx="4">
                  <c:v>P. CYWILNE MATERIALNE</c:v>
                </c:pt>
                <c:pt idx="5">
                  <c:v>P. CYWILNE PROCESOWE </c:v>
                </c:pt>
                <c:pt idx="6">
                  <c:v>P. RODZINNE I OPIEKUŃCZE</c:v>
                </c:pt>
                <c:pt idx="7">
                  <c:v>P. GOSPODARCZE</c:v>
                </c:pt>
                <c:pt idx="8">
                  <c:v>SPÓŁKI PRAWA HANDLOWEGO</c:v>
                </c:pt>
                <c:pt idx="9">
                  <c:v>PRAWO PRACY</c:v>
                </c:pt>
                <c:pt idx="10">
                  <c:v>P. UBEZPIECZEŃ SPOŁ.</c:v>
                </c:pt>
                <c:pt idx="11">
                  <c:v>POST. SĄDOWO-ADMINISTRACYJNE</c:v>
                </c:pt>
                <c:pt idx="12">
                  <c:v>P. ADMINISTRACYJNE</c:v>
                </c:pt>
                <c:pt idx="13">
                  <c:v>PRAWO UE</c:v>
                </c:pt>
                <c:pt idx="14">
                  <c:v>P. KONSTYTUCYJNE</c:v>
                </c:pt>
                <c:pt idx="15">
                  <c:v>P.O USTROJU SĄDÓW I PROK.</c:v>
                </c:pt>
                <c:pt idx="16">
                  <c:v>SAMORZĄD ADW. I RAD.</c:v>
                </c:pt>
                <c:pt idx="17">
                  <c:v>INNE ORGANY OCHRONY PRAWNEJ</c:v>
                </c:pt>
              </c:strCache>
            </c:strRef>
          </c:cat>
          <c:val>
            <c:numRef>
              <c:f>Arkusz1!$B$5:$S$5</c:f>
              <c:numCache>
                <c:formatCode>0.00</c:formatCode>
                <c:ptCount val="18"/>
                <c:pt idx="0">
                  <c:v>4.41</c:v>
                </c:pt>
                <c:pt idx="1">
                  <c:v>-4.34</c:v>
                </c:pt>
                <c:pt idx="2">
                  <c:v>-11.71</c:v>
                </c:pt>
                <c:pt idx="3">
                  <c:v>6.08</c:v>
                </c:pt>
                <c:pt idx="4">
                  <c:v>6.76</c:v>
                </c:pt>
                <c:pt idx="5">
                  <c:v>-3.97</c:v>
                </c:pt>
                <c:pt idx="6" formatCode="General">
                  <c:v>12.585349824675284</c:v>
                </c:pt>
                <c:pt idx="7" formatCode="General">
                  <c:v>0.29493158025088917</c:v>
                </c:pt>
                <c:pt idx="8" formatCode="General">
                  <c:v>9.337431975439614E-2</c:v>
                </c:pt>
                <c:pt idx="9" formatCode="General">
                  <c:v>-2.7044034631572345E-2</c:v>
                </c:pt>
                <c:pt idx="10">
                  <c:v>-7.07</c:v>
                </c:pt>
                <c:pt idx="11">
                  <c:v>-19.89</c:v>
                </c:pt>
                <c:pt idx="12">
                  <c:v>6.53</c:v>
                </c:pt>
                <c:pt idx="13">
                  <c:v>-20.39</c:v>
                </c:pt>
                <c:pt idx="14">
                  <c:v>16.739999999999998</c:v>
                </c:pt>
                <c:pt idx="15">
                  <c:v>-20.04</c:v>
                </c:pt>
                <c:pt idx="16">
                  <c:v>3.07</c:v>
                </c:pt>
                <c:pt idx="17">
                  <c:v>-12.73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Arkusz1!$A$6</c:f>
              <c:strCache>
                <c:ptCount val="1"/>
                <c:pt idx="0">
                  <c:v>2013</c:v>
                </c:pt>
              </c:strCache>
            </c:strRef>
          </c:tx>
          <c:spPr>
            <a:ln>
              <a:solidFill>
                <a:schemeClr val="accent1">
                  <a:lumMod val="75000"/>
                </a:schemeClr>
              </a:solidFill>
            </a:ln>
          </c:spPr>
          <c:marker>
            <c:symbol val="none"/>
          </c:marker>
          <c:dLbls>
            <c:delete val="1"/>
          </c:dLbls>
          <c:cat>
            <c:strRef>
              <c:f>Arkusz1!$B$1:$S$1</c:f>
              <c:strCache>
                <c:ptCount val="18"/>
                <c:pt idx="0">
                  <c:v>P. KARNE MATERIALNE</c:v>
                </c:pt>
                <c:pt idx="1">
                  <c:v>P. KARNE PROCESOWE</c:v>
                </c:pt>
                <c:pt idx="2">
                  <c:v>P. WYKROCZEŃ  </c:v>
                </c:pt>
                <c:pt idx="3">
                  <c:v>P. KARNE SKARBOWE</c:v>
                </c:pt>
                <c:pt idx="4">
                  <c:v>P. CYWILNE MATERIALNE</c:v>
                </c:pt>
                <c:pt idx="5">
                  <c:v>P. CYWILNE PROCESOWE </c:v>
                </c:pt>
                <c:pt idx="6">
                  <c:v>P. RODZINNE I OPIEKUŃCZE</c:v>
                </c:pt>
                <c:pt idx="7">
                  <c:v>P. GOSPODARCZE</c:v>
                </c:pt>
                <c:pt idx="8">
                  <c:v>SPÓŁKI PRAWA HANDLOWEGO</c:v>
                </c:pt>
                <c:pt idx="9">
                  <c:v>PRAWO PRACY</c:v>
                </c:pt>
                <c:pt idx="10">
                  <c:v>P. UBEZPIECZEŃ SPOŁ.</c:v>
                </c:pt>
                <c:pt idx="11">
                  <c:v>POST. SĄDOWO-ADMINISTRACYJNE</c:v>
                </c:pt>
                <c:pt idx="12">
                  <c:v>P. ADMINISTRACYJNE</c:v>
                </c:pt>
                <c:pt idx="13">
                  <c:v>PRAWO UE</c:v>
                </c:pt>
                <c:pt idx="14">
                  <c:v>P. KONSTYTUCYJNE</c:v>
                </c:pt>
                <c:pt idx="15">
                  <c:v>P.O USTROJU SĄDÓW I PROK.</c:v>
                </c:pt>
                <c:pt idx="16">
                  <c:v>SAMORZĄD ADW. I RAD.</c:v>
                </c:pt>
                <c:pt idx="17">
                  <c:v>INNE ORGANY OCHRONY PRAWNEJ</c:v>
                </c:pt>
              </c:strCache>
            </c:strRef>
          </c:cat>
          <c:val>
            <c:numRef>
              <c:f>Arkusz1!$B$6:$S$6</c:f>
              <c:numCache>
                <c:formatCode>General</c:formatCode>
                <c:ptCount val="18"/>
                <c:pt idx="0">
                  <c:v>-5.68</c:v>
                </c:pt>
                <c:pt idx="1">
                  <c:v>-3.66</c:v>
                </c:pt>
                <c:pt idx="2">
                  <c:v>6.15</c:v>
                </c:pt>
                <c:pt idx="3">
                  <c:v>18.37</c:v>
                </c:pt>
                <c:pt idx="4">
                  <c:v>1.98</c:v>
                </c:pt>
                <c:pt idx="5">
                  <c:v>-2.1800000000000002</c:v>
                </c:pt>
                <c:pt idx="6">
                  <c:v>5.5</c:v>
                </c:pt>
                <c:pt idx="7">
                  <c:v>-2.6</c:v>
                </c:pt>
                <c:pt idx="8">
                  <c:v>4.5999999999999996</c:v>
                </c:pt>
                <c:pt idx="9">
                  <c:v>7.89</c:v>
                </c:pt>
                <c:pt idx="10">
                  <c:v>5.35</c:v>
                </c:pt>
                <c:pt idx="11">
                  <c:v>-8.09</c:v>
                </c:pt>
                <c:pt idx="12">
                  <c:v>-4.6399999999999997</c:v>
                </c:pt>
                <c:pt idx="13">
                  <c:v>-24.17</c:v>
                </c:pt>
                <c:pt idx="14">
                  <c:v>22.57</c:v>
                </c:pt>
                <c:pt idx="15">
                  <c:v>-9.4499999999999993</c:v>
                </c:pt>
                <c:pt idx="16">
                  <c:v>-8.4</c:v>
                </c:pt>
                <c:pt idx="17">
                  <c:v>9.4700000000000006</c:v>
                </c:pt>
              </c:numCache>
            </c:numRef>
          </c:val>
          <c:smooth val="0"/>
        </c:ser>
        <c:ser>
          <c:idx val="5"/>
          <c:order val="5"/>
          <c:tx>
            <c:strRef>
              <c:f>Arkusz1!$A$7</c:f>
              <c:strCache>
                <c:ptCount val="1"/>
                <c:pt idx="0">
                  <c:v>2012</c:v>
                </c:pt>
              </c:strCache>
            </c:strRef>
          </c:tx>
          <c:spPr>
            <a:ln>
              <a:solidFill>
                <a:schemeClr val="accent4">
                  <a:lumMod val="60000"/>
                  <a:lumOff val="40000"/>
                </a:schemeClr>
              </a:solidFill>
            </a:ln>
          </c:spPr>
          <c:marker>
            <c:symbol val="none"/>
          </c:marker>
          <c:dLbls>
            <c:delete val="1"/>
          </c:dLbls>
          <c:cat>
            <c:strRef>
              <c:f>Arkusz1!$B$1:$S$1</c:f>
              <c:strCache>
                <c:ptCount val="18"/>
                <c:pt idx="0">
                  <c:v>P. KARNE MATERIALNE</c:v>
                </c:pt>
                <c:pt idx="1">
                  <c:v>P. KARNE PROCESOWE</c:v>
                </c:pt>
                <c:pt idx="2">
                  <c:v>P. WYKROCZEŃ  </c:v>
                </c:pt>
                <c:pt idx="3">
                  <c:v>P. KARNE SKARBOWE</c:v>
                </c:pt>
                <c:pt idx="4">
                  <c:v>P. CYWILNE MATERIALNE</c:v>
                </c:pt>
                <c:pt idx="5">
                  <c:v>P. CYWILNE PROCESOWE </c:v>
                </c:pt>
                <c:pt idx="6">
                  <c:v>P. RODZINNE I OPIEKUŃCZE</c:v>
                </c:pt>
                <c:pt idx="7">
                  <c:v>P. GOSPODARCZE</c:v>
                </c:pt>
                <c:pt idx="8">
                  <c:v>SPÓŁKI PRAWA HANDLOWEGO</c:v>
                </c:pt>
                <c:pt idx="9">
                  <c:v>PRAWO PRACY</c:v>
                </c:pt>
                <c:pt idx="10">
                  <c:v>P. UBEZPIECZEŃ SPOŁ.</c:v>
                </c:pt>
                <c:pt idx="11">
                  <c:v>POST. SĄDOWO-ADMINISTRACYJNE</c:v>
                </c:pt>
                <c:pt idx="12">
                  <c:v>P. ADMINISTRACYJNE</c:v>
                </c:pt>
                <c:pt idx="13">
                  <c:v>PRAWO UE</c:v>
                </c:pt>
                <c:pt idx="14">
                  <c:v>P. KONSTYTUCYJNE</c:v>
                </c:pt>
                <c:pt idx="15">
                  <c:v>P.O USTROJU SĄDÓW I PROK.</c:v>
                </c:pt>
                <c:pt idx="16">
                  <c:v>SAMORZĄD ADW. I RAD.</c:v>
                </c:pt>
                <c:pt idx="17">
                  <c:v>INNE ORGANY OCHRONY PRAWNEJ</c:v>
                </c:pt>
              </c:strCache>
            </c:strRef>
          </c:cat>
          <c:val>
            <c:numRef>
              <c:f>Arkusz1!$B$7:$S$7</c:f>
              <c:numCache>
                <c:formatCode>General</c:formatCode>
                <c:ptCount val="18"/>
                <c:pt idx="0">
                  <c:v>15.21</c:v>
                </c:pt>
                <c:pt idx="1">
                  <c:v>12.99</c:v>
                </c:pt>
                <c:pt idx="2">
                  <c:v>19.27</c:v>
                </c:pt>
                <c:pt idx="3">
                  <c:v>-13.68</c:v>
                </c:pt>
                <c:pt idx="4">
                  <c:v>0.4</c:v>
                </c:pt>
                <c:pt idx="5">
                  <c:v>2.56</c:v>
                </c:pt>
                <c:pt idx="6">
                  <c:v>20.55</c:v>
                </c:pt>
                <c:pt idx="7">
                  <c:v>-3.73</c:v>
                </c:pt>
                <c:pt idx="8">
                  <c:v>-0.31</c:v>
                </c:pt>
                <c:pt idx="9">
                  <c:v>14.1</c:v>
                </c:pt>
                <c:pt idx="10">
                  <c:v>-12.5</c:v>
                </c:pt>
                <c:pt idx="11">
                  <c:v>-4.01</c:v>
                </c:pt>
                <c:pt idx="12">
                  <c:v>-4.93</c:v>
                </c:pt>
                <c:pt idx="13">
                  <c:v>-2.84</c:v>
                </c:pt>
                <c:pt idx="14">
                  <c:v>16.170000000000002</c:v>
                </c:pt>
                <c:pt idx="15">
                  <c:v>-25.31</c:v>
                </c:pt>
                <c:pt idx="16">
                  <c:v>-7.41</c:v>
                </c:pt>
                <c:pt idx="17">
                  <c:v>-14.15</c:v>
                </c:pt>
              </c:numCache>
            </c:numRef>
          </c:val>
          <c:smooth val="0"/>
        </c:ser>
        <c:ser>
          <c:idx val="6"/>
          <c:order val="6"/>
          <c:tx>
            <c:strRef>
              <c:f>Arkusz1!$A$8</c:f>
              <c:strCache>
                <c:ptCount val="1"/>
                <c:pt idx="0">
                  <c:v>2011</c:v>
                </c:pt>
              </c:strCache>
            </c:strRef>
          </c:tx>
          <c:spPr>
            <a:ln>
              <a:solidFill>
                <a:schemeClr val="accent5">
                  <a:lumMod val="40000"/>
                  <a:lumOff val="60000"/>
                </a:schemeClr>
              </a:solidFill>
            </a:ln>
          </c:spPr>
          <c:marker>
            <c:symbol val="none"/>
          </c:marker>
          <c:dLbls>
            <c:delete val="1"/>
          </c:dLbls>
          <c:cat>
            <c:strRef>
              <c:f>Arkusz1!$B$1:$S$1</c:f>
              <c:strCache>
                <c:ptCount val="18"/>
                <c:pt idx="0">
                  <c:v>P. KARNE MATERIALNE</c:v>
                </c:pt>
                <c:pt idx="1">
                  <c:v>P. KARNE PROCESOWE</c:v>
                </c:pt>
                <c:pt idx="2">
                  <c:v>P. WYKROCZEŃ  </c:v>
                </c:pt>
                <c:pt idx="3">
                  <c:v>P. KARNE SKARBOWE</c:v>
                </c:pt>
                <c:pt idx="4">
                  <c:v>P. CYWILNE MATERIALNE</c:v>
                </c:pt>
                <c:pt idx="5">
                  <c:v>P. CYWILNE PROCESOWE </c:v>
                </c:pt>
                <c:pt idx="6">
                  <c:v>P. RODZINNE I OPIEKUŃCZE</c:v>
                </c:pt>
                <c:pt idx="7">
                  <c:v>P. GOSPODARCZE</c:v>
                </c:pt>
                <c:pt idx="8">
                  <c:v>SPÓŁKI PRAWA HANDLOWEGO</c:v>
                </c:pt>
                <c:pt idx="9">
                  <c:v>PRAWO PRACY</c:v>
                </c:pt>
                <c:pt idx="10">
                  <c:v>P. UBEZPIECZEŃ SPOŁ.</c:v>
                </c:pt>
                <c:pt idx="11">
                  <c:v>POST. SĄDOWO-ADMINISTRACYJNE</c:v>
                </c:pt>
                <c:pt idx="12">
                  <c:v>P. ADMINISTRACYJNE</c:v>
                </c:pt>
                <c:pt idx="13">
                  <c:v>PRAWO UE</c:v>
                </c:pt>
                <c:pt idx="14">
                  <c:v>P. KONSTYTUCYJNE</c:v>
                </c:pt>
                <c:pt idx="15">
                  <c:v>P.O USTROJU SĄDÓW I PROK.</c:v>
                </c:pt>
                <c:pt idx="16">
                  <c:v>SAMORZĄD ADW. I RAD.</c:v>
                </c:pt>
                <c:pt idx="17">
                  <c:v>INNE ORGANY OCHRONY PRAWNEJ</c:v>
                </c:pt>
              </c:strCache>
            </c:strRef>
          </c:cat>
          <c:val>
            <c:numRef>
              <c:f>Arkusz1!$B$8:$S$8</c:f>
              <c:numCache>
                <c:formatCode>General</c:formatCode>
                <c:ptCount val="18"/>
                <c:pt idx="0">
                  <c:v>20.34</c:v>
                </c:pt>
                <c:pt idx="1">
                  <c:v>-1.03</c:v>
                </c:pt>
                <c:pt idx="2">
                  <c:v>10.08</c:v>
                </c:pt>
                <c:pt idx="3">
                  <c:v>-6.58</c:v>
                </c:pt>
                <c:pt idx="4">
                  <c:v>20.34</c:v>
                </c:pt>
                <c:pt idx="5">
                  <c:v>8.1199999999999992</c:v>
                </c:pt>
                <c:pt idx="6">
                  <c:v>23.42</c:v>
                </c:pt>
                <c:pt idx="7">
                  <c:v>10.08</c:v>
                </c:pt>
                <c:pt idx="8">
                  <c:v>-10.75</c:v>
                </c:pt>
                <c:pt idx="9">
                  <c:v>10.08</c:v>
                </c:pt>
                <c:pt idx="10">
                  <c:v>-23.25</c:v>
                </c:pt>
                <c:pt idx="11">
                  <c:v>-17.690000000000001</c:v>
                </c:pt>
                <c:pt idx="12">
                  <c:v>4.8</c:v>
                </c:pt>
                <c:pt idx="13">
                  <c:v>3.42</c:v>
                </c:pt>
                <c:pt idx="14">
                  <c:v>5.92</c:v>
                </c:pt>
                <c:pt idx="15">
                  <c:v>-9.92</c:v>
                </c:pt>
                <c:pt idx="16">
                  <c:v>-17.690000000000001</c:v>
                </c:pt>
                <c:pt idx="17">
                  <c:v>10.08</c:v>
                </c:pt>
              </c:numCache>
            </c:numRef>
          </c:val>
          <c:smooth val="0"/>
        </c:ser>
        <c:ser>
          <c:idx val="7"/>
          <c:order val="7"/>
          <c:tx>
            <c:strRef>
              <c:f>Arkusz1!$A$9</c:f>
              <c:strCache>
                <c:ptCount val="1"/>
                <c:pt idx="0">
                  <c:v>2010</c:v>
                </c:pt>
              </c:strCache>
            </c:strRef>
          </c:tx>
          <c:marker>
            <c:symbol val="none"/>
          </c:marker>
          <c:dLbls>
            <c:delete val="1"/>
          </c:dLbls>
          <c:cat>
            <c:strRef>
              <c:f>Arkusz1!$B$1:$S$1</c:f>
              <c:strCache>
                <c:ptCount val="18"/>
                <c:pt idx="0">
                  <c:v>P. KARNE MATERIALNE</c:v>
                </c:pt>
                <c:pt idx="1">
                  <c:v>P. KARNE PROCESOWE</c:v>
                </c:pt>
                <c:pt idx="2">
                  <c:v>P. WYKROCZEŃ  </c:v>
                </c:pt>
                <c:pt idx="3">
                  <c:v>P. KARNE SKARBOWE</c:v>
                </c:pt>
                <c:pt idx="4">
                  <c:v>P. CYWILNE MATERIALNE</c:v>
                </c:pt>
                <c:pt idx="5">
                  <c:v>P. CYWILNE PROCESOWE </c:v>
                </c:pt>
                <c:pt idx="6">
                  <c:v>P. RODZINNE I OPIEKUŃCZE</c:v>
                </c:pt>
                <c:pt idx="7">
                  <c:v>P. GOSPODARCZE</c:v>
                </c:pt>
                <c:pt idx="8">
                  <c:v>SPÓŁKI PRAWA HANDLOWEGO</c:v>
                </c:pt>
                <c:pt idx="9">
                  <c:v>PRAWO PRACY</c:v>
                </c:pt>
                <c:pt idx="10">
                  <c:v>P. UBEZPIECZEŃ SPOŁ.</c:v>
                </c:pt>
                <c:pt idx="11">
                  <c:v>POST. SĄDOWO-ADMINISTRACYJNE</c:v>
                </c:pt>
                <c:pt idx="12">
                  <c:v>P. ADMINISTRACYJNE</c:v>
                </c:pt>
                <c:pt idx="13">
                  <c:v>PRAWO UE</c:v>
                </c:pt>
                <c:pt idx="14">
                  <c:v>P. KONSTYTUCYJNE</c:v>
                </c:pt>
                <c:pt idx="15">
                  <c:v>P.O USTROJU SĄDÓW I PROK.</c:v>
                </c:pt>
                <c:pt idx="16">
                  <c:v>SAMORZĄD ADW. I RAD.</c:v>
                </c:pt>
                <c:pt idx="17">
                  <c:v>INNE ORGANY OCHRONY PRAWNEJ</c:v>
                </c:pt>
              </c:strCache>
            </c:strRef>
          </c:cat>
          <c:val>
            <c:numRef>
              <c:f>Arkusz1!$B$9:$S$9</c:f>
              <c:numCache>
                <c:formatCode>General</c:formatCode>
                <c:ptCount val="18"/>
                <c:pt idx="0">
                  <c:v>-10.94</c:v>
                </c:pt>
                <c:pt idx="1">
                  <c:v>9.33</c:v>
                </c:pt>
                <c:pt idx="2">
                  <c:v>-6.96</c:v>
                </c:pt>
                <c:pt idx="3">
                  <c:v>1.1299999999999999</c:v>
                </c:pt>
                <c:pt idx="4">
                  <c:v>8.09</c:v>
                </c:pt>
                <c:pt idx="5">
                  <c:v>-7.64</c:v>
                </c:pt>
                <c:pt idx="6">
                  <c:v>-8.66</c:v>
                </c:pt>
                <c:pt idx="7">
                  <c:v>-4.46</c:v>
                </c:pt>
                <c:pt idx="8">
                  <c:v>2.92</c:v>
                </c:pt>
                <c:pt idx="9">
                  <c:v>10.31</c:v>
                </c:pt>
                <c:pt idx="10">
                  <c:v>-1.37</c:v>
                </c:pt>
                <c:pt idx="11">
                  <c:v>-9.64</c:v>
                </c:pt>
                <c:pt idx="12">
                  <c:v>2.58</c:v>
                </c:pt>
                <c:pt idx="13">
                  <c:v>-2.99</c:v>
                </c:pt>
                <c:pt idx="14">
                  <c:v>13.26</c:v>
                </c:pt>
                <c:pt idx="15">
                  <c:v>-11.73</c:v>
                </c:pt>
                <c:pt idx="16">
                  <c:v>-7.45</c:v>
                </c:pt>
                <c:pt idx="17">
                  <c:v>-8.76</c:v>
                </c:pt>
              </c:numCache>
            </c:numRef>
          </c:val>
          <c:smooth val="0"/>
        </c:ser>
        <c:ser>
          <c:idx val="8"/>
          <c:order val="8"/>
          <c:tx>
            <c:strRef>
              <c:f>Arkusz1!$A$10</c:f>
              <c:strCache>
                <c:ptCount val="1"/>
                <c:pt idx="0">
                  <c:v>2009</c:v>
                </c:pt>
              </c:strCache>
            </c:strRef>
          </c:tx>
          <c:marker>
            <c:symbol val="none"/>
          </c:marker>
          <c:dLbls>
            <c:delete val="1"/>
          </c:dLbls>
          <c:cat>
            <c:strRef>
              <c:f>Arkusz1!$B$1:$S$1</c:f>
              <c:strCache>
                <c:ptCount val="18"/>
                <c:pt idx="0">
                  <c:v>P. KARNE MATERIALNE</c:v>
                </c:pt>
                <c:pt idx="1">
                  <c:v>P. KARNE PROCESOWE</c:v>
                </c:pt>
                <c:pt idx="2">
                  <c:v>P. WYKROCZEŃ  </c:v>
                </c:pt>
                <c:pt idx="3">
                  <c:v>P. KARNE SKARBOWE</c:v>
                </c:pt>
                <c:pt idx="4">
                  <c:v>P. CYWILNE MATERIALNE</c:v>
                </c:pt>
                <c:pt idx="5">
                  <c:v>P. CYWILNE PROCESOWE </c:v>
                </c:pt>
                <c:pt idx="6">
                  <c:v>P. RODZINNE I OPIEKUŃCZE</c:v>
                </c:pt>
                <c:pt idx="7">
                  <c:v>P. GOSPODARCZE</c:v>
                </c:pt>
                <c:pt idx="8">
                  <c:v>SPÓŁKI PRAWA HANDLOWEGO</c:v>
                </c:pt>
                <c:pt idx="9">
                  <c:v>PRAWO PRACY</c:v>
                </c:pt>
                <c:pt idx="10">
                  <c:v>P. UBEZPIECZEŃ SPOŁ.</c:v>
                </c:pt>
                <c:pt idx="11">
                  <c:v>POST. SĄDOWO-ADMINISTRACYJNE</c:v>
                </c:pt>
                <c:pt idx="12">
                  <c:v>P. ADMINISTRACYJNE</c:v>
                </c:pt>
                <c:pt idx="13">
                  <c:v>PRAWO UE</c:v>
                </c:pt>
                <c:pt idx="14">
                  <c:v>P. KONSTYTUCYJNE</c:v>
                </c:pt>
                <c:pt idx="15">
                  <c:v>P.O USTROJU SĄDÓW I PROK.</c:v>
                </c:pt>
                <c:pt idx="16">
                  <c:v>SAMORZĄD ADW. I RAD.</c:v>
                </c:pt>
                <c:pt idx="17">
                  <c:v>INNE ORGANY OCHRONY PRAWNEJ</c:v>
                </c:pt>
              </c:strCache>
            </c:strRef>
          </c:cat>
          <c:val>
            <c:numRef>
              <c:f>Arkusz1!$B$10:$S$10</c:f>
              <c:numCache>
                <c:formatCode>General</c:formatCode>
                <c:ptCount val="18"/>
                <c:pt idx="0">
                  <c:v>7.15</c:v>
                </c:pt>
                <c:pt idx="1">
                  <c:v>-0.62</c:v>
                </c:pt>
                <c:pt idx="2">
                  <c:v>3.57</c:v>
                </c:pt>
                <c:pt idx="3">
                  <c:v>-18.07</c:v>
                </c:pt>
                <c:pt idx="4">
                  <c:v>4.1900000000000004</c:v>
                </c:pt>
                <c:pt idx="5">
                  <c:v>4.25</c:v>
                </c:pt>
                <c:pt idx="6">
                  <c:v>-2.54</c:v>
                </c:pt>
                <c:pt idx="7">
                  <c:v>-3.25</c:v>
                </c:pt>
                <c:pt idx="8">
                  <c:v>-0.01</c:v>
                </c:pt>
                <c:pt idx="9">
                  <c:v>9.36</c:v>
                </c:pt>
                <c:pt idx="10">
                  <c:v>-17.649999999999999</c:v>
                </c:pt>
                <c:pt idx="11">
                  <c:v>1.77</c:v>
                </c:pt>
                <c:pt idx="12">
                  <c:v>12.47</c:v>
                </c:pt>
                <c:pt idx="13">
                  <c:v>-7.04</c:v>
                </c:pt>
                <c:pt idx="14">
                  <c:v>17.510000000000002</c:v>
                </c:pt>
                <c:pt idx="15">
                  <c:v>8.33</c:v>
                </c:pt>
                <c:pt idx="16">
                  <c:v>-36.159999999999997</c:v>
                </c:pt>
                <c:pt idx="17">
                  <c:v>16.75</c:v>
                </c:pt>
              </c:numCache>
            </c:numRef>
          </c:val>
          <c:smooth val="0"/>
        </c:ser>
        <c:ser>
          <c:idx val="9"/>
          <c:order val="9"/>
          <c:tx>
            <c:strRef>
              <c:f>Arkusz1!$A$11</c:f>
              <c:strCache>
                <c:ptCount val="1"/>
                <c:pt idx="0">
                  <c:v>2008</c:v>
                </c:pt>
              </c:strCache>
            </c:strRef>
          </c:tx>
          <c:marker>
            <c:symbol val="none"/>
          </c:marker>
          <c:dLbls>
            <c:delete val="1"/>
          </c:dLbls>
          <c:cat>
            <c:strRef>
              <c:f>Arkusz1!$B$1:$S$1</c:f>
              <c:strCache>
                <c:ptCount val="18"/>
                <c:pt idx="0">
                  <c:v>P. KARNE MATERIALNE</c:v>
                </c:pt>
                <c:pt idx="1">
                  <c:v>P. KARNE PROCESOWE</c:v>
                </c:pt>
                <c:pt idx="2">
                  <c:v>P. WYKROCZEŃ  </c:v>
                </c:pt>
                <c:pt idx="3">
                  <c:v>P. KARNE SKARBOWE</c:v>
                </c:pt>
                <c:pt idx="4">
                  <c:v>P. CYWILNE MATERIALNE</c:v>
                </c:pt>
                <c:pt idx="5">
                  <c:v>P. CYWILNE PROCESOWE </c:v>
                </c:pt>
                <c:pt idx="6">
                  <c:v>P. RODZINNE I OPIEKUŃCZE</c:v>
                </c:pt>
                <c:pt idx="7">
                  <c:v>P. GOSPODARCZE</c:v>
                </c:pt>
                <c:pt idx="8">
                  <c:v>SPÓŁKI PRAWA HANDLOWEGO</c:v>
                </c:pt>
                <c:pt idx="9">
                  <c:v>PRAWO PRACY</c:v>
                </c:pt>
                <c:pt idx="10">
                  <c:v>P. UBEZPIECZEŃ SPOŁ.</c:v>
                </c:pt>
                <c:pt idx="11">
                  <c:v>POST. SĄDOWO-ADMINISTRACYJNE</c:v>
                </c:pt>
                <c:pt idx="12">
                  <c:v>P. ADMINISTRACYJNE</c:v>
                </c:pt>
                <c:pt idx="13">
                  <c:v>PRAWO UE</c:v>
                </c:pt>
                <c:pt idx="14">
                  <c:v>P. KONSTYTUCYJNE</c:v>
                </c:pt>
                <c:pt idx="15">
                  <c:v>P.O USTROJU SĄDÓW I PROK.</c:v>
                </c:pt>
                <c:pt idx="16">
                  <c:v>SAMORZĄD ADW. I RAD.</c:v>
                </c:pt>
                <c:pt idx="17">
                  <c:v>INNE ORGANY OCHRONY PRAWNEJ</c:v>
                </c:pt>
              </c:strCache>
            </c:strRef>
          </c:cat>
          <c:val>
            <c:numRef>
              <c:f>Arkusz1!$B$11:$S$11</c:f>
              <c:numCache>
                <c:formatCode>General</c:formatCode>
                <c:ptCount val="18"/>
                <c:pt idx="0">
                  <c:v>-1.25</c:v>
                </c:pt>
                <c:pt idx="1">
                  <c:v>5.76</c:v>
                </c:pt>
                <c:pt idx="2">
                  <c:v>3.04</c:v>
                </c:pt>
                <c:pt idx="3">
                  <c:v>-4.3899999999999997</c:v>
                </c:pt>
                <c:pt idx="4">
                  <c:v>7.4</c:v>
                </c:pt>
                <c:pt idx="5">
                  <c:v>-8.5299999999999994</c:v>
                </c:pt>
                <c:pt idx="6">
                  <c:v>14.38</c:v>
                </c:pt>
                <c:pt idx="7">
                  <c:v>-10.24</c:v>
                </c:pt>
                <c:pt idx="8">
                  <c:v>-3.07</c:v>
                </c:pt>
                <c:pt idx="9">
                  <c:v>4.3899999999999997</c:v>
                </c:pt>
                <c:pt idx="10">
                  <c:v>-23.93</c:v>
                </c:pt>
                <c:pt idx="11">
                  <c:v>-1.72</c:v>
                </c:pt>
                <c:pt idx="12">
                  <c:v>-8.23</c:v>
                </c:pt>
                <c:pt idx="13">
                  <c:v>10.5</c:v>
                </c:pt>
                <c:pt idx="14">
                  <c:v>24.97</c:v>
                </c:pt>
                <c:pt idx="15">
                  <c:v>-10.48</c:v>
                </c:pt>
                <c:pt idx="16">
                  <c:v>-2.2799999999999998</c:v>
                </c:pt>
                <c:pt idx="17">
                  <c:v>9.86</c:v>
                </c:pt>
              </c:numCache>
            </c:numRef>
          </c:val>
          <c:smooth val="0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222812416"/>
        <c:axId val="222494720"/>
      </c:lineChart>
      <c:catAx>
        <c:axId val="22281241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 rot="-5400000" vert="horz"/>
          <a:lstStyle/>
          <a:p>
            <a:pPr>
              <a:defRPr sz="12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pl-PL"/>
          </a:p>
        </c:txPr>
        <c:crossAx val="222494720"/>
        <c:crosses val="autoZero"/>
        <c:auto val="1"/>
        <c:lblAlgn val="ctr"/>
        <c:lblOffset val="100"/>
        <c:noMultiLvlLbl val="0"/>
      </c:catAx>
      <c:valAx>
        <c:axId val="222494720"/>
        <c:scaling>
          <c:orientation val="minMax"/>
        </c:scaling>
        <c:delete val="0"/>
        <c:axPos val="l"/>
        <c:majorGridlines/>
        <c:numFmt formatCode="0.00" sourceLinked="1"/>
        <c:majorTickMark val="out"/>
        <c:minorTickMark val="none"/>
        <c:tickLblPos val="nextTo"/>
        <c:txPr>
          <a:bodyPr/>
          <a:lstStyle/>
          <a:p>
            <a:pPr>
              <a:defRPr sz="14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pl-PL"/>
          </a:p>
        </c:txPr>
        <c:crossAx val="222812416"/>
        <c:crosses val="autoZero"/>
        <c:crossBetween val="between"/>
      </c:valAx>
      <c:spPr>
        <a:solidFill>
          <a:schemeClr val="bg1"/>
        </a:solidFill>
      </c:spPr>
    </c:plotArea>
    <c:legend>
      <c:legendPos val="t"/>
      <c:overlay val="0"/>
      <c:txPr>
        <a:bodyPr/>
        <a:lstStyle/>
        <a:p>
          <a:pPr>
            <a:defRPr sz="14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pl-PL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pl-PL"/>
    </a:p>
  </c:txPr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view3D>
      <c:rotX val="40"/>
      <c:rotY val="0"/>
      <c:rAngAx val="0"/>
      <c:perspective val="1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0693150173919247"/>
          <c:y val="0.19364639683909765"/>
          <c:w val="0.72490375956420394"/>
          <c:h val="0.712197576337672"/>
        </c:manualLayout>
      </c:layout>
      <c:pie3DChart>
        <c:varyColors val="1"/>
        <c:ser>
          <c:idx val="0"/>
          <c:order val="0"/>
          <c:tx>
            <c:strRef>
              <c:f>Arkusz1!$A$2</c:f>
              <c:strCache>
                <c:ptCount val="1"/>
              </c:strCache>
            </c:strRef>
          </c:tx>
          <c:explosion val="25"/>
          <c:dLbls>
            <c:dLbl>
              <c:idx val="0"/>
              <c:layout>
                <c:manualLayout>
                  <c:x val="4.0139284433617584E-2"/>
                  <c:y val="3.0019278484726769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PRAWO </a:t>
                    </a:r>
                    <a:r>
                      <a:rPr lang="en-US" smtClean="0"/>
                      <a:t>KONSTYTUCYJNE</a:t>
                    </a:r>
                    <a:endParaRPr lang="pl-PL" smtClean="0"/>
                  </a:p>
                  <a:p>
                    <a:r>
                      <a:rPr lang="en-US" smtClean="0"/>
                      <a:t>6</a:t>
                    </a:r>
                    <a:r>
                      <a:rPr lang="pl-PL" smtClean="0"/>
                      <a:t> PYT.</a:t>
                    </a:r>
                    <a:endParaRPr lang="en-US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1.3880571535412055E-2"/>
                  <c:y val="-8.9771186392395147E-2"/>
                </c:manualLayout>
              </c:layout>
              <c:tx>
                <c:rich>
                  <a:bodyPr/>
                  <a:lstStyle/>
                  <a:p>
                    <a:pPr>
                      <a:defRPr sz="1200"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en-US" dirty="0"/>
                      <a:t>PRAWO CYWILNE </a:t>
                    </a:r>
                    <a:r>
                      <a:rPr lang="en-US" dirty="0" smtClean="0"/>
                      <a:t>MATERIALNE</a:t>
                    </a:r>
                    <a:endParaRPr lang="pl-PL" dirty="0" smtClean="0"/>
                  </a:p>
                  <a:p>
                    <a:pPr>
                      <a:defRPr sz="1200"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en-US" dirty="0" smtClean="0"/>
                      <a:t>50</a:t>
                    </a:r>
                    <a:r>
                      <a:rPr lang="pl-PL" dirty="0" smtClean="0"/>
                      <a:t> PYT.</a:t>
                    </a:r>
                    <a:endParaRPr lang="en-US" dirty="0"/>
                  </a:p>
                </c:rich>
              </c:tx>
              <c:spPr>
                <a:solidFill>
                  <a:schemeClr val="accent3">
                    <a:lumMod val="40000"/>
                    <a:lumOff val="60000"/>
                  </a:schemeClr>
                </a:solidFill>
              </c:spPr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7420395023859137E-2"/>
                  <c:y val="-5.158525833311968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PRAWO CYWILNE </a:t>
                    </a:r>
                    <a:r>
                      <a:rPr lang="en-US" smtClean="0"/>
                      <a:t>PROCESOWE</a:t>
                    </a:r>
                    <a:endParaRPr lang="pl-PL" smtClean="0"/>
                  </a:p>
                  <a:p>
                    <a:r>
                      <a:rPr lang="en-US" smtClean="0"/>
                      <a:t>11</a:t>
                    </a:r>
                    <a:r>
                      <a:rPr lang="pl-PL" smtClean="0"/>
                      <a:t> PYT.</a:t>
                    </a:r>
                    <a:endParaRPr lang="en-US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8.1883968628598622E-3"/>
                  <c:y val="-7.3211238637302411E-4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PRAWO </a:t>
                    </a:r>
                    <a:r>
                      <a:rPr lang="en-US" smtClean="0"/>
                      <a:t>GOSPODARCZE</a:t>
                    </a:r>
                    <a:endParaRPr lang="pl-PL" smtClean="0"/>
                  </a:p>
                  <a:p>
                    <a:r>
                      <a:rPr lang="en-US" smtClean="0"/>
                      <a:t>11</a:t>
                    </a:r>
                    <a:r>
                      <a:rPr lang="pl-PL" smtClean="0"/>
                      <a:t> PYT.</a:t>
                    </a:r>
                    <a:endParaRPr lang="en-US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8.5300594423564441E-2"/>
                  <c:y val="1.887557365420936E-2"/>
                </c:manualLayout>
              </c:layout>
              <c:tx>
                <c:rich>
                  <a:bodyPr/>
                  <a:lstStyle/>
                  <a:p>
                    <a:pPr>
                      <a:defRPr sz="1200"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pl-PL" dirty="0" smtClean="0"/>
                      <a:t>SP</a:t>
                    </a:r>
                    <a:r>
                      <a:rPr lang="en-US" dirty="0" smtClean="0"/>
                      <a:t>ÓŁKI </a:t>
                    </a:r>
                    <a:r>
                      <a:rPr lang="en-US" dirty="0"/>
                      <a:t>PRAWA </a:t>
                    </a:r>
                    <a:r>
                      <a:rPr lang="en-US" dirty="0" smtClean="0"/>
                      <a:t>HANDLOWEGO</a:t>
                    </a:r>
                    <a:endParaRPr lang="pl-PL" dirty="0" smtClean="0"/>
                  </a:p>
                  <a:p>
                    <a:pPr>
                      <a:defRPr sz="1200"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en-US" dirty="0" smtClean="0"/>
                      <a:t>16</a:t>
                    </a:r>
                    <a:r>
                      <a:rPr lang="pl-PL" dirty="0" smtClean="0"/>
                      <a:t> PYT.</a:t>
                    </a:r>
                    <a:endParaRPr lang="en-US" dirty="0"/>
                  </a:p>
                </c:rich>
              </c:tx>
              <c:spPr>
                <a:solidFill>
                  <a:schemeClr val="accent3">
                    <a:lumMod val="40000"/>
                    <a:lumOff val="60000"/>
                  </a:schemeClr>
                </a:solidFill>
              </c:spPr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7.0442715037082604E-3"/>
                  <c:y val="0.1255704494372420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PRAWO </a:t>
                    </a:r>
                    <a:r>
                      <a:rPr lang="en-US" dirty="0" smtClean="0"/>
                      <a:t>PRACY</a:t>
                    </a:r>
                    <a:endParaRPr lang="pl-PL" baseline="0" dirty="0" smtClean="0"/>
                  </a:p>
                  <a:p>
                    <a:r>
                      <a:rPr lang="en-US" dirty="0" smtClean="0"/>
                      <a:t>2</a:t>
                    </a:r>
                    <a:r>
                      <a:rPr lang="pl-PL" dirty="0" smtClean="0"/>
                      <a:t> PYT.</a:t>
                    </a:r>
                    <a:endParaRPr lang="en-US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0.11622105222274309"/>
                  <c:y val="6.3421015898518396E-2"/>
                </c:manualLayout>
              </c:layout>
              <c:tx>
                <c:rich>
                  <a:bodyPr/>
                  <a:lstStyle/>
                  <a:p>
                    <a:pPr>
                      <a:defRPr sz="1200"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en-US"/>
                      <a:t>PRAWO UBEZPIECZEŃ </a:t>
                    </a:r>
                    <a:r>
                      <a:rPr lang="en-US" smtClean="0"/>
                      <a:t>SPOŁECZNYCH</a:t>
                    </a:r>
                    <a:r>
                      <a:rPr lang="pl-PL" baseline="0" smtClean="0"/>
                      <a:t> – </a:t>
                    </a:r>
                    <a:r>
                      <a:rPr lang="en-US" smtClean="0"/>
                      <a:t>1</a:t>
                    </a:r>
                    <a:r>
                      <a:rPr lang="pl-PL" smtClean="0"/>
                      <a:t> PYT.</a:t>
                    </a:r>
                    <a:endParaRPr lang="en-US"/>
                  </a:p>
                </c:rich>
              </c:tx>
              <c:spPr>
                <a:solidFill>
                  <a:schemeClr val="accent2">
                    <a:lumMod val="40000"/>
                    <a:lumOff val="60000"/>
                  </a:schemeClr>
                </a:solidFill>
              </c:spPr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0.12321417764783137"/>
                  <c:y val="-4.8529152031540658E-3"/>
                </c:manualLayout>
              </c:layout>
              <c:tx>
                <c:rich>
                  <a:bodyPr/>
                  <a:lstStyle/>
                  <a:p>
                    <a:r>
                      <a:rPr lang="pl-PL" dirty="0"/>
                      <a:t>PRAWO RODZINNE I </a:t>
                    </a:r>
                    <a:r>
                      <a:rPr lang="pl-PL" dirty="0" smtClean="0"/>
                      <a:t>OPIEKUŃCZE</a:t>
                    </a:r>
                    <a:r>
                      <a:rPr lang="pl-PL" baseline="0" dirty="0" smtClean="0"/>
                      <a:t> – </a:t>
                    </a:r>
                    <a:r>
                      <a:rPr lang="pl-PL" dirty="0" smtClean="0"/>
                      <a:t>4 PYT.</a:t>
                    </a:r>
                    <a:endParaRPr lang="pl-PL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8.5668552635976308E-2"/>
                  <c:y val="-5.3772871390358336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PRAWO ADMINISTRACYJNE </a:t>
                    </a:r>
                    <a:r>
                      <a:rPr lang="en-US" dirty="0" smtClean="0"/>
                      <a:t>MATERIALNE</a:t>
                    </a:r>
                    <a:r>
                      <a:rPr lang="pl-PL" baseline="0" dirty="0" smtClean="0"/>
                      <a:t> – </a:t>
                    </a:r>
                    <a:r>
                      <a:rPr lang="en-US" dirty="0" smtClean="0"/>
                      <a:t>8</a:t>
                    </a:r>
                    <a:r>
                      <a:rPr lang="pl-PL" dirty="0" smtClean="0"/>
                      <a:t> PYT.</a:t>
                    </a:r>
                    <a:endParaRPr lang="en-US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-7.6900669573299441E-2"/>
                  <c:y val="-0.10545267050099846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PRAWO ADMINISTRACYJNE </a:t>
                    </a:r>
                    <a:r>
                      <a:rPr lang="en-US" dirty="0" smtClean="0"/>
                      <a:t>PROCESOWE</a:t>
                    </a:r>
                    <a:r>
                      <a:rPr lang="pl-PL" baseline="0" dirty="0" smtClean="0"/>
                      <a:t> – </a:t>
                    </a:r>
                    <a:r>
                      <a:rPr lang="en-US" dirty="0" smtClean="0"/>
                      <a:t>3</a:t>
                    </a:r>
                    <a:r>
                      <a:rPr lang="pl-PL" dirty="0" smtClean="0"/>
                      <a:t> PYT.</a:t>
                    </a:r>
                    <a:endParaRPr lang="en-US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-8.2183844974767939E-2"/>
                  <c:y val="-2.7052193630907065E-2"/>
                </c:manualLayout>
              </c:layout>
              <c:tx>
                <c:rich>
                  <a:bodyPr/>
                  <a:lstStyle/>
                  <a:p>
                    <a:pPr>
                      <a:defRPr sz="1200"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en-US" dirty="0"/>
                      <a:t>PRAWO </a:t>
                    </a:r>
                    <a:r>
                      <a:rPr lang="en-US" dirty="0" smtClean="0"/>
                      <a:t>FINANSOWE</a:t>
                    </a:r>
                    <a:endParaRPr lang="pl-PL" dirty="0" smtClean="0"/>
                  </a:p>
                  <a:p>
                    <a:pPr>
                      <a:defRPr sz="1200"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en-US" dirty="0" smtClean="0"/>
                      <a:t>12</a:t>
                    </a:r>
                    <a:r>
                      <a:rPr lang="pl-PL" dirty="0" smtClean="0"/>
                      <a:t> PYT.</a:t>
                    </a:r>
                    <a:endParaRPr lang="en-US" dirty="0"/>
                  </a:p>
                </c:rich>
              </c:tx>
              <c:spPr>
                <a:solidFill>
                  <a:schemeClr val="accent3">
                    <a:lumMod val="40000"/>
                    <a:lumOff val="60000"/>
                  </a:schemeClr>
                </a:solidFill>
              </c:spPr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1"/>
              <c:layout>
                <c:manualLayout>
                  <c:x val="-0.15118859873744833"/>
                  <c:y val="-9.1026210762906682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PRAWO</a:t>
                    </a:r>
                    <a:r>
                      <a:rPr lang="pl-PL" dirty="0" smtClean="0"/>
                      <a:t> UE –</a:t>
                    </a:r>
                    <a:r>
                      <a:rPr lang="en-US" dirty="0" smtClean="0"/>
                      <a:t> 6</a:t>
                    </a:r>
                    <a:r>
                      <a:rPr lang="pl-PL" dirty="0" smtClean="0"/>
                      <a:t> PYT.</a:t>
                    </a:r>
                    <a:endParaRPr lang="en-US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2"/>
              <c:layout>
                <c:manualLayout>
                  <c:x val="-0.1676991851853859"/>
                  <c:y val="-3.8723617603742037E-2"/>
                </c:manualLayout>
              </c:layout>
              <c:tx>
                <c:rich>
                  <a:bodyPr/>
                  <a:lstStyle/>
                  <a:p>
                    <a:pPr>
                      <a:defRPr sz="1200"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en-US" dirty="0"/>
                      <a:t>PRAWO PRYWATNE </a:t>
                    </a:r>
                    <a:r>
                      <a:rPr lang="en-US" dirty="0" smtClean="0"/>
                      <a:t>MIĘDZYNARODOWE</a:t>
                    </a:r>
                    <a:endParaRPr lang="pl-PL" dirty="0" smtClean="0"/>
                  </a:p>
                  <a:p>
                    <a:pPr>
                      <a:defRPr sz="1200"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en-US" dirty="0" smtClean="0"/>
                      <a:t>1</a:t>
                    </a:r>
                    <a:r>
                      <a:rPr lang="pl-PL" dirty="0" smtClean="0"/>
                      <a:t> PYT.</a:t>
                    </a:r>
                    <a:endParaRPr lang="en-US" dirty="0"/>
                  </a:p>
                </c:rich>
              </c:tx>
              <c:spPr>
                <a:solidFill>
                  <a:schemeClr val="accent2">
                    <a:lumMod val="40000"/>
                    <a:lumOff val="60000"/>
                  </a:schemeClr>
                </a:solidFill>
              </c:spPr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3"/>
              <c:layout>
                <c:manualLayout>
                  <c:x val="-0.16709502918826544"/>
                  <c:y val="-0.17612875634900965"/>
                </c:manualLayout>
              </c:layout>
              <c:tx>
                <c:rich>
                  <a:bodyPr/>
                  <a:lstStyle/>
                  <a:p>
                    <a:r>
                      <a:rPr lang="pl-PL" dirty="0"/>
                      <a:t>PRAWO O USTROJU SĄDÓW I </a:t>
                    </a:r>
                    <a:r>
                      <a:rPr lang="pl-PL" dirty="0" smtClean="0"/>
                      <a:t>PROKURATUR</a:t>
                    </a:r>
                    <a:r>
                      <a:rPr lang="pl-PL" baseline="0" dirty="0" smtClean="0"/>
                      <a:t> – </a:t>
                    </a:r>
                    <a:r>
                      <a:rPr lang="pl-PL" dirty="0" smtClean="0"/>
                      <a:t>2 PYT.</a:t>
                    </a:r>
                    <a:endParaRPr lang="pl-PL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4"/>
              <c:layout>
                <c:manualLayout>
                  <c:x val="-2.3292804864500149E-2"/>
                  <c:y val="-0.10532982090309054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POSTĘPOWANIE </a:t>
                    </a:r>
                    <a:r>
                      <a:rPr lang="en-US" dirty="0" smtClean="0"/>
                      <a:t>SĄDOWOADM</a:t>
                    </a:r>
                    <a:r>
                      <a:rPr lang="pl-PL" dirty="0" smtClean="0"/>
                      <a:t>.</a:t>
                    </a:r>
                    <a:endParaRPr lang="pl-PL" baseline="0" dirty="0" smtClean="0"/>
                  </a:p>
                  <a:p>
                    <a:r>
                      <a:rPr lang="en-US" dirty="0" smtClean="0"/>
                      <a:t>4</a:t>
                    </a:r>
                    <a:r>
                      <a:rPr lang="pl-PL" dirty="0" smtClean="0"/>
                      <a:t> PYT.</a:t>
                    </a:r>
                    <a:endParaRPr lang="en-US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5"/>
              <c:layout>
                <c:manualLayout>
                  <c:x val="0.10572645270670016"/>
                  <c:y val="-4.589376109207239E-2"/>
                </c:manualLayout>
              </c:layout>
              <c:tx>
                <c:rich>
                  <a:bodyPr/>
                  <a:lstStyle/>
                  <a:p>
                    <a:pPr>
                      <a:defRPr sz="1200"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pl-PL" sz="1100" dirty="0"/>
                      <a:t>SAMORZĄD NOTARIALNY/WARUNKI WYKONYWANIA ZAWODU </a:t>
                    </a:r>
                    <a:r>
                      <a:rPr lang="pl-PL" sz="1100" dirty="0" smtClean="0"/>
                      <a:t>NOTARIUSZA</a:t>
                    </a:r>
                  </a:p>
                  <a:p>
                    <a:pPr>
                      <a:defRPr sz="1200"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pl-PL" sz="1100" dirty="0" smtClean="0"/>
                      <a:t>12 PYT.</a:t>
                    </a:r>
                    <a:endParaRPr lang="pl-PL" sz="1100" dirty="0"/>
                  </a:p>
                </c:rich>
              </c:tx>
              <c:spPr>
                <a:solidFill>
                  <a:schemeClr val="accent3">
                    <a:lumMod val="40000"/>
                    <a:lumOff val="60000"/>
                  </a:schemeClr>
                </a:solidFill>
              </c:spPr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6"/>
              <c:layout>
                <c:manualLayout>
                  <c:x val="0.14240552991853661"/>
                  <c:y val="-0.12747906927720282"/>
                </c:manualLayout>
              </c:layout>
              <c:tx>
                <c:rich>
                  <a:bodyPr/>
                  <a:lstStyle/>
                  <a:p>
                    <a:pPr>
                      <a:defRPr sz="1200"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en-US" dirty="0"/>
                      <a:t>INNE </a:t>
                    </a:r>
                    <a:r>
                      <a:rPr lang="en-US" dirty="0" smtClean="0"/>
                      <a:t>ORGANY</a:t>
                    </a:r>
                    <a:endParaRPr lang="pl-PL" dirty="0" smtClean="0"/>
                  </a:p>
                  <a:p>
                    <a:pPr>
                      <a:defRPr sz="1200"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pl-PL" dirty="0" smtClean="0"/>
                      <a:t>OCHRONY</a:t>
                    </a:r>
                    <a:r>
                      <a:rPr lang="pl-PL" baseline="0" dirty="0" smtClean="0"/>
                      <a:t> PRAWNEJ </a:t>
                    </a:r>
                    <a:endParaRPr lang="pl-PL" dirty="0" smtClean="0"/>
                  </a:p>
                  <a:p>
                    <a:pPr>
                      <a:defRPr sz="1200"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en-US" dirty="0" smtClean="0"/>
                      <a:t>1</a:t>
                    </a:r>
                    <a:r>
                      <a:rPr lang="pl-PL" dirty="0" smtClean="0"/>
                      <a:t> PYT.</a:t>
                    </a:r>
                    <a:endParaRPr lang="en-US" dirty="0"/>
                  </a:p>
                </c:rich>
              </c:tx>
              <c:spPr>
                <a:solidFill>
                  <a:schemeClr val="accent2">
                    <a:lumMod val="40000"/>
                    <a:lumOff val="60000"/>
                  </a:schemeClr>
                </a:solidFill>
              </c:spPr>
              <c:showLegendKey val="0"/>
              <c:showVal val="1"/>
              <c:showCatName val="1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pl-PL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</c:dLbls>
          <c:cat>
            <c:strRef>
              <c:f>Arkusz1!$B$1:$R$1</c:f>
              <c:strCache>
                <c:ptCount val="17"/>
                <c:pt idx="0">
                  <c:v>PRAWO KONSTYTUCYJNE</c:v>
                </c:pt>
                <c:pt idx="1">
                  <c:v>PRAWO CYWILNE MATERIALNE</c:v>
                </c:pt>
                <c:pt idx="2">
                  <c:v>PRAWO CYWILNE PROCESOWE</c:v>
                </c:pt>
                <c:pt idx="3">
                  <c:v>PRAWO GOSPODARCZE</c:v>
                </c:pt>
                <c:pt idx="4">
                  <c:v>SPÓŁKI PRAWA HANDLOWEGO</c:v>
                </c:pt>
                <c:pt idx="5">
                  <c:v>PRAWO PRACY</c:v>
                </c:pt>
                <c:pt idx="6">
                  <c:v>PRAWO UBEZPIECZEŃ SPOŁECZNYCH</c:v>
                </c:pt>
                <c:pt idx="7">
                  <c:v>PRAWO RODZINNE I OPIEKUŃCZE</c:v>
                </c:pt>
                <c:pt idx="8">
                  <c:v>PRAWO ADMINISTRACYJNE MATERIALNE</c:v>
                </c:pt>
                <c:pt idx="9">
                  <c:v>PRAWO ADMINISTRACYJNE PROCESOWE</c:v>
                </c:pt>
                <c:pt idx="10">
                  <c:v>PRAWO FINANSOWE</c:v>
                </c:pt>
                <c:pt idx="11">
                  <c:v>PRAWO UNII EUROPEJSKIEJ</c:v>
                </c:pt>
                <c:pt idx="12">
                  <c:v>PRAWO PRYWATNE MIĘDZYNARODOWE</c:v>
                </c:pt>
                <c:pt idx="13">
                  <c:v>PRAWO O USTROJU SĄDÓW I PROKURATUR</c:v>
                </c:pt>
                <c:pt idx="14">
                  <c:v>POSTĘPOWANIE SĄDOWOADMINISTRACYJNE</c:v>
                </c:pt>
                <c:pt idx="15">
                  <c:v>SAMORZĄD NOTARIALNY/WARUNKI WYKONYWANIA ZAWODU NOTARIUSZA</c:v>
                </c:pt>
                <c:pt idx="16">
                  <c:v>INNE ORGANY</c:v>
                </c:pt>
              </c:strCache>
            </c:strRef>
          </c:cat>
          <c:val>
            <c:numRef>
              <c:f>Arkusz1!$B$2:$R$2</c:f>
              <c:numCache>
                <c:formatCode>General</c:formatCode>
                <c:ptCount val="17"/>
                <c:pt idx="0">
                  <c:v>6</c:v>
                </c:pt>
                <c:pt idx="1">
                  <c:v>50</c:v>
                </c:pt>
                <c:pt idx="2">
                  <c:v>11</c:v>
                </c:pt>
                <c:pt idx="3">
                  <c:v>11</c:v>
                </c:pt>
                <c:pt idx="4">
                  <c:v>16</c:v>
                </c:pt>
                <c:pt idx="5">
                  <c:v>2</c:v>
                </c:pt>
                <c:pt idx="6">
                  <c:v>1</c:v>
                </c:pt>
                <c:pt idx="7">
                  <c:v>4</c:v>
                </c:pt>
                <c:pt idx="8">
                  <c:v>8</c:v>
                </c:pt>
                <c:pt idx="9">
                  <c:v>3</c:v>
                </c:pt>
                <c:pt idx="10">
                  <c:v>12</c:v>
                </c:pt>
                <c:pt idx="11">
                  <c:v>6</c:v>
                </c:pt>
                <c:pt idx="12">
                  <c:v>1</c:v>
                </c:pt>
                <c:pt idx="13">
                  <c:v>2</c:v>
                </c:pt>
                <c:pt idx="14">
                  <c:v>4</c:v>
                </c:pt>
                <c:pt idx="15">
                  <c:v>12</c:v>
                </c:pt>
                <c:pt idx="16">
                  <c:v>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pl-PL"/>
    </a:p>
  </c:txPr>
  <c:externalData r:id="rId1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Razem 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</c:spPr>
          <c:invertIfNegative val="0"/>
          <c:cat>
            <c:strRef>
              <c:f>Arkusz1!$A$2:$A$18</c:f>
              <c:strCache>
                <c:ptCount val="17"/>
                <c:pt idx="0">
                  <c:v>ORGANY OCHRONY W RP</c:v>
                </c:pt>
                <c:pt idx="1">
                  <c:v>PRAWO KONSTYTUCYJNE</c:v>
                </c:pt>
                <c:pt idx="2">
                  <c:v>PRAWO GOSPODARCZE</c:v>
                </c:pt>
                <c:pt idx="3">
                  <c:v>PRAWO RODZINNE I OPIEKUŃCZE</c:v>
                </c:pt>
                <c:pt idx="4">
                  <c:v>PRAWO PRYWATNE MIĘDZYNARODOWE</c:v>
                </c:pt>
                <c:pt idx="5">
                  <c:v>KODEKS SPÓŁEK HANDLOWYCH</c:v>
                </c:pt>
                <c:pt idx="6">
                  <c:v>MATERIALNE PRAWO CYWILNE</c:v>
                </c:pt>
                <c:pt idx="7">
                  <c:v>PRAWO SAMORZĄDU NOTARIALNEGO</c:v>
                </c:pt>
                <c:pt idx="8">
                  <c:v>PROCESOWE PRAWO CYWILNE</c:v>
                </c:pt>
                <c:pt idx="9">
                  <c:v>PRAWO FINANSOWE</c:v>
                </c:pt>
                <c:pt idx="10">
                  <c:v>MATERIALNE PRAWO ADMINISTRACYJNE</c:v>
                </c:pt>
                <c:pt idx="11">
                  <c:v>PROCESOWE PRAWO ADMINISTRACYJNE</c:v>
                </c:pt>
                <c:pt idx="12">
                  <c:v>PRAWO UE</c:v>
                </c:pt>
                <c:pt idx="13">
                  <c:v>PRAWO O USTROJU SĄDÓW I PROKURATURY</c:v>
                </c:pt>
                <c:pt idx="14">
                  <c:v>PRAWO UBEZPIECZEŃ SPOŁECZNYCH</c:v>
                </c:pt>
                <c:pt idx="15">
                  <c:v>PAWO PRACY</c:v>
                </c:pt>
                <c:pt idx="16">
                  <c:v>POSTĘPOWANIE SĄDOWOADMINISTRACYJNE</c:v>
                </c:pt>
              </c:strCache>
            </c:strRef>
          </c:cat>
          <c:val>
            <c:numRef>
              <c:f>Arkusz1!$B$2:$B$18</c:f>
              <c:numCache>
                <c:formatCode>0.00</c:formatCode>
                <c:ptCount val="17"/>
                <c:pt idx="0">
                  <c:v>82.809903304203999</c:v>
                </c:pt>
                <c:pt idx="1">
                  <c:v>79.873479894134491</c:v>
                </c:pt>
                <c:pt idx="2">
                  <c:v>69.163088006893432</c:v>
                </c:pt>
                <c:pt idx="3">
                  <c:v>68.781178172557887</c:v>
                </c:pt>
                <c:pt idx="4">
                  <c:v>68.050410223611976</c:v>
                </c:pt>
                <c:pt idx="5">
                  <c:v>65.494282537280881</c:v>
                </c:pt>
                <c:pt idx="6">
                  <c:v>61.66660642731761</c:v>
                </c:pt>
                <c:pt idx="7">
                  <c:v>59.349785577540167</c:v>
                </c:pt>
                <c:pt idx="8">
                  <c:v>56.838370937934087</c:v>
                </c:pt>
                <c:pt idx="9">
                  <c:v>55.591609296108835</c:v>
                </c:pt>
                <c:pt idx="10">
                  <c:v>55.101529221848878</c:v>
                </c:pt>
                <c:pt idx="11">
                  <c:v>52.650444329849812</c:v>
                </c:pt>
                <c:pt idx="12">
                  <c:v>51.578119845838778</c:v>
                </c:pt>
                <c:pt idx="13">
                  <c:v>45.968667158018732</c:v>
                </c:pt>
                <c:pt idx="14">
                  <c:v>45.103224917700096</c:v>
                </c:pt>
                <c:pt idx="15">
                  <c:v>45.021002712047185</c:v>
                </c:pt>
                <c:pt idx="16">
                  <c:v>39.499021344004873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1228928"/>
        <c:axId val="211243008"/>
      </c:barChart>
      <c:catAx>
        <c:axId val="21122892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 rot="-5400000" vert="horz"/>
          <a:lstStyle/>
          <a:p>
            <a:pPr>
              <a:defRPr sz="11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pl-PL"/>
          </a:p>
        </c:txPr>
        <c:crossAx val="211243008"/>
        <c:crosses val="autoZero"/>
        <c:auto val="1"/>
        <c:lblAlgn val="ctr"/>
        <c:lblOffset val="100"/>
        <c:noMultiLvlLbl val="0"/>
      </c:catAx>
      <c:valAx>
        <c:axId val="211243008"/>
        <c:scaling>
          <c:orientation val="minMax"/>
          <c:max val="100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pl-PL"/>
          </a:p>
        </c:txPr>
        <c:crossAx val="21122892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pl-PL"/>
    </a:p>
  </c:txPr>
  <c:externalData r:id="rId1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Arkusz1!$A$2</c:f>
              <c:strCache>
                <c:ptCount val="1"/>
                <c:pt idx="0">
                  <c:v>2017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dLbls>
            <c:delete val="1"/>
          </c:dLbls>
          <c:cat>
            <c:strRef>
              <c:f>Arkusz1!$B$1:$P$1</c:f>
              <c:strCache>
                <c:ptCount val="15"/>
                <c:pt idx="0">
                  <c:v>PRAWO CYWILNE MATERIALNE</c:v>
                </c:pt>
                <c:pt idx="1">
                  <c:v>PRAWO CYWILNE PROCESOWE54</c:v>
                </c:pt>
                <c:pt idx="2">
                  <c:v>PRAWO RODZINNE I OPIEKUŃCZE</c:v>
                </c:pt>
                <c:pt idx="3">
                  <c:v>PRAWO GOSPODARCZE</c:v>
                </c:pt>
                <c:pt idx="4">
                  <c:v>SPÓŁKI PRAWA HANDLOWEGO</c:v>
                </c:pt>
                <c:pt idx="5">
                  <c:v>PRAWO FINANSOWE</c:v>
                </c:pt>
                <c:pt idx="6">
                  <c:v>P. PRACY I UB. SPOŁ.</c:v>
                </c:pt>
                <c:pt idx="7">
                  <c:v>POST. ADM. I POST. SĄDOWO - ADM. ADMINISTRACYJNE PROCESOWE</c:v>
                </c:pt>
                <c:pt idx="8">
                  <c:v>PRAWO ADMINISTRACYJNE MATERIALNE</c:v>
                </c:pt>
                <c:pt idx="9">
                  <c:v>PRAWO UE</c:v>
                </c:pt>
                <c:pt idx="10">
                  <c:v>PRAWO PRYWATNE MIĘDZYNARODOWE</c:v>
                </c:pt>
                <c:pt idx="11">
                  <c:v>PRAWO KONSTYTUCYJNE</c:v>
                </c:pt>
                <c:pt idx="12">
                  <c:v>PRAWO O USTROJU SĄDÓW I PROKURATUR</c:v>
                </c:pt>
                <c:pt idx="13">
                  <c:v>SAMORZĄD NOTARIALNY</c:v>
                </c:pt>
                <c:pt idx="14">
                  <c:v>INNE ORGANY OCHRONY PRAWNEJ</c:v>
                </c:pt>
              </c:strCache>
            </c:strRef>
          </c:cat>
          <c:val>
            <c:numRef>
              <c:f>Arkusz1!$B$2:$P$2</c:f>
              <c:numCache>
                <c:formatCode>0.00</c:formatCode>
                <c:ptCount val="15"/>
                <c:pt idx="0">
                  <c:v>2.6966064273176116</c:v>
                </c:pt>
                <c:pt idx="1">
                  <c:v>-2.1316290620659117</c:v>
                </c:pt>
                <c:pt idx="2">
                  <c:v>9.8111781725578879</c:v>
                </c:pt>
                <c:pt idx="3">
                  <c:v>10.193088006893433</c:v>
                </c:pt>
                <c:pt idx="4">
                  <c:v>6.5242825372808824</c:v>
                </c:pt>
                <c:pt idx="5">
                  <c:v>-3.3783907038911636</c:v>
                </c:pt>
                <c:pt idx="6" formatCode="General">
                  <c:v>-13.92</c:v>
                </c:pt>
                <c:pt idx="7" formatCode="General">
                  <c:v>-12.9</c:v>
                </c:pt>
                <c:pt idx="8">
                  <c:v>-3.8684707781511207</c:v>
                </c:pt>
                <c:pt idx="9">
                  <c:v>-7.3918801541612211</c:v>
                </c:pt>
                <c:pt idx="10">
                  <c:v>9.0804102236119775</c:v>
                </c:pt>
                <c:pt idx="11">
                  <c:v>20.903479894134492</c:v>
                </c:pt>
                <c:pt idx="12">
                  <c:v>-13.001332841981267</c:v>
                </c:pt>
                <c:pt idx="13">
                  <c:v>0.37978557754016862</c:v>
                </c:pt>
                <c:pt idx="14">
                  <c:v>23.839903304204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Arkusz1!$A$3</c:f>
              <c:strCache>
                <c:ptCount val="1"/>
                <c:pt idx="0">
                  <c:v>2016</c:v>
                </c:pt>
              </c:strCache>
            </c:strRef>
          </c:tx>
          <c:spPr>
            <a:ln>
              <a:solidFill>
                <a:schemeClr val="tx1">
                  <a:lumMod val="85000"/>
                  <a:lumOff val="15000"/>
                </a:schemeClr>
              </a:solidFill>
            </a:ln>
          </c:spPr>
          <c:marker>
            <c:symbol val="none"/>
          </c:marker>
          <c:dLbls>
            <c:delete val="1"/>
          </c:dLbls>
          <c:cat>
            <c:strRef>
              <c:f>Arkusz1!$B$1:$P$1</c:f>
              <c:strCache>
                <c:ptCount val="15"/>
                <c:pt idx="0">
                  <c:v>PRAWO CYWILNE MATERIALNE</c:v>
                </c:pt>
                <c:pt idx="1">
                  <c:v>PRAWO CYWILNE PROCESOWE54</c:v>
                </c:pt>
                <c:pt idx="2">
                  <c:v>PRAWO RODZINNE I OPIEKUŃCZE</c:v>
                </c:pt>
                <c:pt idx="3">
                  <c:v>PRAWO GOSPODARCZE</c:v>
                </c:pt>
                <c:pt idx="4">
                  <c:v>SPÓŁKI PRAWA HANDLOWEGO</c:v>
                </c:pt>
                <c:pt idx="5">
                  <c:v>PRAWO FINANSOWE</c:v>
                </c:pt>
                <c:pt idx="6">
                  <c:v>P. PRACY I UB. SPOŁ.</c:v>
                </c:pt>
                <c:pt idx="7">
                  <c:v>POST. ADM. I POST. SĄDOWO - ADM. ADMINISTRACYJNE PROCESOWE</c:v>
                </c:pt>
                <c:pt idx="8">
                  <c:v>PRAWO ADMINISTRACYJNE MATERIALNE</c:v>
                </c:pt>
                <c:pt idx="9">
                  <c:v>PRAWO UE</c:v>
                </c:pt>
                <c:pt idx="10">
                  <c:v>PRAWO PRYWATNE MIĘDZYNARODOWE</c:v>
                </c:pt>
                <c:pt idx="11">
                  <c:v>PRAWO KONSTYTUCYJNE</c:v>
                </c:pt>
                <c:pt idx="12">
                  <c:v>PRAWO O USTROJU SĄDÓW I PROKURATUR</c:v>
                </c:pt>
                <c:pt idx="13">
                  <c:v>SAMORZĄD NOTARIALNY</c:v>
                </c:pt>
                <c:pt idx="14">
                  <c:v>INNE ORGANY OCHRONY PRAWNEJ</c:v>
                </c:pt>
              </c:strCache>
            </c:strRef>
          </c:cat>
          <c:val>
            <c:numRef>
              <c:f>Arkusz1!$B$3:$P$3</c:f>
              <c:numCache>
                <c:formatCode>0.00</c:formatCode>
                <c:ptCount val="15"/>
                <c:pt idx="0">
                  <c:v>5.8573683065532691</c:v>
                </c:pt>
                <c:pt idx="1">
                  <c:v>13.357222048415807</c:v>
                </c:pt>
                <c:pt idx="2">
                  <c:v>-1.0077290304831976</c:v>
                </c:pt>
                <c:pt idx="3">
                  <c:v>2.6735070807772416</c:v>
                </c:pt>
                <c:pt idx="4">
                  <c:v>5.7455117492571048</c:v>
                </c:pt>
                <c:pt idx="5">
                  <c:v>-9.3184865363646239</c:v>
                </c:pt>
                <c:pt idx="6" formatCode="General">
                  <c:v>-5.07</c:v>
                </c:pt>
                <c:pt idx="7" formatCode="General">
                  <c:v>0.04</c:v>
                </c:pt>
                <c:pt idx="8">
                  <c:v>-8.5451792008885405</c:v>
                </c:pt>
                <c:pt idx="9">
                  <c:v>-8.3089280922142237</c:v>
                </c:pt>
                <c:pt idx="10">
                  <c:v>15.049351549647795</c:v>
                </c:pt>
                <c:pt idx="11">
                  <c:v>16.830715867875867</c:v>
                </c:pt>
                <c:pt idx="12">
                  <c:v>-30.152604115562344</c:v>
                </c:pt>
                <c:pt idx="13">
                  <c:v>3.9463798710952531</c:v>
                </c:pt>
                <c:pt idx="14">
                  <c:v>3.8829330080489584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Arkusz1!$A$4</c:f>
              <c:strCache>
                <c:ptCount val="1"/>
                <c:pt idx="0">
                  <c:v>2015</c:v>
                </c:pt>
              </c:strCache>
            </c:strRef>
          </c:tx>
          <c:spPr>
            <a:ln>
              <a:solidFill>
                <a:srgbClr val="CC0099"/>
              </a:solidFill>
            </a:ln>
          </c:spPr>
          <c:marker>
            <c:symbol val="none"/>
          </c:marker>
          <c:dPt>
            <c:idx val="10"/>
            <c:bubble3D val="0"/>
          </c:dPt>
          <c:dLbls>
            <c:delete val="1"/>
          </c:dLbls>
          <c:cat>
            <c:strRef>
              <c:f>Arkusz1!$B$1:$P$1</c:f>
              <c:strCache>
                <c:ptCount val="15"/>
                <c:pt idx="0">
                  <c:v>PRAWO CYWILNE MATERIALNE</c:v>
                </c:pt>
                <c:pt idx="1">
                  <c:v>PRAWO CYWILNE PROCESOWE54</c:v>
                </c:pt>
                <c:pt idx="2">
                  <c:v>PRAWO RODZINNE I OPIEKUŃCZE</c:v>
                </c:pt>
                <c:pt idx="3">
                  <c:v>PRAWO GOSPODARCZE</c:v>
                </c:pt>
                <c:pt idx="4">
                  <c:v>SPÓŁKI PRAWA HANDLOWEGO</c:v>
                </c:pt>
                <c:pt idx="5">
                  <c:v>PRAWO FINANSOWE</c:v>
                </c:pt>
                <c:pt idx="6">
                  <c:v>P. PRACY I UB. SPOŁ.</c:v>
                </c:pt>
                <c:pt idx="7">
                  <c:v>POST. ADM. I POST. SĄDOWO - ADM. ADMINISTRACYJNE PROCESOWE</c:v>
                </c:pt>
                <c:pt idx="8">
                  <c:v>PRAWO ADMINISTRACYJNE MATERIALNE</c:v>
                </c:pt>
                <c:pt idx="9">
                  <c:v>PRAWO UE</c:v>
                </c:pt>
                <c:pt idx="10">
                  <c:v>PRAWO PRYWATNE MIĘDZYNARODOWE</c:v>
                </c:pt>
                <c:pt idx="11">
                  <c:v>PRAWO KONSTYTUCYJNE</c:v>
                </c:pt>
                <c:pt idx="12">
                  <c:v>PRAWO O USTROJU SĄDÓW I PROKURATUR</c:v>
                </c:pt>
                <c:pt idx="13">
                  <c:v>SAMORZĄD NOTARIALNY</c:v>
                </c:pt>
                <c:pt idx="14">
                  <c:v>INNE ORGANY OCHRONY PRAWNEJ</c:v>
                </c:pt>
              </c:strCache>
            </c:strRef>
          </c:cat>
          <c:val>
            <c:numRef>
              <c:f>Arkusz1!$B$4:$P$4</c:f>
              <c:numCache>
                <c:formatCode>0.00</c:formatCode>
                <c:ptCount val="15"/>
                <c:pt idx="0">
                  <c:v>4.0781188333005929</c:v>
                </c:pt>
                <c:pt idx="1">
                  <c:v>-4.4242009836749716</c:v>
                </c:pt>
                <c:pt idx="2">
                  <c:v>19.344687185378874</c:v>
                </c:pt>
                <c:pt idx="3">
                  <c:v>-0.30254154508089215</c:v>
                </c:pt>
                <c:pt idx="4">
                  <c:v>-1.885747459985339</c:v>
                </c:pt>
                <c:pt idx="5">
                  <c:v>-14.751471967773533</c:v>
                </c:pt>
                <c:pt idx="6">
                  <c:v>-10.019190770341574</c:v>
                </c:pt>
                <c:pt idx="7">
                  <c:v>6.6105052738291477</c:v>
                </c:pt>
                <c:pt idx="8">
                  <c:v>-5.589064460457756</c:v>
                </c:pt>
                <c:pt idx="9">
                  <c:v>-8.08</c:v>
                </c:pt>
                <c:pt idx="10">
                  <c:v>25.049920240980271</c:v>
                </c:pt>
                <c:pt idx="11">
                  <c:v>20.033226077415321</c:v>
                </c:pt>
                <c:pt idx="12">
                  <c:v>-16.994971603213635</c:v>
                </c:pt>
                <c:pt idx="13">
                  <c:v>-3.6192445008175156</c:v>
                </c:pt>
                <c:pt idx="14">
                  <c:v>0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Arkusz1!$A$5</c:f>
              <c:strCache>
                <c:ptCount val="1"/>
                <c:pt idx="0">
                  <c:v>2014</c:v>
                </c:pt>
              </c:strCache>
            </c:strRef>
          </c:tx>
          <c:marker>
            <c:symbol val="none"/>
          </c:marker>
          <c:dLbls>
            <c:delete val="1"/>
          </c:dLbls>
          <c:cat>
            <c:strRef>
              <c:f>Arkusz1!$B$1:$P$1</c:f>
              <c:strCache>
                <c:ptCount val="15"/>
                <c:pt idx="0">
                  <c:v>PRAWO CYWILNE MATERIALNE</c:v>
                </c:pt>
                <c:pt idx="1">
                  <c:v>PRAWO CYWILNE PROCESOWE54</c:v>
                </c:pt>
                <c:pt idx="2">
                  <c:v>PRAWO RODZINNE I OPIEKUŃCZE</c:v>
                </c:pt>
                <c:pt idx="3">
                  <c:v>PRAWO GOSPODARCZE</c:v>
                </c:pt>
                <c:pt idx="4">
                  <c:v>SPÓŁKI PRAWA HANDLOWEGO</c:v>
                </c:pt>
                <c:pt idx="5">
                  <c:v>PRAWO FINANSOWE</c:v>
                </c:pt>
                <c:pt idx="6">
                  <c:v>P. PRACY I UB. SPOŁ.</c:v>
                </c:pt>
                <c:pt idx="7">
                  <c:v>POST. ADM. I POST. SĄDOWO - ADM. ADMINISTRACYJNE PROCESOWE</c:v>
                </c:pt>
                <c:pt idx="8">
                  <c:v>PRAWO ADMINISTRACYJNE MATERIALNE</c:v>
                </c:pt>
                <c:pt idx="9">
                  <c:v>PRAWO UE</c:v>
                </c:pt>
                <c:pt idx="10">
                  <c:v>PRAWO PRYWATNE MIĘDZYNARODOWE</c:v>
                </c:pt>
                <c:pt idx="11">
                  <c:v>PRAWO KONSTYTUCYJNE</c:v>
                </c:pt>
                <c:pt idx="12">
                  <c:v>PRAWO O USTROJU SĄDÓW I PROKURATUR</c:v>
                </c:pt>
                <c:pt idx="13">
                  <c:v>SAMORZĄD NOTARIALNY</c:v>
                </c:pt>
                <c:pt idx="14">
                  <c:v>INNE ORGANY OCHRONY PRAWNEJ</c:v>
                </c:pt>
              </c:strCache>
            </c:strRef>
          </c:cat>
          <c:val>
            <c:numRef>
              <c:f>Arkusz1!$B$5:$P$5</c:f>
              <c:numCache>
                <c:formatCode>General</c:formatCode>
                <c:ptCount val="15"/>
                <c:pt idx="0">
                  <c:v>4.99</c:v>
                </c:pt>
                <c:pt idx="1">
                  <c:v>-0.56000000000000005</c:v>
                </c:pt>
                <c:pt idx="2">
                  <c:v>7.7</c:v>
                </c:pt>
                <c:pt idx="3">
                  <c:v>0.13</c:v>
                </c:pt>
                <c:pt idx="4">
                  <c:v>2.1</c:v>
                </c:pt>
                <c:pt idx="5">
                  <c:v>-10.71</c:v>
                </c:pt>
                <c:pt idx="6">
                  <c:v>-13.31</c:v>
                </c:pt>
                <c:pt idx="7">
                  <c:v>-11.29</c:v>
                </c:pt>
                <c:pt idx="8">
                  <c:v>-16.59</c:v>
                </c:pt>
                <c:pt idx="9">
                  <c:v>-6.97</c:v>
                </c:pt>
                <c:pt idx="10">
                  <c:v>13.53</c:v>
                </c:pt>
                <c:pt idx="11">
                  <c:v>15.89</c:v>
                </c:pt>
                <c:pt idx="12">
                  <c:v>-8.6199999999999992</c:v>
                </c:pt>
                <c:pt idx="13">
                  <c:v>12.61</c:v>
                </c:pt>
                <c:pt idx="14">
                  <c:v>-27.28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Arkusz1!$A$6</c:f>
              <c:strCache>
                <c:ptCount val="1"/>
                <c:pt idx="0">
                  <c:v>2013</c:v>
                </c:pt>
              </c:strCache>
            </c:strRef>
          </c:tx>
          <c:spPr>
            <a:ln>
              <a:solidFill>
                <a:schemeClr val="accent1">
                  <a:lumMod val="75000"/>
                </a:schemeClr>
              </a:solidFill>
            </a:ln>
          </c:spPr>
          <c:marker>
            <c:symbol val="none"/>
          </c:marker>
          <c:dLbls>
            <c:delete val="1"/>
          </c:dLbls>
          <c:cat>
            <c:strRef>
              <c:f>Arkusz1!$B$1:$P$1</c:f>
              <c:strCache>
                <c:ptCount val="15"/>
                <c:pt idx="0">
                  <c:v>PRAWO CYWILNE MATERIALNE</c:v>
                </c:pt>
                <c:pt idx="1">
                  <c:v>PRAWO CYWILNE PROCESOWE54</c:v>
                </c:pt>
                <c:pt idx="2">
                  <c:v>PRAWO RODZINNE I OPIEKUŃCZE</c:v>
                </c:pt>
                <c:pt idx="3">
                  <c:v>PRAWO GOSPODARCZE</c:v>
                </c:pt>
                <c:pt idx="4">
                  <c:v>SPÓŁKI PRAWA HANDLOWEGO</c:v>
                </c:pt>
                <c:pt idx="5">
                  <c:v>PRAWO FINANSOWE</c:v>
                </c:pt>
                <c:pt idx="6">
                  <c:v>P. PRACY I UB. SPOŁ.</c:v>
                </c:pt>
                <c:pt idx="7">
                  <c:v>POST. ADM. I POST. SĄDOWO - ADM. ADMINISTRACYJNE PROCESOWE</c:v>
                </c:pt>
                <c:pt idx="8">
                  <c:v>PRAWO ADMINISTRACYJNE MATERIALNE</c:v>
                </c:pt>
                <c:pt idx="9">
                  <c:v>PRAWO UE</c:v>
                </c:pt>
                <c:pt idx="10">
                  <c:v>PRAWO PRYWATNE MIĘDZYNARODOWE</c:v>
                </c:pt>
                <c:pt idx="11">
                  <c:v>PRAWO KONSTYTUCYJNE</c:v>
                </c:pt>
                <c:pt idx="12">
                  <c:v>PRAWO O USTROJU SĄDÓW I PROKURATUR</c:v>
                </c:pt>
                <c:pt idx="13">
                  <c:v>SAMORZĄD NOTARIALNY</c:v>
                </c:pt>
                <c:pt idx="14">
                  <c:v>INNE ORGANY OCHRONY PRAWNEJ</c:v>
                </c:pt>
              </c:strCache>
            </c:strRef>
          </c:cat>
          <c:val>
            <c:numRef>
              <c:f>Arkusz1!$B$6:$P$6</c:f>
              <c:numCache>
                <c:formatCode>General</c:formatCode>
                <c:ptCount val="15"/>
                <c:pt idx="0">
                  <c:v>-1.1000000000000001</c:v>
                </c:pt>
                <c:pt idx="1">
                  <c:v>7.15</c:v>
                </c:pt>
                <c:pt idx="2">
                  <c:v>10.67</c:v>
                </c:pt>
                <c:pt idx="3">
                  <c:v>14.12</c:v>
                </c:pt>
                <c:pt idx="4">
                  <c:v>6.92</c:v>
                </c:pt>
                <c:pt idx="5">
                  <c:v>-20.059999999999999</c:v>
                </c:pt>
                <c:pt idx="6">
                  <c:v>-12.55</c:v>
                </c:pt>
                <c:pt idx="7">
                  <c:v>-13.13</c:v>
                </c:pt>
                <c:pt idx="8">
                  <c:v>-5.38</c:v>
                </c:pt>
                <c:pt idx="9">
                  <c:v>8.61</c:v>
                </c:pt>
                <c:pt idx="10">
                  <c:v>23.84</c:v>
                </c:pt>
                <c:pt idx="11">
                  <c:v>19.61</c:v>
                </c:pt>
                <c:pt idx="12">
                  <c:v>-13.75</c:v>
                </c:pt>
                <c:pt idx="13">
                  <c:v>-11.05</c:v>
                </c:pt>
                <c:pt idx="14">
                  <c:v>0</c:v>
                </c:pt>
              </c:numCache>
            </c:numRef>
          </c:val>
          <c:smooth val="0"/>
        </c:ser>
        <c:ser>
          <c:idx val="5"/>
          <c:order val="5"/>
          <c:tx>
            <c:strRef>
              <c:f>Arkusz1!$A$7</c:f>
              <c:strCache>
                <c:ptCount val="1"/>
                <c:pt idx="0">
                  <c:v>2012</c:v>
                </c:pt>
              </c:strCache>
            </c:strRef>
          </c:tx>
          <c:spPr>
            <a:ln>
              <a:solidFill>
                <a:schemeClr val="accent4">
                  <a:lumMod val="60000"/>
                  <a:lumOff val="40000"/>
                </a:schemeClr>
              </a:solidFill>
            </a:ln>
          </c:spPr>
          <c:marker>
            <c:symbol val="none"/>
          </c:marker>
          <c:dLbls>
            <c:delete val="1"/>
          </c:dLbls>
          <c:cat>
            <c:strRef>
              <c:f>Arkusz1!$B$1:$P$1</c:f>
              <c:strCache>
                <c:ptCount val="15"/>
                <c:pt idx="0">
                  <c:v>PRAWO CYWILNE MATERIALNE</c:v>
                </c:pt>
                <c:pt idx="1">
                  <c:v>PRAWO CYWILNE PROCESOWE54</c:v>
                </c:pt>
                <c:pt idx="2">
                  <c:v>PRAWO RODZINNE I OPIEKUŃCZE</c:v>
                </c:pt>
                <c:pt idx="3">
                  <c:v>PRAWO GOSPODARCZE</c:v>
                </c:pt>
                <c:pt idx="4">
                  <c:v>SPÓŁKI PRAWA HANDLOWEGO</c:v>
                </c:pt>
                <c:pt idx="5">
                  <c:v>PRAWO FINANSOWE</c:v>
                </c:pt>
                <c:pt idx="6">
                  <c:v>P. PRACY I UB. SPOŁ.</c:v>
                </c:pt>
                <c:pt idx="7">
                  <c:v>POST. ADM. I POST. SĄDOWO - ADM. ADMINISTRACYJNE PROCESOWE</c:v>
                </c:pt>
                <c:pt idx="8">
                  <c:v>PRAWO ADMINISTRACYJNE MATERIALNE</c:v>
                </c:pt>
                <c:pt idx="9">
                  <c:v>PRAWO UE</c:v>
                </c:pt>
                <c:pt idx="10">
                  <c:v>PRAWO PRYWATNE MIĘDZYNARODOWE</c:v>
                </c:pt>
                <c:pt idx="11">
                  <c:v>PRAWO KONSTYTUCYJNE</c:v>
                </c:pt>
                <c:pt idx="12">
                  <c:v>PRAWO O USTROJU SĄDÓW I PROKURATUR</c:v>
                </c:pt>
                <c:pt idx="13">
                  <c:v>SAMORZĄD NOTARIALNY</c:v>
                </c:pt>
                <c:pt idx="14">
                  <c:v>INNE ORGANY OCHRONY PRAWNEJ</c:v>
                </c:pt>
              </c:strCache>
            </c:strRef>
          </c:cat>
          <c:val>
            <c:numRef>
              <c:f>Arkusz1!$B$7:$P$7</c:f>
              <c:numCache>
                <c:formatCode>General</c:formatCode>
                <c:ptCount val="15"/>
                <c:pt idx="0">
                  <c:v>-0.54</c:v>
                </c:pt>
                <c:pt idx="1">
                  <c:v>17.41</c:v>
                </c:pt>
                <c:pt idx="2">
                  <c:v>17.649999999999999</c:v>
                </c:pt>
                <c:pt idx="3">
                  <c:v>0.81</c:v>
                </c:pt>
                <c:pt idx="4">
                  <c:v>6.63</c:v>
                </c:pt>
                <c:pt idx="5">
                  <c:v>-19.399999999999999</c:v>
                </c:pt>
                <c:pt idx="6">
                  <c:v>1.1599999999999999</c:v>
                </c:pt>
                <c:pt idx="7">
                  <c:v>1.4</c:v>
                </c:pt>
                <c:pt idx="8">
                  <c:v>-7.2</c:v>
                </c:pt>
                <c:pt idx="9">
                  <c:v>-1.91</c:v>
                </c:pt>
                <c:pt idx="10">
                  <c:v>-6.15</c:v>
                </c:pt>
                <c:pt idx="11">
                  <c:v>-6.06</c:v>
                </c:pt>
                <c:pt idx="12">
                  <c:v>-0.99</c:v>
                </c:pt>
                <c:pt idx="13">
                  <c:v>-0.74</c:v>
                </c:pt>
                <c:pt idx="14">
                  <c:v>0</c:v>
                </c:pt>
              </c:numCache>
            </c:numRef>
          </c:val>
          <c:smooth val="0"/>
        </c:ser>
        <c:ser>
          <c:idx val="6"/>
          <c:order val="6"/>
          <c:tx>
            <c:strRef>
              <c:f>Arkusz1!$A$8</c:f>
              <c:strCache>
                <c:ptCount val="1"/>
                <c:pt idx="0">
                  <c:v>2011</c:v>
                </c:pt>
              </c:strCache>
            </c:strRef>
          </c:tx>
          <c:spPr>
            <a:ln>
              <a:solidFill>
                <a:schemeClr val="accent5">
                  <a:lumMod val="40000"/>
                  <a:lumOff val="60000"/>
                </a:schemeClr>
              </a:solidFill>
            </a:ln>
          </c:spPr>
          <c:marker>
            <c:symbol val="none"/>
          </c:marker>
          <c:dLbls>
            <c:delete val="1"/>
          </c:dLbls>
          <c:cat>
            <c:strRef>
              <c:f>Arkusz1!$B$1:$P$1</c:f>
              <c:strCache>
                <c:ptCount val="15"/>
                <c:pt idx="0">
                  <c:v>PRAWO CYWILNE MATERIALNE</c:v>
                </c:pt>
                <c:pt idx="1">
                  <c:v>PRAWO CYWILNE PROCESOWE54</c:v>
                </c:pt>
                <c:pt idx="2">
                  <c:v>PRAWO RODZINNE I OPIEKUŃCZE</c:v>
                </c:pt>
                <c:pt idx="3">
                  <c:v>PRAWO GOSPODARCZE</c:v>
                </c:pt>
                <c:pt idx="4">
                  <c:v>SPÓŁKI PRAWA HANDLOWEGO</c:v>
                </c:pt>
                <c:pt idx="5">
                  <c:v>PRAWO FINANSOWE</c:v>
                </c:pt>
                <c:pt idx="6">
                  <c:v>P. PRACY I UB. SPOŁ.</c:v>
                </c:pt>
                <c:pt idx="7">
                  <c:v>POST. ADM. I POST. SĄDOWO - ADM. ADMINISTRACYJNE PROCESOWE</c:v>
                </c:pt>
                <c:pt idx="8">
                  <c:v>PRAWO ADMINISTRACYJNE MATERIALNE</c:v>
                </c:pt>
                <c:pt idx="9">
                  <c:v>PRAWO UE</c:v>
                </c:pt>
                <c:pt idx="10">
                  <c:v>PRAWO PRYWATNE MIĘDZYNARODOWE</c:v>
                </c:pt>
                <c:pt idx="11">
                  <c:v>PRAWO KONSTYTUCYJNE</c:v>
                </c:pt>
                <c:pt idx="12">
                  <c:v>PRAWO O USTROJU SĄDÓW I PROKURATUR</c:v>
                </c:pt>
                <c:pt idx="13">
                  <c:v>SAMORZĄD NOTARIALNY</c:v>
                </c:pt>
                <c:pt idx="14">
                  <c:v>INNE ORGANY OCHRONY PRAWNEJ</c:v>
                </c:pt>
              </c:strCache>
            </c:strRef>
          </c:cat>
          <c:val>
            <c:numRef>
              <c:f>Arkusz1!$B$8:$P$8</c:f>
              <c:numCache>
                <c:formatCode>General</c:formatCode>
                <c:ptCount val="15"/>
                <c:pt idx="0">
                  <c:v>6.73</c:v>
                </c:pt>
                <c:pt idx="1">
                  <c:v>-2.2200000000000002</c:v>
                </c:pt>
                <c:pt idx="2">
                  <c:v>15.01</c:v>
                </c:pt>
                <c:pt idx="3">
                  <c:v>4.83</c:v>
                </c:pt>
                <c:pt idx="4">
                  <c:v>14.6</c:v>
                </c:pt>
                <c:pt idx="5">
                  <c:v>-7.64</c:v>
                </c:pt>
                <c:pt idx="6">
                  <c:v>1.58</c:v>
                </c:pt>
                <c:pt idx="7">
                  <c:v>-6.06</c:v>
                </c:pt>
                <c:pt idx="8">
                  <c:v>-7.46</c:v>
                </c:pt>
                <c:pt idx="9">
                  <c:v>-0.02</c:v>
                </c:pt>
                <c:pt idx="10">
                  <c:v>-9.3699999999999992</c:v>
                </c:pt>
                <c:pt idx="11">
                  <c:v>8.7799999999999994</c:v>
                </c:pt>
                <c:pt idx="12">
                  <c:v>-7.36</c:v>
                </c:pt>
                <c:pt idx="13">
                  <c:v>1.33</c:v>
                </c:pt>
                <c:pt idx="14">
                  <c:v>7.15</c:v>
                </c:pt>
              </c:numCache>
            </c:numRef>
          </c:val>
          <c:smooth val="0"/>
        </c:ser>
        <c:ser>
          <c:idx val="7"/>
          <c:order val="7"/>
          <c:tx>
            <c:strRef>
              <c:f>Arkusz1!$A$9</c:f>
              <c:strCache>
                <c:ptCount val="1"/>
                <c:pt idx="0">
                  <c:v>2010</c:v>
                </c:pt>
              </c:strCache>
            </c:strRef>
          </c:tx>
          <c:spPr>
            <a:ln>
              <a:solidFill>
                <a:schemeClr val="accent6">
                  <a:lumMod val="60000"/>
                  <a:lumOff val="40000"/>
                </a:schemeClr>
              </a:solidFill>
            </a:ln>
          </c:spPr>
          <c:marker>
            <c:symbol val="none"/>
          </c:marker>
          <c:dLbls>
            <c:delete val="1"/>
          </c:dLbls>
          <c:cat>
            <c:strRef>
              <c:f>Arkusz1!$B$1:$P$1</c:f>
              <c:strCache>
                <c:ptCount val="15"/>
                <c:pt idx="0">
                  <c:v>PRAWO CYWILNE MATERIALNE</c:v>
                </c:pt>
                <c:pt idx="1">
                  <c:v>PRAWO CYWILNE PROCESOWE54</c:v>
                </c:pt>
                <c:pt idx="2">
                  <c:v>PRAWO RODZINNE I OPIEKUŃCZE</c:v>
                </c:pt>
                <c:pt idx="3">
                  <c:v>PRAWO GOSPODARCZE</c:v>
                </c:pt>
                <c:pt idx="4">
                  <c:v>SPÓŁKI PRAWA HANDLOWEGO</c:v>
                </c:pt>
                <c:pt idx="5">
                  <c:v>PRAWO FINANSOWE</c:v>
                </c:pt>
                <c:pt idx="6">
                  <c:v>P. PRACY I UB. SPOŁ.</c:v>
                </c:pt>
                <c:pt idx="7">
                  <c:v>POST. ADM. I POST. SĄDOWO - ADM. ADMINISTRACYJNE PROCESOWE</c:v>
                </c:pt>
                <c:pt idx="8">
                  <c:v>PRAWO ADMINISTRACYJNE MATERIALNE</c:v>
                </c:pt>
                <c:pt idx="9">
                  <c:v>PRAWO UE</c:v>
                </c:pt>
                <c:pt idx="10">
                  <c:v>PRAWO PRYWATNE MIĘDZYNARODOWE</c:v>
                </c:pt>
                <c:pt idx="11">
                  <c:v>PRAWO KONSTYTUCYJNE</c:v>
                </c:pt>
                <c:pt idx="12">
                  <c:v>PRAWO O USTROJU SĄDÓW I PROKURATUR</c:v>
                </c:pt>
                <c:pt idx="13">
                  <c:v>SAMORZĄD NOTARIALNY</c:v>
                </c:pt>
                <c:pt idx="14">
                  <c:v>INNE ORGANY OCHRONY PRAWNEJ</c:v>
                </c:pt>
              </c:strCache>
            </c:strRef>
          </c:cat>
          <c:val>
            <c:numRef>
              <c:f>Arkusz1!$B$9:$P$9</c:f>
              <c:numCache>
                <c:formatCode>General</c:formatCode>
                <c:ptCount val="15"/>
                <c:pt idx="0">
                  <c:v>-1.71</c:v>
                </c:pt>
                <c:pt idx="1">
                  <c:v>2.7</c:v>
                </c:pt>
                <c:pt idx="2">
                  <c:v>4.6900000000000004</c:v>
                </c:pt>
                <c:pt idx="3">
                  <c:v>-1.65</c:v>
                </c:pt>
                <c:pt idx="4">
                  <c:v>8.69</c:v>
                </c:pt>
                <c:pt idx="5">
                  <c:v>11.04</c:v>
                </c:pt>
                <c:pt idx="6">
                  <c:v>4.1399999999999997</c:v>
                </c:pt>
                <c:pt idx="7">
                  <c:v>0.45</c:v>
                </c:pt>
                <c:pt idx="8">
                  <c:v>-8.8000000000000007</c:v>
                </c:pt>
                <c:pt idx="9">
                  <c:v>-11.13</c:v>
                </c:pt>
                <c:pt idx="10">
                  <c:v>-2.23</c:v>
                </c:pt>
                <c:pt idx="11">
                  <c:v>-14.17</c:v>
                </c:pt>
                <c:pt idx="12">
                  <c:v>6.73</c:v>
                </c:pt>
                <c:pt idx="13">
                  <c:v>0.12</c:v>
                </c:pt>
                <c:pt idx="14">
                  <c:v>2.92</c:v>
                </c:pt>
              </c:numCache>
            </c:numRef>
          </c:val>
          <c:smooth val="0"/>
        </c:ser>
        <c:ser>
          <c:idx val="8"/>
          <c:order val="8"/>
          <c:tx>
            <c:strRef>
              <c:f>Arkusz1!$A$10</c:f>
              <c:strCache>
                <c:ptCount val="1"/>
                <c:pt idx="0">
                  <c:v>2009</c:v>
                </c:pt>
              </c:strCache>
            </c:strRef>
          </c:tx>
          <c:marker>
            <c:symbol val="none"/>
          </c:marker>
          <c:dLbls>
            <c:delete val="1"/>
          </c:dLbls>
          <c:cat>
            <c:strRef>
              <c:f>Arkusz1!$B$1:$P$1</c:f>
              <c:strCache>
                <c:ptCount val="15"/>
                <c:pt idx="0">
                  <c:v>PRAWO CYWILNE MATERIALNE</c:v>
                </c:pt>
                <c:pt idx="1">
                  <c:v>PRAWO CYWILNE PROCESOWE54</c:v>
                </c:pt>
                <c:pt idx="2">
                  <c:v>PRAWO RODZINNE I OPIEKUŃCZE</c:v>
                </c:pt>
                <c:pt idx="3">
                  <c:v>PRAWO GOSPODARCZE</c:v>
                </c:pt>
                <c:pt idx="4">
                  <c:v>SPÓŁKI PRAWA HANDLOWEGO</c:v>
                </c:pt>
                <c:pt idx="5">
                  <c:v>PRAWO FINANSOWE</c:v>
                </c:pt>
                <c:pt idx="6">
                  <c:v>P. PRACY I UB. SPOŁ.</c:v>
                </c:pt>
                <c:pt idx="7">
                  <c:v>POST. ADM. I POST. SĄDOWO - ADM. ADMINISTRACYJNE PROCESOWE</c:v>
                </c:pt>
                <c:pt idx="8">
                  <c:v>PRAWO ADMINISTRACYJNE MATERIALNE</c:v>
                </c:pt>
                <c:pt idx="9">
                  <c:v>PRAWO UE</c:v>
                </c:pt>
                <c:pt idx="10">
                  <c:v>PRAWO PRYWATNE MIĘDZYNARODOWE</c:v>
                </c:pt>
                <c:pt idx="11">
                  <c:v>PRAWO KONSTYTUCYJNE</c:v>
                </c:pt>
                <c:pt idx="12">
                  <c:v>PRAWO O USTROJU SĄDÓW I PROKURATUR</c:v>
                </c:pt>
                <c:pt idx="13">
                  <c:v>SAMORZĄD NOTARIALNY</c:v>
                </c:pt>
                <c:pt idx="14">
                  <c:v>INNE ORGANY OCHRONY PRAWNEJ</c:v>
                </c:pt>
              </c:strCache>
            </c:strRef>
          </c:cat>
          <c:val>
            <c:numRef>
              <c:f>Arkusz1!$B$10:$P$10</c:f>
              <c:numCache>
                <c:formatCode>General</c:formatCode>
                <c:ptCount val="15"/>
                <c:pt idx="0">
                  <c:v>8.3699999999999992</c:v>
                </c:pt>
                <c:pt idx="1">
                  <c:v>-2.69</c:v>
                </c:pt>
                <c:pt idx="2">
                  <c:v>9.19</c:v>
                </c:pt>
                <c:pt idx="3">
                  <c:v>4.6500000000000004</c:v>
                </c:pt>
                <c:pt idx="4">
                  <c:v>5.35</c:v>
                </c:pt>
                <c:pt idx="5">
                  <c:v>-20.39</c:v>
                </c:pt>
                <c:pt idx="6">
                  <c:v>13.01</c:v>
                </c:pt>
                <c:pt idx="7">
                  <c:v>0.9</c:v>
                </c:pt>
                <c:pt idx="8">
                  <c:v>-10.36</c:v>
                </c:pt>
                <c:pt idx="9">
                  <c:v>17.329999999999998</c:v>
                </c:pt>
                <c:pt idx="10">
                  <c:v>3.1</c:v>
                </c:pt>
                <c:pt idx="11">
                  <c:v>-16.809999999999999</c:v>
                </c:pt>
                <c:pt idx="12">
                  <c:v>-13.92</c:v>
                </c:pt>
                <c:pt idx="13">
                  <c:v>7.14</c:v>
                </c:pt>
                <c:pt idx="14">
                  <c:v>-30.9</c:v>
                </c:pt>
              </c:numCache>
            </c:numRef>
          </c:val>
          <c:smooth val="0"/>
        </c:ser>
        <c:ser>
          <c:idx val="9"/>
          <c:order val="9"/>
          <c:tx>
            <c:strRef>
              <c:f>Arkusz1!$A$11</c:f>
              <c:strCache>
                <c:ptCount val="1"/>
                <c:pt idx="0">
                  <c:v>2008</c:v>
                </c:pt>
              </c:strCache>
            </c:strRef>
          </c:tx>
          <c:marker>
            <c:symbol val="none"/>
          </c:marker>
          <c:dLbls>
            <c:delete val="1"/>
          </c:dLbls>
          <c:cat>
            <c:strRef>
              <c:f>Arkusz1!$B$1:$P$1</c:f>
              <c:strCache>
                <c:ptCount val="15"/>
                <c:pt idx="0">
                  <c:v>PRAWO CYWILNE MATERIALNE</c:v>
                </c:pt>
                <c:pt idx="1">
                  <c:v>PRAWO CYWILNE PROCESOWE54</c:v>
                </c:pt>
                <c:pt idx="2">
                  <c:v>PRAWO RODZINNE I OPIEKUŃCZE</c:v>
                </c:pt>
                <c:pt idx="3">
                  <c:v>PRAWO GOSPODARCZE</c:v>
                </c:pt>
                <c:pt idx="4">
                  <c:v>SPÓŁKI PRAWA HANDLOWEGO</c:v>
                </c:pt>
                <c:pt idx="5">
                  <c:v>PRAWO FINANSOWE</c:v>
                </c:pt>
                <c:pt idx="6">
                  <c:v>P. PRACY I UB. SPOŁ.</c:v>
                </c:pt>
                <c:pt idx="7">
                  <c:v>POST. ADM. I POST. SĄDOWO - ADM. ADMINISTRACYJNE PROCESOWE</c:v>
                </c:pt>
                <c:pt idx="8">
                  <c:v>PRAWO ADMINISTRACYJNE MATERIALNE</c:v>
                </c:pt>
                <c:pt idx="9">
                  <c:v>PRAWO UE</c:v>
                </c:pt>
                <c:pt idx="10">
                  <c:v>PRAWO PRYWATNE MIĘDZYNARODOWE</c:v>
                </c:pt>
                <c:pt idx="11">
                  <c:v>PRAWO KONSTYTUCYJNE</c:v>
                </c:pt>
                <c:pt idx="12">
                  <c:v>PRAWO O USTROJU SĄDÓW I PROKURATUR</c:v>
                </c:pt>
                <c:pt idx="13">
                  <c:v>SAMORZĄD NOTARIALNY</c:v>
                </c:pt>
                <c:pt idx="14">
                  <c:v>INNE ORGANY OCHRONY PRAWNEJ</c:v>
                </c:pt>
              </c:strCache>
            </c:strRef>
          </c:cat>
          <c:val>
            <c:numRef>
              <c:f>Arkusz1!$B$11:$P$11</c:f>
              <c:numCache>
                <c:formatCode>General</c:formatCode>
                <c:ptCount val="15"/>
                <c:pt idx="0">
                  <c:v>9.5500000000000007</c:v>
                </c:pt>
                <c:pt idx="1">
                  <c:v>1.67</c:v>
                </c:pt>
                <c:pt idx="2">
                  <c:v>-0.91</c:v>
                </c:pt>
                <c:pt idx="3">
                  <c:v>-11.48</c:v>
                </c:pt>
                <c:pt idx="4">
                  <c:v>6.64</c:v>
                </c:pt>
                <c:pt idx="5">
                  <c:v>1.42</c:v>
                </c:pt>
                <c:pt idx="6">
                  <c:v>-5.86</c:v>
                </c:pt>
                <c:pt idx="7">
                  <c:v>8.6999999999999993</c:v>
                </c:pt>
                <c:pt idx="8">
                  <c:v>-2.16</c:v>
                </c:pt>
                <c:pt idx="9">
                  <c:v>-15.76</c:v>
                </c:pt>
                <c:pt idx="10">
                  <c:v>9.2899999999999991</c:v>
                </c:pt>
                <c:pt idx="11">
                  <c:v>23.74</c:v>
                </c:pt>
                <c:pt idx="12">
                  <c:v>15.79</c:v>
                </c:pt>
                <c:pt idx="13">
                  <c:v>11.67</c:v>
                </c:pt>
                <c:pt idx="14">
                  <c:v>-52.34</c:v>
                </c:pt>
              </c:numCache>
            </c:numRef>
          </c:val>
          <c:smooth val="0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214365312"/>
        <c:axId val="214366848"/>
      </c:lineChart>
      <c:catAx>
        <c:axId val="21436531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 rot="-5400000" vert="horz"/>
          <a:lstStyle/>
          <a:p>
            <a:pPr>
              <a:defRPr sz="12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pl-PL"/>
          </a:p>
        </c:txPr>
        <c:crossAx val="214366848"/>
        <c:crosses val="autoZero"/>
        <c:auto val="1"/>
        <c:lblAlgn val="ctr"/>
        <c:lblOffset val="100"/>
        <c:noMultiLvlLbl val="0"/>
      </c:catAx>
      <c:valAx>
        <c:axId val="214366848"/>
        <c:scaling>
          <c:orientation val="minMax"/>
        </c:scaling>
        <c:delete val="0"/>
        <c:axPos val="l"/>
        <c:majorGridlines/>
        <c:numFmt formatCode="0.00" sourceLinked="1"/>
        <c:majorTickMark val="out"/>
        <c:minorTickMark val="none"/>
        <c:tickLblPos val="nextTo"/>
        <c:txPr>
          <a:bodyPr/>
          <a:lstStyle/>
          <a:p>
            <a:pPr>
              <a:defRPr sz="14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pl-PL"/>
          </a:p>
        </c:txPr>
        <c:crossAx val="214365312"/>
        <c:crosses val="autoZero"/>
        <c:crossBetween val="between"/>
      </c:valAx>
      <c:spPr>
        <a:solidFill>
          <a:schemeClr val="bg1"/>
        </a:solidFill>
      </c:spPr>
    </c:plotArea>
    <c:legend>
      <c:legendPos val="t"/>
      <c:overlay val="0"/>
      <c:txPr>
        <a:bodyPr/>
        <a:lstStyle/>
        <a:p>
          <a:pPr>
            <a:defRPr sz="14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pl-PL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pl-PL"/>
    </a:p>
  </c:txPr>
  <c:externalData r:id="rId1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6418389233152239"/>
          <c:y val="0.16527916660793834"/>
          <c:w val="0.83581610766847758"/>
          <c:h val="0.81721877371858576"/>
        </c:manualLayout>
      </c:layout>
      <c:pie3DChart>
        <c:varyColors val="1"/>
        <c:ser>
          <c:idx val="0"/>
          <c:order val="0"/>
          <c:explosion val="25"/>
          <c:dPt>
            <c:idx val="1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</c:spPr>
          </c:dPt>
          <c:dPt>
            <c:idx val="2"/>
            <c:bubble3D val="0"/>
          </c:dPt>
          <c:dPt>
            <c:idx val="3"/>
            <c:bubble3D val="0"/>
          </c:dPt>
          <c:dPt>
            <c:idx val="7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</c:spPr>
          </c:dPt>
          <c:dPt>
            <c:idx val="13"/>
            <c:bubble3D val="0"/>
            <c:spPr>
              <a:solidFill>
                <a:schemeClr val="accent2">
                  <a:lumMod val="75000"/>
                </a:schemeClr>
              </a:solidFill>
            </c:spPr>
          </c:dPt>
          <c:dLbls>
            <c:dLbl>
              <c:idx val="0"/>
              <c:layout>
                <c:manualLayout>
                  <c:x val="3.7141075234064902E-2"/>
                  <c:y val="-2.1883029082184011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PRAWO </a:t>
                    </a:r>
                    <a:r>
                      <a:rPr lang="en-US" smtClean="0"/>
                      <a:t>KONSTYTUCYJNE</a:t>
                    </a:r>
                    <a:endParaRPr lang="pl-PL" smtClean="0"/>
                  </a:p>
                  <a:p>
                    <a:r>
                      <a:rPr lang="en-US" smtClean="0"/>
                      <a:t>6</a:t>
                    </a:r>
                    <a:r>
                      <a:rPr lang="pl-PL" baseline="0" smtClean="0"/>
                      <a:t> PYT.</a:t>
                    </a:r>
                    <a:endParaRPr lang="en-US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0.13103006221444541"/>
                  <c:y val="6.2345056898439853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PRAWO CYWILNE </a:t>
                    </a:r>
                    <a:r>
                      <a:rPr lang="en-US" dirty="0" smtClean="0"/>
                      <a:t>MATERIALNE</a:t>
                    </a:r>
                    <a:r>
                      <a:rPr lang="pl-PL" baseline="0" dirty="0" smtClean="0"/>
                      <a:t> – </a:t>
                    </a:r>
                    <a:r>
                      <a:rPr lang="en-US" dirty="0" smtClean="0"/>
                      <a:t>31</a:t>
                    </a:r>
                    <a:r>
                      <a:rPr lang="pl-PL" dirty="0" smtClean="0"/>
                      <a:t> PYT.</a:t>
                    </a:r>
                    <a:endParaRPr lang="en-US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0.13990351900456888"/>
                  <c:y val="-0.2216602541811806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PRAWO CYWILNE </a:t>
                    </a:r>
                    <a:r>
                      <a:rPr lang="en-US" dirty="0" smtClean="0"/>
                      <a:t>PROCESOWE</a:t>
                    </a:r>
                    <a:r>
                      <a:rPr lang="pl-PL" baseline="0" dirty="0" smtClean="0"/>
                      <a:t> – </a:t>
                    </a:r>
                    <a:r>
                      <a:rPr lang="en-US" dirty="0" smtClean="0"/>
                      <a:t>37</a:t>
                    </a:r>
                    <a:r>
                      <a:rPr lang="pl-PL" dirty="0" smtClean="0"/>
                      <a:t> PYT.</a:t>
                    </a:r>
                    <a:endParaRPr lang="en-US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.1111456206863031"/>
                  <c:y val="1.6045855562392707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PRAWO </a:t>
                    </a:r>
                    <a:r>
                      <a:rPr lang="en-US" smtClean="0"/>
                      <a:t>GOSPODARCZE</a:t>
                    </a:r>
                    <a:r>
                      <a:rPr lang="pl-PL" smtClean="0"/>
                      <a:t> </a:t>
                    </a:r>
                    <a:r>
                      <a:rPr lang="en-US" smtClean="0"/>
                      <a:t>10</a:t>
                    </a:r>
                    <a:r>
                      <a:rPr lang="pl-PL" smtClean="0"/>
                      <a:t> PYT.</a:t>
                    </a:r>
                    <a:endParaRPr lang="en-US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4"/>
              <c:tx>
                <c:rich>
                  <a:bodyPr/>
                  <a:lstStyle/>
                  <a:p>
                    <a:r>
                      <a:rPr lang="en-US"/>
                      <a:t>SPÓŁKI PRAWA </a:t>
                    </a:r>
                    <a:r>
                      <a:rPr lang="en-US" smtClean="0"/>
                      <a:t>HANDLOWEGO</a:t>
                    </a:r>
                    <a:r>
                      <a:rPr lang="pl-PL" smtClean="0"/>
                      <a:t> –</a:t>
                    </a:r>
                    <a:r>
                      <a:rPr lang="en-US" smtClean="0"/>
                      <a:t> 6</a:t>
                    </a:r>
                    <a:r>
                      <a:rPr lang="pl-PL" smtClean="0"/>
                      <a:t> PYT.</a:t>
                    </a:r>
                    <a:endParaRPr lang="en-US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3.5275955088947215E-2"/>
                  <c:y val="7.8504114230350166E-3"/>
                </c:manualLayout>
              </c:layout>
              <c:tx>
                <c:rich>
                  <a:bodyPr/>
                  <a:lstStyle/>
                  <a:p>
                    <a:r>
                      <a:rPr lang="pl-PL" dirty="0" smtClean="0"/>
                      <a:t>P</a:t>
                    </a:r>
                    <a:r>
                      <a:rPr lang="en-US" dirty="0" smtClean="0"/>
                      <a:t>RAWO PRACY</a:t>
                    </a:r>
                    <a:r>
                      <a:rPr lang="pl-PL" dirty="0" smtClean="0"/>
                      <a:t> –</a:t>
                    </a:r>
                    <a:r>
                      <a:rPr lang="en-US" dirty="0" smtClean="0"/>
                      <a:t> 5</a:t>
                    </a:r>
                    <a:r>
                      <a:rPr lang="pl-PL" dirty="0" smtClean="0"/>
                      <a:t> PYT.</a:t>
                    </a:r>
                    <a:endParaRPr lang="en-US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9.9666447944006999E-3"/>
                  <c:y val="-4.578682616046937E-2"/>
                </c:manualLayout>
              </c:layout>
              <c:tx>
                <c:rich>
                  <a:bodyPr/>
                  <a:lstStyle/>
                  <a:p>
                    <a:r>
                      <a:rPr lang="pl-PL" dirty="0" smtClean="0"/>
                      <a:t>PRAWO RODZINNE</a:t>
                    </a:r>
                  </a:p>
                  <a:p>
                    <a:r>
                      <a:rPr lang="pl-PL" dirty="0" smtClean="0"/>
                      <a:t>I OPIEKUŃCZE – 6 PYT.</a:t>
                    </a:r>
                    <a:endParaRPr lang="pl-PL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7"/>
              <c:tx>
                <c:rich>
                  <a:bodyPr/>
                  <a:lstStyle/>
                  <a:p>
                    <a:r>
                      <a:rPr lang="en-US"/>
                      <a:t>PRAWO ADMINISTRACYJNE </a:t>
                    </a:r>
                    <a:r>
                      <a:rPr lang="en-US" smtClean="0"/>
                      <a:t>MATERIALNE</a:t>
                    </a:r>
                    <a:r>
                      <a:rPr lang="pl-PL" baseline="0" smtClean="0"/>
                      <a:t> –</a:t>
                    </a:r>
                    <a:r>
                      <a:rPr lang="en-US" smtClean="0"/>
                      <a:t> 20</a:t>
                    </a:r>
                    <a:r>
                      <a:rPr lang="pl-PL" smtClean="0"/>
                      <a:t> PYT.</a:t>
                    </a:r>
                    <a:endParaRPr lang="en-US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6.9941723646867515E-2"/>
                  <c:y val="5.3526216983680361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PRAWO ADMINISTRACYJNE </a:t>
                    </a:r>
                    <a:r>
                      <a:rPr lang="en-US" smtClean="0"/>
                      <a:t>PROCESOWE</a:t>
                    </a:r>
                    <a:r>
                      <a:rPr lang="pl-PL" baseline="0" smtClean="0"/>
                      <a:t> – </a:t>
                    </a:r>
                    <a:r>
                      <a:rPr lang="en-US" smtClean="0"/>
                      <a:t>10</a:t>
                    </a:r>
                    <a:r>
                      <a:rPr lang="pl-PL" smtClean="0"/>
                      <a:t> PYT.</a:t>
                    </a:r>
                    <a:endParaRPr lang="en-US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-0.14033622067704141"/>
                  <c:y val="-3.0840557234594638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PRAWO </a:t>
                    </a:r>
                    <a:r>
                      <a:rPr lang="en-US" dirty="0" smtClean="0"/>
                      <a:t>FINANSOWE</a:t>
                    </a:r>
                    <a:endParaRPr lang="pl-PL" dirty="0" smtClean="0"/>
                  </a:p>
                  <a:p>
                    <a:r>
                      <a:rPr lang="en-US" dirty="0" smtClean="0"/>
                      <a:t>3</a:t>
                    </a:r>
                    <a:r>
                      <a:rPr lang="pl-PL" dirty="0" smtClean="0"/>
                      <a:t> PYT.</a:t>
                    </a:r>
                    <a:endParaRPr lang="en-US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-0.15639699353882625"/>
                  <c:y val="-6.222965277197199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PRAWO </a:t>
                    </a:r>
                    <a:r>
                      <a:rPr lang="en-US" smtClean="0"/>
                      <a:t>EUROPEJSKIE</a:t>
                    </a:r>
                    <a:endParaRPr lang="pl-PL" smtClean="0"/>
                  </a:p>
                  <a:p>
                    <a:r>
                      <a:rPr lang="en-US" smtClean="0"/>
                      <a:t>3</a:t>
                    </a:r>
                    <a:r>
                      <a:rPr lang="pl-PL" smtClean="0"/>
                      <a:t> PYT.</a:t>
                    </a:r>
                    <a:endParaRPr lang="en-US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1"/>
              <c:layout>
                <c:manualLayout>
                  <c:x val="-4.2714712744240301E-3"/>
                  <c:y val="-8.6825639155247158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PRAWO PRYWATNE </a:t>
                    </a:r>
                    <a:r>
                      <a:rPr lang="en-US" smtClean="0"/>
                      <a:t>MIĘDZYNARODOWE</a:t>
                    </a:r>
                    <a:endParaRPr lang="pl-PL" smtClean="0"/>
                  </a:p>
                  <a:p>
                    <a:r>
                      <a:rPr lang="pl-PL" smtClean="0"/>
                      <a:t>1 PYT.</a:t>
                    </a:r>
                    <a:endParaRPr lang="en-US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2"/>
              <c:tx>
                <c:rich>
                  <a:bodyPr/>
                  <a:lstStyle/>
                  <a:p>
                    <a:r>
                      <a:rPr lang="pl-PL"/>
                      <a:t>PRAWO O USTROJU SĄDÓW I </a:t>
                    </a:r>
                    <a:r>
                      <a:rPr lang="pl-PL" smtClean="0"/>
                      <a:t>PROK.</a:t>
                    </a:r>
                    <a:r>
                      <a:rPr lang="pl-PL" baseline="0" smtClean="0"/>
                      <a:t> – </a:t>
                    </a:r>
                    <a:r>
                      <a:rPr lang="pl-PL" smtClean="0"/>
                      <a:t>6 PYT.</a:t>
                    </a:r>
                    <a:endParaRPr lang="pl-PL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3"/>
              <c:layout>
                <c:manualLayout>
                  <c:x val="9.1485005346553905E-2"/>
                  <c:y val="-2.1883029082184011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SAMORZĄD </a:t>
                    </a:r>
                    <a:r>
                      <a:rPr lang="en-US" dirty="0" smtClean="0"/>
                      <a:t>KOMORNICZY</a:t>
                    </a:r>
                    <a:r>
                      <a:rPr lang="pl-PL" dirty="0" smtClean="0"/>
                      <a:t> </a:t>
                    </a:r>
                  </a:p>
                  <a:p>
                    <a:r>
                      <a:rPr lang="en-US" dirty="0" smtClean="0"/>
                      <a:t>6</a:t>
                    </a:r>
                    <a:r>
                      <a:rPr lang="pl-PL" dirty="0" smtClean="0"/>
                      <a:t> PYT.</a:t>
                    </a:r>
                    <a:endParaRPr lang="en-US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1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pl-PL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</c:dLbls>
          <c:cat>
            <c:strRef>
              <c:f>Arkusz1!$A$1:$N$1</c:f>
              <c:strCache>
                <c:ptCount val="14"/>
                <c:pt idx="0">
                  <c:v>PRAWO KONSTYTUCYJNE</c:v>
                </c:pt>
                <c:pt idx="1">
                  <c:v>PRAWO CYWILNE MATERIALNE</c:v>
                </c:pt>
                <c:pt idx="2">
                  <c:v>PRAWO CYWILNE PROCESOWE</c:v>
                </c:pt>
                <c:pt idx="3">
                  <c:v>PRAWO GOSPODARCZE</c:v>
                </c:pt>
                <c:pt idx="4">
                  <c:v>SPÓŁKI PRAWA HANDLOWEGO</c:v>
                </c:pt>
                <c:pt idx="5">
                  <c:v>PRAWO PRACY</c:v>
                </c:pt>
                <c:pt idx="6">
                  <c:v>PRAWO RODZINNE I OPIEKUŃCZE</c:v>
                </c:pt>
                <c:pt idx="7">
                  <c:v>PRAWO ADMINISTRACYJNE MATERIALNE</c:v>
                </c:pt>
                <c:pt idx="8">
                  <c:v>PRAWO ADMINISTRACYJNE PROCESOWE</c:v>
                </c:pt>
                <c:pt idx="9">
                  <c:v>PRAWO FINANSOWE</c:v>
                </c:pt>
                <c:pt idx="10">
                  <c:v>PRAWO EUROPEJSKIE</c:v>
                </c:pt>
                <c:pt idx="11">
                  <c:v>PRAWO PRYWATNE MIĘDZYNARODOWE</c:v>
                </c:pt>
                <c:pt idx="12">
                  <c:v>PRAWO O USTROJU SĄDÓW I PROKURATUR</c:v>
                </c:pt>
                <c:pt idx="13">
                  <c:v>SAMORZĄD KOMORNICZY</c:v>
                </c:pt>
              </c:strCache>
            </c:strRef>
          </c:cat>
          <c:val>
            <c:numRef>
              <c:f>Arkusz1!$A$2:$N$2</c:f>
              <c:numCache>
                <c:formatCode>General</c:formatCode>
                <c:ptCount val="14"/>
                <c:pt idx="0">
                  <c:v>6</c:v>
                </c:pt>
                <c:pt idx="1">
                  <c:v>31</c:v>
                </c:pt>
                <c:pt idx="2">
                  <c:v>37</c:v>
                </c:pt>
                <c:pt idx="3">
                  <c:v>10</c:v>
                </c:pt>
                <c:pt idx="4">
                  <c:v>6</c:v>
                </c:pt>
                <c:pt idx="5">
                  <c:v>5</c:v>
                </c:pt>
                <c:pt idx="6">
                  <c:v>6</c:v>
                </c:pt>
                <c:pt idx="7">
                  <c:v>20</c:v>
                </c:pt>
                <c:pt idx="8">
                  <c:v>10</c:v>
                </c:pt>
                <c:pt idx="9">
                  <c:v>3</c:v>
                </c:pt>
                <c:pt idx="10">
                  <c:v>3</c:v>
                </c:pt>
                <c:pt idx="11">
                  <c:v>1</c:v>
                </c:pt>
                <c:pt idx="12">
                  <c:v>6</c:v>
                </c:pt>
                <c:pt idx="13">
                  <c:v>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pl-PL"/>
    </a:p>
  </c:txPr>
  <c:externalData r:id="rId1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Kolumna2</c:v>
                </c:pt>
              </c:strCache>
            </c:strRef>
          </c:tx>
          <c:spPr>
            <a:solidFill>
              <a:schemeClr val="tx1">
                <a:lumMod val="50000"/>
                <a:lumOff val="50000"/>
              </a:schemeClr>
            </a:solidFill>
          </c:spPr>
          <c:invertIfNegative val="0"/>
          <c:cat>
            <c:strRef>
              <c:f>Arkusz1!$A$2:$A$15</c:f>
              <c:strCache>
                <c:ptCount val="14"/>
                <c:pt idx="0">
                  <c:v>PRAWO SAMORZĄDU KOMORNICZEGO</c:v>
                </c:pt>
                <c:pt idx="1">
                  <c:v>PRAWO PRACY</c:v>
                </c:pt>
                <c:pt idx="2">
                  <c:v>PRAWO GOSPODARCZE</c:v>
                </c:pt>
                <c:pt idx="3">
                  <c:v>PROCESOWE PRAWO ADMINISTRACYJNE</c:v>
                </c:pt>
                <c:pt idx="4">
                  <c:v>PROCESOWE PRAWO CYWILNE</c:v>
                </c:pt>
                <c:pt idx="5">
                  <c:v>PRAWO KONSTYTUCYJNE</c:v>
                </c:pt>
                <c:pt idx="6">
                  <c:v>PRAWO RODZINNE I OPIEKUŃCZE</c:v>
                </c:pt>
                <c:pt idx="7">
                  <c:v>MATERIALNE PRAWO CYWILNE</c:v>
                </c:pt>
                <c:pt idx="8">
                  <c:v>KODEKS SPÓŁEK HANDLOWYCH</c:v>
                </c:pt>
                <c:pt idx="9">
                  <c:v>PRAWO EUROPEJSKIE</c:v>
                </c:pt>
                <c:pt idx="10">
                  <c:v>MATERIALNE PRAWO ADMINISTRACYJNE</c:v>
                </c:pt>
                <c:pt idx="11">
                  <c:v>PRAWO PRYWATNE MIĘDZYNARODOWE</c:v>
                </c:pt>
                <c:pt idx="12">
                  <c:v>PRAWO FINANSOWE</c:v>
                </c:pt>
                <c:pt idx="13">
                  <c:v>PRAWO O USTROJU SĄDÓW</c:v>
                </c:pt>
              </c:strCache>
            </c:strRef>
          </c:cat>
          <c:val>
            <c:numRef>
              <c:f>Arkusz1!$B$2:$B$15</c:f>
              <c:numCache>
                <c:formatCode>0.00</c:formatCode>
                <c:ptCount val="14"/>
                <c:pt idx="0">
                  <c:v>78.312175530346096</c:v>
                </c:pt>
                <c:pt idx="1">
                  <c:v>77.855390023268853</c:v>
                </c:pt>
                <c:pt idx="2">
                  <c:v>71.156993427723535</c:v>
                </c:pt>
                <c:pt idx="3">
                  <c:v>69.759195933808314</c:v>
                </c:pt>
                <c:pt idx="4">
                  <c:v>69.075130696574107</c:v>
                </c:pt>
                <c:pt idx="5">
                  <c:v>68.22</c:v>
                </c:pt>
                <c:pt idx="6">
                  <c:v>66.399423052186407</c:v>
                </c:pt>
                <c:pt idx="7">
                  <c:v>65.165845861751961</c:v>
                </c:pt>
                <c:pt idx="8">
                  <c:v>61.583299633121804</c:v>
                </c:pt>
                <c:pt idx="9">
                  <c:v>59.361295023059725</c:v>
                </c:pt>
                <c:pt idx="10">
                  <c:v>54.055392638362989</c:v>
                </c:pt>
                <c:pt idx="11">
                  <c:v>53.286008346849933</c:v>
                </c:pt>
                <c:pt idx="12">
                  <c:v>49.748382726223987</c:v>
                </c:pt>
                <c:pt idx="13">
                  <c:v>36.52607647692367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4547840"/>
        <c:axId val="214635648"/>
      </c:barChart>
      <c:catAx>
        <c:axId val="21454784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 rot="-5400000" vert="horz"/>
          <a:lstStyle/>
          <a:p>
            <a:pPr>
              <a:defRPr sz="11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pl-PL"/>
          </a:p>
        </c:txPr>
        <c:crossAx val="214635648"/>
        <c:crosses val="autoZero"/>
        <c:auto val="1"/>
        <c:lblAlgn val="ctr"/>
        <c:lblOffset val="100"/>
        <c:noMultiLvlLbl val="0"/>
      </c:catAx>
      <c:valAx>
        <c:axId val="214635648"/>
        <c:scaling>
          <c:orientation val="minMax"/>
          <c:max val="100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pl-PL"/>
          </a:p>
        </c:txPr>
        <c:crossAx val="21454784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pl-PL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Arkusz1!$A$2</c:f>
              <c:strCache>
                <c:ptCount val="1"/>
                <c:pt idx="0">
                  <c:v>LICZBA ADWOKATÓW CZYNNIE WYKONUJĄCYCH ZAWÓD 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6</a:t>
                    </a:r>
                    <a:r>
                      <a:rPr lang="pl-PL" smtClean="0"/>
                      <a:t> </a:t>
                    </a:r>
                    <a:r>
                      <a:rPr lang="en-US" smtClean="0"/>
                      <a:t>179</a:t>
                    </a:r>
                    <a:endParaRPr lang="en-US"/>
                  </a:p>
                </c:rich>
              </c:tx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6</a:t>
                    </a:r>
                    <a:r>
                      <a:rPr lang="pl-PL" smtClean="0"/>
                      <a:t> </a:t>
                    </a:r>
                    <a:r>
                      <a:rPr lang="en-US" smtClean="0"/>
                      <a:t>602</a:t>
                    </a:r>
                    <a:endParaRPr lang="en-US"/>
                  </a:p>
                </c:rich>
              </c:tx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6</a:t>
                    </a:r>
                    <a:r>
                      <a:rPr lang="pl-PL" smtClean="0"/>
                      <a:t> </a:t>
                    </a:r>
                    <a:r>
                      <a:rPr lang="en-US" smtClean="0"/>
                      <a:t>930</a:t>
                    </a:r>
                    <a:endParaRPr lang="en-US"/>
                  </a:p>
                </c:rich>
              </c:tx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7</a:t>
                    </a:r>
                    <a:r>
                      <a:rPr lang="pl-PL" dirty="0" smtClean="0"/>
                      <a:t> </a:t>
                    </a:r>
                    <a:r>
                      <a:rPr lang="en-US" dirty="0" smtClean="0"/>
                      <a:t>260</a:t>
                    </a:r>
                    <a:endParaRPr lang="en-US" dirty="0"/>
                  </a:p>
                </c:rich>
              </c:tx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7</a:t>
                    </a:r>
                    <a:r>
                      <a:rPr lang="pl-PL" dirty="0" smtClean="0"/>
                      <a:t> </a:t>
                    </a:r>
                    <a:r>
                      <a:rPr lang="en-US" dirty="0" smtClean="0"/>
                      <a:t>699</a:t>
                    </a:r>
                    <a:endParaRPr lang="en-US" dirty="0"/>
                  </a:p>
                </c:rich>
              </c:tx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 smtClean="0"/>
                      <a:t>8</a:t>
                    </a:r>
                    <a:r>
                      <a:rPr lang="pl-PL" smtClean="0"/>
                      <a:t> </a:t>
                    </a:r>
                    <a:r>
                      <a:rPr lang="en-US" smtClean="0"/>
                      <a:t>998</a:t>
                    </a:r>
                    <a:endParaRPr lang="en-US"/>
                  </a:p>
                </c:rich>
              </c:tx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/>
              <c:tx>
                <c:rich>
                  <a:bodyPr/>
                  <a:lstStyle/>
                  <a:p>
                    <a:r>
                      <a:rPr lang="en-US" smtClean="0"/>
                      <a:t>10</a:t>
                    </a:r>
                    <a:r>
                      <a:rPr lang="pl-PL" smtClean="0"/>
                      <a:t> </a:t>
                    </a:r>
                    <a:r>
                      <a:rPr lang="en-US" smtClean="0"/>
                      <a:t>246</a:t>
                    </a:r>
                    <a:endParaRPr lang="en-US"/>
                  </a:p>
                </c:rich>
              </c:tx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/>
              <c:tx>
                <c:rich>
                  <a:bodyPr/>
                  <a:lstStyle/>
                  <a:p>
                    <a:r>
                      <a:rPr lang="en-US" smtClean="0"/>
                      <a:t>10</a:t>
                    </a:r>
                    <a:r>
                      <a:rPr lang="pl-PL" smtClean="0"/>
                      <a:t> </a:t>
                    </a:r>
                    <a:r>
                      <a:rPr lang="en-US" smtClean="0"/>
                      <a:t>585</a:t>
                    </a:r>
                    <a:endParaRPr lang="en-US"/>
                  </a:p>
                </c:rich>
              </c:tx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/>
              <c:tx>
                <c:rich>
                  <a:bodyPr/>
                  <a:lstStyle/>
                  <a:p>
                    <a:r>
                      <a:rPr lang="en-US" smtClean="0"/>
                      <a:t>12</a:t>
                    </a:r>
                    <a:r>
                      <a:rPr lang="pl-PL" smtClean="0"/>
                      <a:t> </a:t>
                    </a:r>
                    <a:r>
                      <a:rPr lang="en-US" smtClean="0"/>
                      <a:t>677</a:t>
                    </a:r>
                    <a:endParaRPr lang="en-US"/>
                  </a:p>
                </c:rich>
              </c:tx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/>
              <c:tx>
                <c:rich>
                  <a:bodyPr/>
                  <a:lstStyle/>
                  <a:p>
                    <a:r>
                      <a:rPr lang="en-US" smtClean="0"/>
                      <a:t>13</a:t>
                    </a:r>
                    <a:r>
                      <a:rPr lang="pl-PL" smtClean="0"/>
                      <a:t> </a:t>
                    </a:r>
                    <a:r>
                      <a:rPr lang="en-US" smtClean="0"/>
                      <a:t>706</a:t>
                    </a:r>
                    <a:endParaRPr lang="en-US"/>
                  </a:p>
                </c:rich>
              </c:tx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/>
              <c:tx>
                <c:rich>
                  <a:bodyPr/>
                  <a:lstStyle/>
                  <a:p>
                    <a:r>
                      <a:rPr lang="en-US" smtClean="0"/>
                      <a:t>14</a:t>
                    </a:r>
                    <a:r>
                      <a:rPr lang="pl-PL" smtClean="0"/>
                      <a:t> </a:t>
                    </a:r>
                    <a:r>
                      <a:rPr lang="en-US" smtClean="0"/>
                      <a:t>980</a:t>
                    </a:r>
                    <a:endParaRPr lang="en-US"/>
                  </a:p>
                </c:rich>
              </c:tx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layout/>
              <c:tx>
                <c:rich>
                  <a:bodyPr/>
                  <a:lstStyle/>
                  <a:p>
                    <a:r>
                      <a:rPr lang="en-US" smtClean="0"/>
                      <a:t>16</a:t>
                    </a:r>
                    <a:r>
                      <a:rPr lang="pl-PL" smtClean="0"/>
                      <a:t> </a:t>
                    </a:r>
                    <a:r>
                      <a:rPr lang="en-US" smtClean="0"/>
                      <a:t>016</a:t>
                    </a:r>
                    <a:endParaRPr lang="en-US"/>
                  </a:p>
                </c:rich>
              </c:tx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layout/>
              <c:tx>
                <c:rich>
                  <a:bodyPr/>
                  <a:lstStyle/>
                  <a:p>
                    <a:r>
                      <a:rPr lang="en-US" smtClean="0"/>
                      <a:t>17</a:t>
                    </a:r>
                    <a:r>
                      <a:rPr lang="pl-PL" smtClean="0"/>
                      <a:t> </a:t>
                    </a:r>
                    <a:r>
                      <a:rPr lang="en-US" smtClean="0"/>
                      <a:t>435</a:t>
                    </a:r>
                    <a:endParaRPr lang="en-US"/>
                  </a:p>
                </c:rich>
              </c:tx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pl-PL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Arkusz1!$B$1:$N$1</c:f>
              <c:strCache>
                <c:ptCount val="13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</c:strCache>
            </c:strRef>
          </c:cat>
          <c:val>
            <c:numRef>
              <c:f>Arkusz1!$B$2:$N$2</c:f>
              <c:numCache>
                <c:formatCode>General</c:formatCode>
                <c:ptCount val="13"/>
                <c:pt idx="0">
                  <c:v>6179</c:v>
                </c:pt>
                <c:pt idx="1">
                  <c:v>6602</c:v>
                </c:pt>
                <c:pt idx="2">
                  <c:v>6930</c:v>
                </c:pt>
                <c:pt idx="3">
                  <c:v>7260</c:v>
                </c:pt>
                <c:pt idx="4">
                  <c:v>7699</c:v>
                </c:pt>
                <c:pt idx="5">
                  <c:v>8998</c:v>
                </c:pt>
                <c:pt idx="6">
                  <c:v>10246</c:v>
                </c:pt>
                <c:pt idx="7">
                  <c:v>10585</c:v>
                </c:pt>
                <c:pt idx="8">
                  <c:v>12677</c:v>
                </c:pt>
                <c:pt idx="9">
                  <c:v>13706</c:v>
                </c:pt>
                <c:pt idx="10">
                  <c:v>14980</c:v>
                </c:pt>
                <c:pt idx="11">
                  <c:v>16016</c:v>
                </c:pt>
                <c:pt idx="12">
                  <c:v>17435</c:v>
                </c:pt>
              </c:numCache>
            </c:numRef>
          </c:val>
        </c:ser>
        <c:ser>
          <c:idx val="1"/>
          <c:order val="1"/>
          <c:tx>
            <c:strRef>
              <c:f>Arkusz1!$A$3</c:f>
              <c:strCache>
                <c:ptCount val="1"/>
                <c:pt idx="0">
                  <c:v>LICZBA ADWOKATÓW OGÓŁEM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0"/>
                  <c:y val="-7.3578153422818524E-2"/>
                </c:manualLayout>
              </c:layout>
              <c:tx>
                <c:rich>
                  <a:bodyPr/>
                  <a:lstStyle/>
                  <a:p>
                    <a:r>
                      <a:rPr lang="pl-PL" dirty="0" smtClean="0"/>
                      <a:t>8 051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4.3016900561184263E-3"/>
                  <c:y val="-7.209559600907034E-2"/>
                </c:manualLayout>
              </c:layout>
              <c:tx>
                <c:rich>
                  <a:bodyPr/>
                  <a:lstStyle/>
                  <a:p>
                    <a:r>
                      <a:rPr lang="pl-PL" dirty="0" smtClean="0"/>
                      <a:t>8 549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4338966853728349E-3"/>
                  <c:y val="-7.8819689864897263E-2"/>
                </c:manualLayout>
              </c:layout>
              <c:tx>
                <c:rich>
                  <a:bodyPr/>
                  <a:lstStyle/>
                  <a:p>
                    <a:r>
                      <a:rPr lang="pl-PL" dirty="0" smtClean="0"/>
                      <a:t>8 781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"/>
                  <c:y val="-8.1025187346869601E-2"/>
                </c:manualLayout>
              </c:layout>
              <c:tx>
                <c:rich>
                  <a:bodyPr/>
                  <a:lstStyle/>
                  <a:p>
                    <a:r>
                      <a:rPr lang="pl-PL" dirty="0" smtClean="0"/>
                      <a:t>9 236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2.8677933707456174E-3"/>
                  <c:y val="-7.9471926747965022E-2"/>
                </c:manualLayout>
              </c:layout>
              <c:tx>
                <c:rich>
                  <a:bodyPr/>
                  <a:lstStyle/>
                  <a:p>
                    <a:r>
                      <a:rPr lang="pl-PL" dirty="0" smtClean="0"/>
                      <a:t>9 746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5.2575604439134051E-17"/>
                  <c:y val="-7.6930147241592556E-2"/>
                </c:manualLayout>
              </c:layout>
              <c:tx>
                <c:rich>
                  <a:bodyPr/>
                  <a:lstStyle/>
                  <a:p>
                    <a:r>
                      <a:rPr lang="pl-PL" dirty="0" smtClean="0"/>
                      <a:t>11 219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4.3016900561184263E-3"/>
                  <c:y val="-8.135948084418719E-2"/>
                </c:manualLayout>
              </c:layout>
              <c:tx>
                <c:rich>
                  <a:bodyPr/>
                  <a:lstStyle/>
                  <a:p>
                    <a:r>
                      <a:rPr lang="pl-PL" dirty="0" smtClean="0"/>
                      <a:t>12 559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1.4338966853728087E-3"/>
                  <c:y val="-7.7635853408434846E-2"/>
                </c:manualLayout>
              </c:layout>
              <c:tx>
                <c:rich>
                  <a:bodyPr/>
                  <a:lstStyle/>
                  <a:p>
                    <a:r>
                      <a:rPr lang="pl-PL" dirty="0" smtClean="0"/>
                      <a:t>12 846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2.8677933707456174E-3"/>
                  <c:y val="-7.5978747506331795E-2"/>
                </c:manualLayout>
              </c:layout>
              <c:tx>
                <c:rich>
                  <a:bodyPr/>
                  <a:lstStyle/>
                  <a:p>
                    <a:r>
                      <a:rPr lang="pl-PL" dirty="0" smtClean="0"/>
                      <a:t>15 174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0"/>
                  <c:y val="-7.4870916973912516E-2"/>
                </c:manualLayout>
              </c:layout>
              <c:tx>
                <c:rich>
                  <a:bodyPr/>
                  <a:lstStyle/>
                  <a:p>
                    <a:r>
                      <a:rPr lang="pl-PL" dirty="0" smtClean="0"/>
                      <a:t>16 280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-1.4338966853728087E-3"/>
                  <c:y val="-9.1939991555388317E-2"/>
                </c:manualLayout>
              </c:layout>
              <c:tx>
                <c:rich>
                  <a:bodyPr/>
                  <a:lstStyle/>
                  <a:p>
                    <a:r>
                      <a:rPr lang="pl-PL" dirty="0" smtClean="0"/>
                      <a:t>17 819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layout>
                <c:manualLayout>
                  <c:x val="1.4338966853728087E-3"/>
                  <c:y val="-8.9322648019879977E-2"/>
                </c:manualLayout>
              </c:layout>
              <c:tx>
                <c:rich>
                  <a:bodyPr/>
                  <a:lstStyle/>
                  <a:p>
                    <a:r>
                      <a:rPr lang="pl-PL" dirty="0" smtClean="0"/>
                      <a:t>19 118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layout>
                <c:manualLayout>
                  <c:x val="1.4223330024262537E-3"/>
                  <c:y val="-9.6427689915499576E-2"/>
                </c:manualLayout>
              </c:layout>
              <c:tx>
                <c:rich>
                  <a:bodyPr/>
                  <a:lstStyle/>
                  <a:p>
                    <a:r>
                      <a:rPr lang="pl-PL" dirty="0" smtClean="0"/>
                      <a:t>20 977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pl-PL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Arkusz1!$B$1:$N$1</c:f>
              <c:strCache>
                <c:ptCount val="13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</c:strCache>
            </c:strRef>
          </c:cat>
          <c:val>
            <c:numRef>
              <c:f>Arkusz1!$B$3:$N$3</c:f>
              <c:numCache>
                <c:formatCode>General</c:formatCode>
                <c:ptCount val="13"/>
                <c:pt idx="0">
                  <c:v>1872</c:v>
                </c:pt>
                <c:pt idx="1">
                  <c:v>1947</c:v>
                </c:pt>
                <c:pt idx="2">
                  <c:v>1851</c:v>
                </c:pt>
                <c:pt idx="3">
                  <c:v>1976</c:v>
                </c:pt>
                <c:pt idx="4">
                  <c:v>2047</c:v>
                </c:pt>
                <c:pt idx="5">
                  <c:v>2221</c:v>
                </c:pt>
                <c:pt idx="6">
                  <c:v>2313</c:v>
                </c:pt>
                <c:pt idx="7">
                  <c:v>2261</c:v>
                </c:pt>
                <c:pt idx="8">
                  <c:v>2497</c:v>
                </c:pt>
                <c:pt idx="9">
                  <c:v>2574</c:v>
                </c:pt>
                <c:pt idx="10">
                  <c:v>2839</c:v>
                </c:pt>
                <c:pt idx="11">
                  <c:v>3102</c:v>
                </c:pt>
                <c:pt idx="12">
                  <c:v>3542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22050432"/>
        <c:axId val="122051968"/>
      </c:barChart>
      <c:catAx>
        <c:axId val="12205043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4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pl-PL"/>
          </a:p>
        </c:txPr>
        <c:crossAx val="122051968"/>
        <c:crosses val="autoZero"/>
        <c:auto val="1"/>
        <c:lblAlgn val="ctr"/>
        <c:lblOffset val="100"/>
        <c:noMultiLvlLbl val="0"/>
      </c:catAx>
      <c:valAx>
        <c:axId val="122051968"/>
        <c:scaling>
          <c:orientation val="minMax"/>
          <c:max val="2500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pl-PL"/>
          </a:p>
        </c:txPr>
        <c:crossAx val="122050432"/>
        <c:crosses val="autoZero"/>
        <c:crossBetween val="between"/>
      </c:valAx>
    </c:plotArea>
    <c:legend>
      <c:legendPos val="t"/>
      <c:legendEntry>
        <c:idx val="0"/>
        <c:txPr>
          <a:bodyPr/>
          <a:lstStyle/>
          <a:p>
            <a:pPr>
              <a:defRPr sz="14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pl-PL"/>
          </a:p>
        </c:txPr>
      </c:legendEntry>
      <c:legendEntry>
        <c:idx val="1"/>
        <c:txPr>
          <a:bodyPr/>
          <a:lstStyle/>
          <a:p>
            <a:pPr>
              <a:defRPr sz="14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pl-PL"/>
          </a:p>
        </c:txPr>
      </c:legendEntry>
      <c:layout>
        <c:manualLayout>
          <c:xMode val="edge"/>
          <c:yMode val="edge"/>
          <c:x val="0.1629859227110966"/>
          <c:y val="0"/>
          <c:w val="0.67118337657822968"/>
          <c:h val="0.12013125057193352"/>
        </c:manualLayout>
      </c:layout>
      <c:overlay val="0"/>
      <c:txPr>
        <a:bodyPr/>
        <a:lstStyle/>
        <a:p>
          <a:pPr>
            <a:defRPr sz="16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pl-PL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pl-PL"/>
    </a:p>
  </c:txPr>
  <c:externalData r:id="rId1">
    <c:autoUpdate val="0"/>
  </c:externalData>
  <c:userShapes r:id="rId2"/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Arkusz1!$A$2</c:f>
              <c:strCache>
                <c:ptCount val="1"/>
                <c:pt idx="0">
                  <c:v>2017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dLbls>
            <c:delete val="1"/>
          </c:dLbls>
          <c:cat>
            <c:strRef>
              <c:f>Arkusz1!$B$1:$O$1</c:f>
              <c:strCache>
                <c:ptCount val="14"/>
                <c:pt idx="0">
                  <c:v>P. KONSTYTUCYJNE</c:v>
                </c:pt>
                <c:pt idx="1">
                  <c:v>P. CYWILNE MATERIALNE</c:v>
                </c:pt>
                <c:pt idx="2">
                  <c:v>P. CYWILNE PROCESOWE</c:v>
                </c:pt>
                <c:pt idx="3">
                  <c:v>P. GOSPODARCZE</c:v>
                </c:pt>
                <c:pt idx="4">
                  <c:v>SPÓŁKI PRAWA HANDLOWEGO</c:v>
                </c:pt>
                <c:pt idx="5">
                  <c:v>PRAWO PRACY</c:v>
                </c:pt>
                <c:pt idx="6">
                  <c:v>P. RODZINNE I OPIEKUŃCZE</c:v>
                </c:pt>
                <c:pt idx="7">
                  <c:v>P. ADMINISTRACYJNE MATERIALNE</c:v>
                </c:pt>
                <c:pt idx="8">
                  <c:v>P. ADMINISTRACYJNE PROCESOWE</c:v>
                </c:pt>
                <c:pt idx="9">
                  <c:v>P. FINANSOWE</c:v>
                </c:pt>
                <c:pt idx="10">
                  <c:v>PRAWO UE</c:v>
                </c:pt>
                <c:pt idx="11">
                  <c:v>P. PRYWATNE MIĘDZYNARODOWE</c:v>
                </c:pt>
                <c:pt idx="12">
                  <c:v>USTRÓJ SĄDÓW</c:v>
                </c:pt>
                <c:pt idx="13">
                  <c:v>SAMORZĄD KOMORNICZY</c:v>
                </c:pt>
              </c:strCache>
            </c:strRef>
          </c:cat>
          <c:val>
            <c:numRef>
              <c:f>Arkusz1!$B$2:$O$2</c:f>
              <c:numCache>
                <c:formatCode>0.00</c:formatCode>
                <c:ptCount val="14"/>
                <c:pt idx="0">
                  <c:v>5.3322077627987881</c:v>
                </c:pt>
                <c:pt idx="1">
                  <c:v>2.2758458617519608</c:v>
                </c:pt>
                <c:pt idx="2">
                  <c:v>6.185130696574106</c:v>
                </c:pt>
                <c:pt idx="3">
                  <c:v>8.2669934277235342</c:v>
                </c:pt>
                <c:pt idx="4">
                  <c:v>-1.3067003668781965</c:v>
                </c:pt>
                <c:pt idx="5">
                  <c:v>14.965390023268853</c:v>
                </c:pt>
                <c:pt idx="6">
                  <c:v>3.5094230521864063</c:v>
                </c:pt>
                <c:pt idx="7">
                  <c:v>-8.834607361637012</c:v>
                </c:pt>
                <c:pt idx="8">
                  <c:v>6.8691959338083137</c:v>
                </c:pt>
                <c:pt idx="9">
                  <c:v>-13.141617273776014</c:v>
                </c:pt>
                <c:pt idx="10">
                  <c:v>-3.5287049769402756</c:v>
                </c:pt>
                <c:pt idx="11">
                  <c:v>-9.603991653150068</c:v>
                </c:pt>
                <c:pt idx="12">
                  <c:v>-26.36392352307633</c:v>
                </c:pt>
                <c:pt idx="13">
                  <c:v>15.422175530346095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Arkusz1!$A$3</c:f>
              <c:strCache>
                <c:ptCount val="1"/>
                <c:pt idx="0">
                  <c:v>2016</c:v>
                </c:pt>
              </c:strCache>
            </c:strRef>
          </c:tx>
          <c:spPr>
            <a:ln>
              <a:solidFill>
                <a:schemeClr val="tx1">
                  <a:lumMod val="85000"/>
                  <a:lumOff val="15000"/>
                </a:schemeClr>
              </a:solidFill>
            </a:ln>
          </c:spPr>
          <c:marker>
            <c:symbol val="none"/>
          </c:marker>
          <c:dLbls>
            <c:delete val="1"/>
          </c:dLbls>
          <c:cat>
            <c:strRef>
              <c:f>Arkusz1!$B$1:$O$1</c:f>
              <c:strCache>
                <c:ptCount val="14"/>
                <c:pt idx="0">
                  <c:v>P. KONSTYTUCYJNE</c:v>
                </c:pt>
                <c:pt idx="1">
                  <c:v>P. CYWILNE MATERIALNE</c:v>
                </c:pt>
                <c:pt idx="2">
                  <c:v>P. CYWILNE PROCESOWE</c:v>
                </c:pt>
                <c:pt idx="3">
                  <c:v>P. GOSPODARCZE</c:v>
                </c:pt>
                <c:pt idx="4">
                  <c:v>SPÓŁKI PRAWA HANDLOWEGO</c:v>
                </c:pt>
                <c:pt idx="5">
                  <c:v>PRAWO PRACY</c:v>
                </c:pt>
                <c:pt idx="6">
                  <c:v>P. RODZINNE I OPIEKUŃCZE</c:v>
                </c:pt>
                <c:pt idx="7">
                  <c:v>P. ADMINISTRACYJNE MATERIALNE</c:v>
                </c:pt>
                <c:pt idx="8">
                  <c:v>P. ADMINISTRACYJNE PROCESOWE</c:v>
                </c:pt>
                <c:pt idx="9">
                  <c:v>P. FINANSOWE</c:v>
                </c:pt>
                <c:pt idx="10">
                  <c:v>PRAWO UE</c:v>
                </c:pt>
                <c:pt idx="11">
                  <c:v>P. PRYWATNE MIĘDZYNARODOWE</c:v>
                </c:pt>
                <c:pt idx="12">
                  <c:v>USTRÓJ SĄDÓW</c:v>
                </c:pt>
                <c:pt idx="13">
                  <c:v>SAMORZĄD KOMORNICZY</c:v>
                </c:pt>
              </c:strCache>
            </c:strRef>
          </c:cat>
          <c:val>
            <c:numRef>
              <c:f>Arkusz1!$B$3:$O$3</c:f>
              <c:numCache>
                <c:formatCode>0.00</c:formatCode>
                <c:ptCount val="14"/>
                <c:pt idx="0">
                  <c:v>-5.3778802502208904</c:v>
                </c:pt>
                <c:pt idx="1">
                  <c:v>7.6255075580770182</c:v>
                </c:pt>
                <c:pt idx="2">
                  <c:v>5.4168420434135953</c:v>
                </c:pt>
                <c:pt idx="3">
                  <c:v>4.2342493793093894</c:v>
                </c:pt>
                <c:pt idx="4">
                  <c:v>0.38989189626979481</c:v>
                </c:pt>
                <c:pt idx="5">
                  <c:v>2.1652144125534107</c:v>
                </c:pt>
                <c:pt idx="6">
                  <c:v>25.976273877829954</c:v>
                </c:pt>
                <c:pt idx="7">
                  <c:v>-4.8319595716891754</c:v>
                </c:pt>
                <c:pt idx="8">
                  <c:v>13.119193893938359</c:v>
                </c:pt>
                <c:pt idx="9">
                  <c:v>-27.082661216231017</c:v>
                </c:pt>
                <c:pt idx="10">
                  <c:v>-2.3475109319143286</c:v>
                </c:pt>
                <c:pt idx="11">
                  <c:v>9.6792177841409597</c:v>
                </c:pt>
                <c:pt idx="12">
                  <c:v>-36.885749773454911</c:v>
                </c:pt>
                <c:pt idx="13">
                  <c:v>7.9348499257816059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Arkusz1!$A$4</c:f>
              <c:strCache>
                <c:ptCount val="1"/>
                <c:pt idx="0">
                  <c:v>2015</c:v>
                </c:pt>
              </c:strCache>
            </c:strRef>
          </c:tx>
          <c:marker>
            <c:symbol val="none"/>
          </c:marker>
          <c:dLbls>
            <c:delete val="1"/>
          </c:dLbls>
          <c:cat>
            <c:strRef>
              <c:f>Arkusz1!$B$1:$O$1</c:f>
              <c:strCache>
                <c:ptCount val="14"/>
                <c:pt idx="0">
                  <c:v>P. KONSTYTUCYJNE</c:v>
                </c:pt>
                <c:pt idx="1">
                  <c:v>P. CYWILNE MATERIALNE</c:v>
                </c:pt>
                <c:pt idx="2">
                  <c:v>P. CYWILNE PROCESOWE</c:v>
                </c:pt>
                <c:pt idx="3">
                  <c:v>P. GOSPODARCZE</c:v>
                </c:pt>
                <c:pt idx="4">
                  <c:v>SPÓŁKI PRAWA HANDLOWEGO</c:v>
                </c:pt>
                <c:pt idx="5">
                  <c:v>PRAWO PRACY</c:v>
                </c:pt>
                <c:pt idx="6">
                  <c:v>P. RODZINNE I OPIEKUŃCZE</c:v>
                </c:pt>
                <c:pt idx="7">
                  <c:v>P. ADMINISTRACYJNE MATERIALNE</c:v>
                </c:pt>
                <c:pt idx="8">
                  <c:v>P. ADMINISTRACYJNE PROCESOWE</c:v>
                </c:pt>
                <c:pt idx="9">
                  <c:v>P. FINANSOWE</c:v>
                </c:pt>
                <c:pt idx="10">
                  <c:v>PRAWO UE</c:v>
                </c:pt>
                <c:pt idx="11">
                  <c:v>P. PRYWATNE MIĘDZYNARODOWE</c:v>
                </c:pt>
                <c:pt idx="12">
                  <c:v>USTRÓJ SĄDÓW</c:v>
                </c:pt>
                <c:pt idx="13">
                  <c:v>SAMORZĄD KOMORNICZY</c:v>
                </c:pt>
              </c:strCache>
            </c:strRef>
          </c:cat>
          <c:val>
            <c:numRef>
              <c:f>Arkusz1!$B$4:$O$4</c:f>
              <c:numCache>
                <c:formatCode>0.00</c:formatCode>
                <c:ptCount val="14"/>
                <c:pt idx="0">
                  <c:v>17.334425234198648</c:v>
                </c:pt>
                <c:pt idx="1">
                  <c:v>4.9411911696424653</c:v>
                </c:pt>
                <c:pt idx="2">
                  <c:v>4.143641169444038</c:v>
                </c:pt>
                <c:pt idx="3">
                  <c:v>5.8387678367454328</c:v>
                </c:pt>
                <c:pt idx="4">
                  <c:v>4.877837428555182</c:v>
                </c:pt>
                <c:pt idx="5">
                  <c:v>-9.4861548599470709</c:v>
                </c:pt>
                <c:pt idx="6">
                  <c:v>10.991362268979259</c:v>
                </c:pt>
                <c:pt idx="7">
                  <c:v>-3.9105309402297195</c:v>
                </c:pt>
                <c:pt idx="8">
                  <c:v>-8.0853516636366862</c:v>
                </c:pt>
                <c:pt idx="9">
                  <c:v>-15.951395189802923</c:v>
                </c:pt>
                <c:pt idx="10">
                  <c:v>-29.262048097409192</c:v>
                </c:pt>
                <c:pt idx="11">
                  <c:v>12.062468050764863</c:v>
                </c:pt>
                <c:pt idx="12">
                  <c:v>-28.693932048349403</c:v>
                </c:pt>
                <c:pt idx="13">
                  <c:v>-4.1944002829689424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Arkusz1!$A$5</c:f>
              <c:strCache>
                <c:ptCount val="1"/>
                <c:pt idx="0">
                  <c:v>2014</c:v>
                </c:pt>
              </c:strCache>
            </c:strRef>
          </c:tx>
          <c:marker>
            <c:symbol val="none"/>
          </c:marker>
          <c:dLbls>
            <c:delete val="1"/>
          </c:dLbls>
          <c:cat>
            <c:strRef>
              <c:f>Arkusz1!$B$1:$O$1</c:f>
              <c:strCache>
                <c:ptCount val="14"/>
                <c:pt idx="0">
                  <c:v>P. KONSTYTUCYJNE</c:v>
                </c:pt>
                <c:pt idx="1">
                  <c:v>P. CYWILNE MATERIALNE</c:v>
                </c:pt>
                <c:pt idx="2">
                  <c:v>P. CYWILNE PROCESOWE</c:v>
                </c:pt>
                <c:pt idx="3">
                  <c:v>P. GOSPODARCZE</c:v>
                </c:pt>
                <c:pt idx="4">
                  <c:v>SPÓŁKI PRAWA HANDLOWEGO</c:v>
                </c:pt>
                <c:pt idx="5">
                  <c:v>PRAWO PRACY</c:v>
                </c:pt>
                <c:pt idx="6">
                  <c:v>P. RODZINNE I OPIEKUŃCZE</c:v>
                </c:pt>
                <c:pt idx="7">
                  <c:v>P. ADMINISTRACYJNE MATERIALNE</c:v>
                </c:pt>
                <c:pt idx="8">
                  <c:v>P. ADMINISTRACYJNE PROCESOWE</c:v>
                </c:pt>
                <c:pt idx="9">
                  <c:v>P. FINANSOWE</c:v>
                </c:pt>
                <c:pt idx="10">
                  <c:v>PRAWO UE</c:v>
                </c:pt>
                <c:pt idx="11">
                  <c:v>P. PRYWATNE MIĘDZYNARODOWE</c:v>
                </c:pt>
                <c:pt idx="12">
                  <c:v>USTRÓJ SĄDÓW</c:v>
                </c:pt>
                <c:pt idx="13">
                  <c:v>SAMORZĄD KOMORNICZY</c:v>
                </c:pt>
              </c:strCache>
            </c:strRef>
          </c:cat>
          <c:val>
            <c:numRef>
              <c:f>Arkusz1!$B$5:$O$5</c:f>
              <c:numCache>
                <c:formatCode>General</c:formatCode>
                <c:ptCount val="14"/>
                <c:pt idx="0">
                  <c:v>-1.37</c:v>
                </c:pt>
                <c:pt idx="1">
                  <c:v>3.44</c:v>
                </c:pt>
                <c:pt idx="2">
                  <c:v>2.98</c:v>
                </c:pt>
                <c:pt idx="3">
                  <c:v>-10.27</c:v>
                </c:pt>
                <c:pt idx="4">
                  <c:v>11.3</c:v>
                </c:pt>
                <c:pt idx="5">
                  <c:v>-1.8</c:v>
                </c:pt>
                <c:pt idx="6">
                  <c:v>9.48</c:v>
                </c:pt>
                <c:pt idx="7">
                  <c:v>-6.53</c:v>
                </c:pt>
                <c:pt idx="8">
                  <c:v>3.07</c:v>
                </c:pt>
                <c:pt idx="9">
                  <c:v>-16.5</c:v>
                </c:pt>
                <c:pt idx="10">
                  <c:v>-17.16</c:v>
                </c:pt>
                <c:pt idx="11">
                  <c:v>3.21</c:v>
                </c:pt>
                <c:pt idx="12">
                  <c:v>-8.41</c:v>
                </c:pt>
                <c:pt idx="13">
                  <c:v>-0.05</c:v>
                </c:pt>
              </c:numCache>
            </c:numRef>
          </c:val>
          <c:smooth val="0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214697472"/>
        <c:axId val="214699008"/>
      </c:lineChart>
      <c:catAx>
        <c:axId val="21469747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 rot="-5400000" vert="horz"/>
          <a:lstStyle/>
          <a:p>
            <a:pPr>
              <a:defRPr sz="12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pl-PL"/>
          </a:p>
        </c:txPr>
        <c:crossAx val="214699008"/>
        <c:crosses val="autoZero"/>
        <c:auto val="1"/>
        <c:lblAlgn val="ctr"/>
        <c:lblOffset val="100"/>
        <c:noMultiLvlLbl val="0"/>
      </c:catAx>
      <c:valAx>
        <c:axId val="214699008"/>
        <c:scaling>
          <c:orientation val="minMax"/>
        </c:scaling>
        <c:delete val="0"/>
        <c:axPos val="l"/>
        <c:majorGridlines/>
        <c:numFmt formatCode="0.00" sourceLinked="1"/>
        <c:majorTickMark val="out"/>
        <c:minorTickMark val="none"/>
        <c:tickLblPos val="nextTo"/>
        <c:txPr>
          <a:bodyPr/>
          <a:lstStyle/>
          <a:p>
            <a:pPr>
              <a:defRPr sz="14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pl-PL"/>
          </a:p>
        </c:txPr>
        <c:crossAx val="214697472"/>
        <c:crosses val="autoZero"/>
        <c:crossBetween val="between"/>
      </c:valAx>
      <c:spPr>
        <a:solidFill>
          <a:schemeClr val="bg1"/>
        </a:solidFill>
      </c:spPr>
    </c:plotArea>
    <c:legend>
      <c:legendPos val="t"/>
      <c:overlay val="0"/>
      <c:txPr>
        <a:bodyPr/>
        <a:lstStyle/>
        <a:p>
          <a:pPr>
            <a:defRPr sz="14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pl-PL"/>
        </a:p>
      </c:txPr>
    </c:legend>
    <c:plotVisOnly val="1"/>
    <c:dispBlanksAs val="gap"/>
    <c:showDLblsOverMax val="0"/>
  </c:chart>
  <c:spPr>
    <a:ln>
      <a:solidFill>
        <a:schemeClr val="bg1"/>
      </a:solidFill>
    </a:ln>
  </c:spPr>
  <c:txPr>
    <a:bodyPr/>
    <a:lstStyle/>
    <a:p>
      <a:pPr>
        <a:defRPr sz="1800"/>
      </a:pPr>
      <a:endParaRPr lang="pl-PL"/>
    </a:p>
  </c:txPr>
  <c:externalData r:id="rId1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3967386021191799E-2"/>
          <c:y val="3.9249326607398251E-2"/>
          <c:w val="0.77731311363857292"/>
          <c:h val="0.84317326500459677"/>
        </c:manualLayout>
      </c:layout>
      <c:lineChart>
        <c:grouping val="standar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APL. ADWOKACKA</c:v>
                </c:pt>
              </c:strCache>
            </c:strRef>
          </c:tx>
          <c:spPr>
            <a:ln w="57150">
              <a:solidFill>
                <a:schemeClr val="accent3">
                  <a:lumMod val="75000"/>
                </a:schemeClr>
              </a:solidFill>
            </a:ln>
          </c:spPr>
          <c:marker>
            <c:symbol val="none"/>
          </c:marker>
          <c:dLbls>
            <c:dLbl>
              <c:idx val="0"/>
              <c:delete val="1"/>
            </c:dLbl>
            <c:dLbl>
              <c:idx val="1"/>
              <c:delete val="1"/>
            </c:dLbl>
            <c:dLbl>
              <c:idx val="2"/>
              <c:delete val="1"/>
            </c:dLbl>
            <c:dLbl>
              <c:idx val="3"/>
              <c:delete val="1"/>
            </c:dLbl>
            <c:dLbl>
              <c:idx val="4"/>
              <c:delete val="1"/>
            </c:dLbl>
            <c:dLbl>
              <c:idx val="5"/>
              <c:delete val="1"/>
            </c:dLbl>
            <c:dLbl>
              <c:idx val="6"/>
              <c:delete val="1"/>
            </c:dLbl>
            <c:dLbl>
              <c:idx val="7"/>
              <c:delete val="1"/>
            </c:dLbl>
            <c:dLbl>
              <c:idx val="8"/>
              <c:delete val="1"/>
            </c:dLbl>
            <c:dLbl>
              <c:idx val="9"/>
              <c:delete val="1"/>
            </c:dLbl>
            <c:dLbl>
              <c:idx val="10"/>
              <c:delete val="1"/>
            </c:dLbl>
            <c:txPr>
              <a:bodyPr/>
              <a:lstStyle/>
              <a:p>
                <a:pPr>
                  <a:defRPr sz="16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pl-PL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cat>
            <c:numRef>
              <c:f>Arkusz1!$A$2:$A$13</c:f>
              <c:numCache>
                <c:formatCode>General</c:formatCode>
                <c:ptCount val="12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</c:numCache>
            </c:numRef>
          </c:cat>
          <c:val>
            <c:numRef>
              <c:f>Arkusz1!$B$2:$B$13</c:f>
              <c:numCache>
                <c:formatCode>General</c:formatCode>
                <c:ptCount val="12"/>
                <c:pt idx="0">
                  <c:v>29.2</c:v>
                </c:pt>
                <c:pt idx="1">
                  <c:v>32.5</c:v>
                </c:pt>
                <c:pt idx="2">
                  <c:v>27.9</c:v>
                </c:pt>
                <c:pt idx="3">
                  <c:v>27.9</c:v>
                </c:pt>
                <c:pt idx="4">
                  <c:v>30.3</c:v>
                </c:pt>
                <c:pt idx="5">
                  <c:v>34.81</c:v>
                </c:pt>
                <c:pt idx="6">
                  <c:v>36.700000000000003</c:v>
                </c:pt>
                <c:pt idx="7">
                  <c:v>39.1</c:v>
                </c:pt>
                <c:pt idx="8">
                  <c:v>37.6</c:v>
                </c:pt>
                <c:pt idx="9">
                  <c:v>33</c:v>
                </c:pt>
                <c:pt idx="10">
                  <c:v>35.299999999999997</c:v>
                </c:pt>
                <c:pt idx="11">
                  <c:v>35.200000000000003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APL. RADCOWSKA</c:v>
                </c:pt>
              </c:strCache>
            </c:strRef>
          </c:tx>
          <c:spPr>
            <a:ln w="57150">
              <a:solidFill>
                <a:schemeClr val="accent1">
                  <a:lumMod val="75000"/>
                </a:schemeClr>
              </a:solidFill>
            </a:ln>
          </c:spPr>
          <c:marker>
            <c:symbol val="none"/>
          </c:marker>
          <c:dLbls>
            <c:dLbl>
              <c:idx val="0"/>
              <c:delete val="1"/>
            </c:dLbl>
            <c:dLbl>
              <c:idx val="1"/>
              <c:delete val="1"/>
            </c:dLbl>
            <c:dLbl>
              <c:idx val="2"/>
              <c:delete val="1"/>
            </c:dLbl>
            <c:dLbl>
              <c:idx val="3"/>
              <c:delete val="1"/>
            </c:dLbl>
            <c:dLbl>
              <c:idx val="4"/>
              <c:delete val="1"/>
            </c:dLbl>
            <c:dLbl>
              <c:idx val="5"/>
              <c:delete val="1"/>
            </c:dLbl>
            <c:dLbl>
              <c:idx val="6"/>
              <c:delete val="1"/>
            </c:dLbl>
            <c:dLbl>
              <c:idx val="7"/>
              <c:delete val="1"/>
            </c:dLbl>
            <c:dLbl>
              <c:idx val="8"/>
              <c:delete val="1"/>
            </c:dLbl>
            <c:dLbl>
              <c:idx val="9"/>
              <c:delete val="1"/>
            </c:dLbl>
            <c:dLbl>
              <c:idx val="10"/>
              <c:delete val="1"/>
            </c:dLbl>
            <c:dLbl>
              <c:idx val="11"/>
              <c:layout>
                <c:manualLayout>
                  <c:x val="2.9856753409548296E-3"/>
                  <c:y val="-8.1374947165940167E-2"/>
                </c:manualLayout>
              </c:layout>
              <c:showLegendKey val="0"/>
              <c:showVal val="0"/>
              <c:showCatName val="0"/>
              <c:showSerName val="1"/>
              <c:showPercent val="0"/>
              <c:showBubbleSize val="0"/>
            </c:dLbl>
            <c:txPr>
              <a:bodyPr/>
              <a:lstStyle/>
              <a:p>
                <a:pPr>
                  <a:defRPr sz="16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pl-PL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cat>
            <c:numRef>
              <c:f>Arkusz1!$A$2:$A$13</c:f>
              <c:numCache>
                <c:formatCode>General</c:formatCode>
                <c:ptCount val="12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</c:numCache>
            </c:numRef>
          </c:cat>
          <c:val>
            <c:numRef>
              <c:f>Arkusz1!$C$2:$C$13</c:f>
              <c:numCache>
                <c:formatCode>General</c:formatCode>
                <c:ptCount val="12"/>
                <c:pt idx="0">
                  <c:v>63.1</c:v>
                </c:pt>
                <c:pt idx="1">
                  <c:v>60.5</c:v>
                </c:pt>
                <c:pt idx="2">
                  <c:v>62.3</c:v>
                </c:pt>
                <c:pt idx="3">
                  <c:v>60.6</c:v>
                </c:pt>
                <c:pt idx="4">
                  <c:v>55.3</c:v>
                </c:pt>
                <c:pt idx="5">
                  <c:v>50.13</c:v>
                </c:pt>
                <c:pt idx="6">
                  <c:v>50.7</c:v>
                </c:pt>
                <c:pt idx="7">
                  <c:v>47.7</c:v>
                </c:pt>
                <c:pt idx="8">
                  <c:v>48.7</c:v>
                </c:pt>
                <c:pt idx="9">
                  <c:v>52</c:v>
                </c:pt>
                <c:pt idx="10">
                  <c:v>51.7</c:v>
                </c:pt>
                <c:pt idx="11">
                  <c:v>53.6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Arkusz1!$D$1</c:f>
              <c:strCache>
                <c:ptCount val="1"/>
                <c:pt idx="0">
                  <c:v>APL. NOTARIALNA</c:v>
                </c:pt>
              </c:strCache>
            </c:strRef>
          </c:tx>
          <c:spPr>
            <a:ln w="57150">
              <a:solidFill>
                <a:srgbClr val="FF0000"/>
              </a:solidFill>
            </a:ln>
          </c:spPr>
          <c:marker>
            <c:symbol val="none"/>
          </c:marker>
          <c:dLbls>
            <c:dLbl>
              <c:idx val="0"/>
              <c:delete val="1"/>
            </c:dLbl>
            <c:dLbl>
              <c:idx val="1"/>
              <c:delete val="1"/>
            </c:dLbl>
            <c:dLbl>
              <c:idx val="2"/>
              <c:delete val="1"/>
            </c:dLbl>
            <c:dLbl>
              <c:idx val="3"/>
              <c:delete val="1"/>
            </c:dLbl>
            <c:dLbl>
              <c:idx val="4"/>
              <c:delete val="1"/>
            </c:dLbl>
            <c:dLbl>
              <c:idx val="5"/>
              <c:delete val="1"/>
            </c:dLbl>
            <c:dLbl>
              <c:idx val="6"/>
              <c:delete val="1"/>
            </c:dLbl>
            <c:dLbl>
              <c:idx val="7"/>
              <c:delete val="1"/>
            </c:dLbl>
            <c:dLbl>
              <c:idx val="8"/>
              <c:delete val="1"/>
            </c:dLbl>
            <c:dLbl>
              <c:idx val="9"/>
              <c:delete val="1"/>
            </c:dLbl>
            <c:dLbl>
              <c:idx val="10"/>
              <c:delete val="1"/>
            </c:dLbl>
            <c:dLbl>
              <c:idx val="11"/>
              <c:layout>
                <c:manualLayout>
                  <c:x val="2.9856753409548296E-3"/>
                  <c:y val="-9.5405110470412599E-2"/>
                </c:manualLayout>
              </c:layout>
              <c:showLegendKey val="0"/>
              <c:showVal val="0"/>
              <c:showCatName val="0"/>
              <c:showSerName val="1"/>
              <c:showPercent val="0"/>
              <c:showBubbleSize val="0"/>
            </c:dLbl>
            <c:txPr>
              <a:bodyPr/>
              <a:lstStyle/>
              <a:p>
                <a:pPr>
                  <a:defRPr sz="16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pl-PL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cat>
            <c:numRef>
              <c:f>Arkusz1!$A$2:$A$13</c:f>
              <c:numCache>
                <c:formatCode>General</c:formatCode>
                <c:ptCount val="12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</c:numCache>
            </c:numRef>
          </c:cat>
          <c:val>
            <c:numRef>
              <c:f>Arkusz1!$D$2:$D$13</c:f>
              <c:numCache>
                <c:formatCode>General</c:formatCode>
                <c:ptCount val="12"/>
                <c:pt idx="0">
                  <c:v>7.7</c:v>
                </c:pt>
                <c:pt idx="1">
                  <c:v>7</c:v>
                </c:pt>
                <c:pt idx="2">
                  <c:v>9.4</c:v>
                </c:pt>
                <c:pt idx="3">
                  <c:v>9.9</c:v>
                </c:pt>
                <c:pt idx="4">
                  <c:v>10.9</c:v>
                </c:pt>
                <c:pt idx="5">
                  <c:v>9.64</c:v>
                </c:pt>
                <c:pt idx="6">
                  <c:v>7.1</c:v>
                </c:pt>
                <c:pt idx="7">
                  <c:v>7.1</c:v>
                </c:pt>
                <c:pt idx="8">
                  <c:v>8.1</c:v>
                </c:pt>
                <c:pt idx="9">
                  <c:v>8.3000000000000007</c:v>
                </c:pt>
                <c:pt idx="10">
                  <c:v>8.8000000000000007</c:v>
                </c:pt>
                <c:pt idx="11">
                  <c:v>8.5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Arkusz1!$E$1</c:f>
              <c:strCache>
                <c:ptCount val="1"/>
                <c:pt idx="0">
                  <c:v>APL. KOMORNICZA</c:v>
                </c:pt>
              </c:strCache>
            </c:strRef>
          </c:tx>
          <c:spPr>
            <a:ln w="57150">
              <a:solidFill>
                <a:schemeClr val="tx1">
                  <a:lumMod val="65000"/>
                  <a:lumOff val="35000"/>
                </a:schemeClr>
              </a:solidFill>
            </a:ln>
          </c:spPr>
          <c:marker>
            <c:symbol val="none"/>
          </c:marker>
          <c:dLbls>
            <c:dLbl>
              <c:idx val="11"/>
              <c:layout>
                <c:manualLayout>
                  <c:x val="2.9856753409548296E-3"/>
                  <c:y val="-2.2448261287155803E-2"/>
                </c:manualLayout>
              </c:layout>
              <c:showLegendKey val="0"/>
              <c:showVal val="0"/>
              <c:showCatName val="0"/>
              <c:showSerName val="1"/>
              <c:showPercent val="0"/>
              <c:showBubbleSize val="0"/>
            </c:dLbl>
            <c:txPr>
              <a:bodyPr/>
              <a:lstStyle/>
              <a:p>
                <a:pPr>
                  <a:defRPr sz="16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pl-PL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</c:dLbls>
          <c:cat>
            <c:numRef>
              <c:f>Arkusz1!$A$2:$A$13</c:f>
              <c:numCache>
                <c:formatCode>General</c:formatCode>
                <c:ptCount val="12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</c:numCache>
            </c:numRef>
          </c:cat>
          <c:val>
            <c:numRef>
              <c:f>Arkusz1!$E$2:$E$13</c:f>
              <c:numCache>
                <c:formatCode>General</c:formatCode>
                <c:ptCount val="12"/>
                <c:pt idx="2">
                  <c:v>0.4</c:v>
                </c:pt>
                <c:pt idx="3">
                  <c:v>1.6</c:v>
                </c:pt>
                <c:pt idx="4">
                  <c:v>3.5</c:v>
                </c:pt>
                <c:pt idx="5">
                  <c:v>5.42</c:v>
                </c:pt>
                <c:pt idx="6">
                  <c:v>5.5</c:v>
                </c:pt>
                <c:pt idx="7">
                  <c:v>6.1</c:v>
                </c:pt>
                <c:pt idx="8">
                  <c:v>5.5</c:v>
                </c:pt>
                <c:pt idx="9">
                  <c:v>6.7</c:v>
                </c:pt>
                <c:pt idx="10">
                  <c:v>4.3</c:v>
                </c:pt>
                <c:pt idx="11">
                  <c:v>2.7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4796160"/>
        <c:axId val="214797696"/>
      </c:lineChart>
      <c:catAx>
        <c:axId val="2147961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pl-PL"/>
          </a:p>
        </c:txPr>
        <c:crossAx val="214797696"/>
        <c:crossesAt val="0"/>
        <c:auto val="1"/>
        <c:lblAlgn val="ctr"/>
        <c:lblOffset val="100"/>
        <c:noMultiLvlLbl val="0"/>
      </c:catAx>
      <c:valAx>
        <c:axId val="214797696"/>
        <c:scaling>
          <c:orientation val="minMax"/>
          <c:max val="79"/>
          <c:min val="0"/>
        </c:scaling>
        <c:delete val="0"/>
        <c:axPos val="l"/>
        <c:majorGridlines/>
        <c:title>
          <c:tx>
            <c:rich>
              <a:bodyPr rot="0" vert="horz"/>
              <a:lstStyle/>
              <a:p>
                <a:pPr algn="l">
                  <a:defRPr sz="1200" b="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r>
                  <a:rPr lang="pl-PL" sz="1200" b="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100% </a:t>
                </a:r>
              </a:p>
              <a:p>
                <a:pPr algn="l">
                  <a:defRPr sz="1200" b="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r>
                  <a:rPr lang="pl-PL" sz="1200" b="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WSZYSCY ZDAJĄCY </a:t>
                </a:r>
              </a:p>
              <a:p>
                <a:pPr algn="l">
                  <a:defRPr sz="1200" b="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r>
                  <a:rPr lang="pl-PL" sz="1200" b="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 DANYM ROKU</a:t>
                </a:r>
                <a:endParaRPr lang="pl-PL" sz="1200" b="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c:rich>
          </c:tx>
          <c:layout>
            <c:manualLayout>
              <c:xMode val="edge"/>
              <c:yMode val="edge"/>
              <c:x val="6.71776951714812E-2"/>
              <c:y val="0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pl-PL"/>
          </a:p>
        </c:txPr>
        <c:crossAx val="214796160"/>
        <c:crosses val="autoZero"/>
        <c:crossBetween val="between"/>
        <c:majorUnit val="10"/>
        <c:minorUnit val="10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pl-PL"/>
    </a:p>
  </c:txPr>
  <c:externalData r:id="rId1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4367283950617291E-2"/>
          <c:y val="2.9797741172772781E-2"/>
          <c:w val="0.91094135802469134"/>
          <c:h val="0.8839013981920920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Arkusz1!$A$2</c:f>
              <c:strCache>
                <c:ptCount val="1"/>
                <c:pt idx="0">
                  <c:v>PRZYSTĄPIŁO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 smtClean="0"/>
                      <a:t>3</a:t>
                    </a:r>
                    <a:r>
                      <a:rPr lang="pl-PL" dirty="0" smtClean="0"/>
                      <a:t> </a:t>
                    </a:r>
                    <a:r>
                      <a:rPr lang="en-US" dirty="0" smtClean="0"/>
                      <a:t>542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tx>
                <c:rich>
                  <a:bodyPr/>
                  <a:lstStyle/>
                  <a:p>
                    <a:r>
                      <a:rPr lang="en-US" dirty="0" smtClean="0"/>
                      <a:t>3</a:t>
                    </a:r>
                    <a:r>
                      <a:rPr lang="pl-PL" dirty="0" smtClean="0"/>
                      <a:t> </a:t>
                    </a:r>
                    <a:r>
                      <a:rPr lang="en-US" dirty="0" smtClean="0"/>
                      <a:t>953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tx>
                <c:rich>
                  <a:bodyPr/>
                  <a:lstStyle/>
                  <a:p>
                    <a:r>
                      <a:rPr lang="en-US" dirty="0" smtClean="0"/>
                      <a:t>2</a:t>
                    </a:r>
                    <a:r>
                      <a:rPr lang="pl-PL" dirty="0" smtClean="0"/>
                      <a:t> </a:t>
                    </a:r>
                    <a:r>
                      <a:rPr lang="en-US" dirty="0" smtClean="0"/>
                      <a:t>958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tx>
                <c:rich>
                  <a:bodyPr/>
                  <a:lstStyle/>
                  <a:p>
                    <a:r>
                      <a:rPr lang="en-US" dirty="0" smtClean="0"/>
                      <a:t>4</a:t>
                    </a:r>
                    <a:r>
                      <a:rPr lang="pl-PL" dirty="0" smtClean="0"/>
                      <a:t> </a:t>
                    </a:r>
                    <a:r>
                      <a:rPr lang="en-US" dirty="0" smtClean="0"/>
                      <a:t>018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tx>
                <c:rich>
                  <a:bodyPr/>
                  <a:lstStyle/>
                  <a:p>
                    <a:r>
                      <a:rPr lang="en-US" dirty="0" smtClean="0"/>
                      <a:t>4</a:t>
                    </a:r>
                    <a:r>
                      <a:rPr lang="pl-PL" dirty="0" smtClean="0"/>
                      <a:t> </a:t>
                    </a:r>
                    <a:r>
                      <a:rPr lang="en-US" dirty="0" smtClean="0"/>
                      <a:t>275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tx>
                <c:rich>
                  <a:bodyPr/>
                  <a:lstStyle/>
                  <a:p>
                    <a:r>
                      <a:rPr lang="en-US" dirty="0" smtClean="0"/>
                      <a:t>4</a:t>
                    </a:r>
                    <a:r>
                      <a:rPr lang="pl-PL" dirty="0" smtClean="0"/>
                      <a:t> </a:t>
                    </a:r>
                    <a:r>
                      <a:rPr lang="en-US" dirty="0" smtClean="0"/>
                      <a:t>196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tx>
                <c:rich>
                  <a:bodyPr/>
                  <a:lstStyle/>
                  <a:p>
                    <a:r>
                      <a:rPr lang="en-US" dirty="0" smtClean="0"/>
                      <a:t>3</a:t>
                    </a:r>
                    <a:r>
                      <a:rPr lang="pl-PL" dirty="0" smtClean="0"/>
                      <a:t> </a:t>
                    </a:r>
                    <a:r>
                      <a:rPr lang="en-US" dirty="0" smtClean="0"/>
                      <a:t>680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tx>
                <c:rich>
                  <a:bodyPr/>
                  <a:lstStyle/>
                  <a:p>
                    <a:r>
                      <a:rPr lang="en-US" dirty="0" smtClean="0"/>
                      <a:t>2</a:t>
                    </a:r>
                    <a:r>
                      <a:rPr lang="pl-PL" dirty="0" smtClean="0"/>
                      <a:t> </a:t>
                    </a:r>
                    <a:r>
                      <a:rPr lang="en-US" dirty="0" smtClean="0"/>
                      <a:t>945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tx>
                <c:rich>
                  <a:bodyPr/>
                  <a:lstStyle/>
                  <a:p>
                    <a:r>
                      <a:rPr lang="en-US" smtClean="0"/>
                      <a:t>2</a:t>
                    </a:r>
                    <a:r>
                      <a:rPr lang="pl-PL" smtClean="0"/>
                      <a:t> </a:t>
                    </a:r>
                    <a:r>
                      <a:rPr lang="en-US" smtClean="0"/>
                      <a:t>962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tx>
                <c:rich>
                  <a:bodyPr/>
                  <a:lstStyle/>
                  <a:p>
                    <a:r>
                      <a:rPr lang="en-US" smtClean="0"/>
                      <a:t>2</a:t>
                    </a:r>
                    <a:r>
                      <a:rPr lang="pl-PL" smtClean="0"/>
                      <a:t> </a:t>
                    </a:r>
                    <a:r>
                      <a:rPr lang="en-US" smtClean="0"/>
                      <a:t>817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8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Arkusz1!$B$1:$K$1</c:f>
              <c:strCache>
                <c:ptCount val="10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</c:strCache>
            </c:strRef>
          </c:cat>
          <c:val>
            <c:numRef>
              <c:f>Arkusz1!$B$2:$K$2</c:f>
              <c:numCache>
                <c:formatCode>General</c:formatCode>
                <c:ptCount val="10"/>
                <c:pt idx="0">
                  <c:v>3542</c:v>
                </c:pt>
                <c:pt idx="1">
                  <c:v>3953</c:v>
                </c:pt>
                <c:pt idx="2">
                  <c:v>2958</c:v>
                </c:pt>
                <c:pt idx="3">
                  <c:v>4018</c:v>
                </c:pt>
                <c:pt idx="4">
                  <c:v>4275</c:v>
                </c:pt>
                <c:pt idx="5">
                  <c:v>4196</c:v>
                </c:pt>
                <c:pt idx="6">
                  <c:v>3680</c:v>
                </c:pt>
                <c:pt idx="7">
                  <c:v>2945</c:v>
                </c:pt>
                <c:pt idx="8">
                  <c:v>2962</c:v>
                </c:pt>
                <c:pt idx="9">
                  <c:v>2817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214128128"/>
        <c:axId val="214129280"/>
      </c:barChart>
      <c:lineChart>
        <c:grouping val="standard"/>
        <c:varyColors val="0"/>
        <c:ser>
          <c:idx val="1"/>
          <c:order val="1"/>
          <c:tx>
            <c:strRef>
              <c:f>Arkusz1!$A$3</c:f>
              <c:strCache>
                <c:ptCount val="1"/>
                <c:pt idx="0">
                  <c:v>ABSOLWENCI WYDZIAŁÓW PRAWA</c:v>
                </c:pt>
              </c:strCache>
            </c:strRef>
          </c:tx>
          <c:spPr>
            <a:ln>
              <a:solidFill>
                <a:schemeClr val="accent3">
                  <a:lumMod val="50000"/>
                </a:schemeClr>
              </a:solidFill>
            </a:ln>
          </c:spPr>
          <c:marker>
            <c:symbol val="none"/>
          </c:marker>
          <c:dLbls>
            <c:dLbl>
              <c:idx val="0"/>
              <c:layout>
                <c:manualLayout>
                  <c:x val="-3.2407407407407406E-2"/>
                  <c:y val="3.582369824276499E-2"/>
                </c:manualLayout>
              </c:layout>
              <c:tx>
                <c:rich>
                  <a:bodyPr/>
                  <a:lstStyle/>
                  <a:p>
                    <a:r>
                      <a:rPr lang="en-US" sz="1800" dirty="0" smtClean="0"/>
                      <a:t>6</a:t>
                    </a:r>
                    <a:r>
                      <a:rPr lang="pl-PL" sz="1800" dirty="0" smtClean="0"/>
                      <a:t> </a:t>
                    </a:r>
                    <a:r>
                      <a:rPr lang="en-US" sz="1800" dirty="0" smtClean="0"/>
                      <a:t>133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3.2407407407407378E-2"/>
                  <c:y val="4.0941369420302846E-2"/>
                </c:manualLayout>
              </c:layout>
              <c:tx>
                <c:rich>
                  <a:bodyPr/>
                  <a:lstStyle/>
                  <a:p>
                    <a:r>
                      <a:rPr lang="en-US" sz="1800" dirty="0" smtClean="0"/>
                      <a:t>6</a:t>
                    </a:r>
                    <a:r>
                      <a:rPr lang="pl-PL" sz="1800" dirty="0" smtClean="0"/>
                      <a:t> </a:t>
                    </a:r>
                    <a:r>
                      <a:rPr lang="en-US" sz="1800" dirty="0" smtClean="0"/>
                      <a:t>866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4.1666666666666664E-2"/>
                  <c:y val="5.117671177537856E-2"/>
                </c:manualLayout>
              </c:layout>
              <c:tx>
                <c:rich>
                  <a:bodyPr/>
                  <a:lstStyle/>
                  <a:p>
                    <a:r>
                      <a:rPr lang="en-US" sz="1800" dirty="0" smtClean="0"/>
                      <a:t>7</a:t>
                    </a:r>
                    <a:r>
                      <a:rPr lang="pl-PL" sz="1800" dirty="0" smtClean="0"/>
                      <a:t> </a:t>
                    </a:r>
                    <a:r>
                      <a:rPr lang="en-US" sz="1800" dirty="0" smtClean="0"/>
                      <a:t>465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4.1666666666666664E-2"/>
                  <c:y val="7.6765067663067857E-2"/>
                </c:manualLayout>
              </c:layout>
              <c:tx>
                <c:rich>
                  <a:bodyPr/>
                  <a:lstStyle/>
                  <a:p>
                    <a:r>
                      <a:rPr lang="en-US" sz="1800" dirty="0" smtClean="0"/>
                      <a:t>9</a:t>
                    </a:r>
                    <a:r>
                      <a:rPr lang="pl-PL" sz="1800" dirty="0" smtClean="0"/>
                      <a:t> </a:t>
                    </a:r>
                    <a:r>
                      <a:rPr lang="en-US" sz="1800" dirty="0" smtClean="0"/>
                      <a:t>736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5.0925925925925923E-2"/>
                  <c:y val="4.3500205009071778E-2"/>
                </c:manualLayout>
              </c:layout>
              <c:tx>
                <c:rich>
                  <a:bodyPr/>
                  <a:lstStyle/>
                  <a:p>
                    <a:r>
                      <a:rPr lang="en-US" sz="1800" dirty="0" smtClean="0"/>
                      <a:t>8</a:t>
                    </a:r>
                    <a:r>
                      <a:rPr lang="pl-PL" sz="1800" dirty="0" smtClean="0"/>
                      <a:t> </a:t>
                    </a:r>
                    <a:r>
                      <a:rPr lang="en-US" sz="1800" dirty="0" smtClean="0"/>
                      <a:t>052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4.1666666666666664E-2"/>
                  <c:y val="4.6059040597840703E-2"/>
                </c:manualLayout>
              </c:layout>
              <c:tx>
                <c:rich>
                  <a:bodyPr/>
                  <a:lstStyle/>
                  <a:p>
                    <a:r>
                      <a:rPr lang="en-US" sz="1800" dirty="0" smtClean="0"/>
                      <a:t>7</a:t>
                    </a:r>
                    <a:r>
                      <a:rPr lang="pl-PL" sz="1800" dirty="0" smtClean="0"/>
                      <a:t> </a:t>
                    </a:r>
                    <a:r>
                      <a:rPr lang="en-US" sz="1800" dirty="0" smtClean="0"/>
                      <a:t>235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4.1666666666666664E-2"/>
                  <c:y val="4.6059040597840703E-2"/>
                </c:manualLayout>
              </c:layout>
              <c:tx>
                <c:rich>
                  <a:bodyPr/>
                  <a:lstStyle/>
                  <a:p>
                    <a:r>
                      <a:rPr lang="en-US" sz="1800" dirty="0" smtClean="0"/>
                      <a:t>7</a:t>
                    </a:r>
                    <a:r>
                      <a:rPr lang="pl-PL" sz="1800" dirty="0" smtClean="0"/>
                      <a:t> </a:t>
                    </a:r>
                    <a:r>
                      <a:rPr lang="en-US" sz="1800" dirty="0" smtClean="0"/>
                      <a:t>397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3.3950617283950504E-2"/>
                  <c:y val="4.6059040597840703E-2"/>
                </c:manualLayout>
              </c:layout>
              <c:tx>
                <c:rich>
                  <a:bodyPr/>
                  <a:lstStyle/>
                  <a:p>
                    <a:r>
                      <a:rPr lang="en-US" sz="1800" dirty="0" smtClean="0"/>
                      <a:t>7</a:t>
                    </a:r>
                    <a:r>
                      <a:rPr lang="pl-PL" sz="1800" dirty="0" smtClean="0"/>
                      <a:t> </a:t>
                    </a:r>
                    <a:r>
                      <a:rPr lang="en-US" sz="1800" dirty="0" smtClean="0"/>
                      <a:t>903</a:t>
                    </a:r>
                    <a:endParaRPr lang="en-US" dirty="0"/>
                  </a:p>
                </c:rich>
              </c:tx>
              <c:showLegendKey val="0"/>
              <c:showVal val="1"/>
              <c:showCatName val="1"/>
              <c:showSerName val="1"/>
              <c:showPercent val="0"/>
              <c:showBubbleSize val="0"/>
            </c:dLbl>
            <c:dLbl>
              <c:idx val="8"/>
              <c:layout>
                <c:manualLayout>
                  <c:x val="-3.086419753086431E-2"/>
                  <c:y val="4.0941369420302846E-2"/>
                </c:manualLayout>
              </c:layout>
              <c:tx>
                <c:rich>
                  <a:bodyPr/>
                  <a:lstStyle/>
                  <a:p>
                    <a:r>
                      <a:rPr lang="pl-PL" dirty="0" smtClean="0"/>
                      <a:t> </a:t>
                    </a:r>
                    <a:r>
                      <a:rPr lang="en-US" dirty="0" smtClean="0"/>
                      <a:t>8</a:t>
                    </a:r>
                    <a:r>
                      <a:rPr lang="pl-PL" dirty="0" smtClean="0"/>
                      <a:t> </a:t>
                    </a:r>
                    <a:r>
                      <a:rPr lang="en-US" dirty="0" smtClean="0"/>
                      <a:t>012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-3.2407407407407406E-2"/>
                  <c:y val="6.3970889719223198E-2"/>
                </c:manualLayout>
              </c:layout>
              <c:tx>
                <c:rich>
                  <a:bodyPr/>
                  <a:lstStyle/>
                  <a:p>
                    <a:r>
                      <a:rPr lang="pl-PL" dirty="0" smtClean="0"/>
                      <a:t>8 055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8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Arkusz1!$B$1:$K$1</c:f>
              <c:strCache>
                <c:ptCount val="10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</c:strCache>
            </c:strRef>
          </c:cat>
          <c:val>
            <c:numRef>
              <c:f>Arkusz1!$B$3:$K$3</c:f>
              <c:numCache>
                <c:formatCode>General</c:formatCode>
                <c:ptCount val="10"/>
                <c:pt idx="0">
                  <c:v>6133</c:v>
                </c:pt>
                <c:pt idx="1">
                  <c:v>6866</c:v>
                </c:pt>
                <c:pt idx="2">
                  <c:v>7465</c:v>
                </c:pt>
                <c:pt idx="3">
                  <c:v>9736</c:v>
                </c:pt>
                <c:pt idx="4">
                  <c:v>8052</c:v>
                </c:pt>
                <c:pt idx="5">
                  <c:v>7235</c:v>
                </c:pt>
                <c:pt idx="6">
                  <c:v>7397</c:v>
                </c:pt>
                <c:pt idx="7">
                  <c:v>7903</c:v>
                </c:pt>
                <c:pt idx="8">
                  <c:v>8012</c:v>
                </c:pt>
                <c:pt idx="9">
                  <c:v>8055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4128128"/>
        <c:axId val="214129280"/>
      </c:lineChart>
      <c:dateAx>
        <c:axId val="2141281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pl-PL"/>
          </a:p>
        </c:txPr>
        <c:crossAx val="214129280"/>
        <c:crosses val="autoZero"/>
        <c:auto val="0"/>
        <c:lblOffset val="100"/>
        <c:baseTimeUnit val="days"/>
      </c:dateAx>
      <c:valAx>
        <c:axId val="214129280"/>
        <c:scaling>
          <c:orientation val="minMax"/>
          <c:max val="10000"/>
          <c:min val="0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spPr>
          <a:ln w="9525">
            <a:noFill/>
          </a:ln>
        </c:spPr>
        <c:txPr>
          <a:bodyPr/>
          <a:lstStyle/>
          <a:p>
            <a:pPr>
              <a:defRPr sz="12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pl-PL"/>
          </a:p>
        </c:txPr>
        <c:crossAx val="214128128"/>
        <c:crosses val="autoZero"/>
        <c:crossBetween val="between"/>
      </c:valAx>
      <c:spPr>
        <a:ln>
          <a:solidFill>
            <a:schemeClr val="tx1">
              <a:lumMod val="50000"/>
              <a:lumOff val="50000"/>
            </a:schemeClr>
          </a:solidFill>
        </a:ln>
      </c:spPr>
    </c:plotArea>
    <c:plotVisOnly val="1"/>
    <c:dispBlanksAs val="gap"/>
    <c:showDLblsOverMax val="0"/>
  </c:chart>
  <c:txPr>
    <a:bodyPr/>
    <a:lstStyle/>
    <a:p>
      <a:pPr>
        <a:defRPr sz="1400" baseline="0"/>
      </a:pPr>
      <a:endParaRPr lang="pl-PL"/>
    </a:p>
  </c:txPr>
  <c:externalData r:id="rId1">
    <c:autoUpdate val="0"/>
  </c:externalData>
  <c:userShapes r:id="rId2"/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37"/>
    </mc:Choice>
    <mc:Fallback>
      <c:style val="37"/>
    </mc:Fallback>
  </mc:AlternateContent>
  <c:chart>
    <c:autoTitleDeleted val="1"/>
    <c:view3D>
      <c:rotX val="30"/>
      <c:rotY val="34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883565350663762"/>
          <c:y val="0.18664123402977281"/>
          <c:w val="0.80206268788401092"/>
          <c:h val="0.78493679758456392"/>
        </c:manualLayout>
      </c:layout>
      <c:pie3D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Sprzedaż</c:v>
                </c:pt>
              </c:strCache>
            </c:strRef>
          </c:tx>
          <c:explosion val="12"/>
          <c:dPt>
            <c:idx val="1"/>
            <c:bubble3D val="0"/>
          </c:dPt>
          <c:dPt>
            <c:idx val="2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</c:spPr>
          </c:dPt>
          <c:dPt>
            <c:idx val="3"/>
            <c:bubble3D val="0"/>
            <c:spPr>
              <a:solidFill>
                <a:srgbClr val="CCFF66"/>
              </a:solidFill>
            </c:spPr>
          </c:dPt>
          <c:dPt>
            <c:idx val="4"/>
            <c:bubble3D val="0"/>
            <c:spPr>
              <a:solidFill>
                <a:srgbClr val="CCFF99"/>
              </a:solidFill>
            </c:spPr>
          </c:dPt>
          <c:dPt>
            <c:idx val="5"/>
            <c:bubble3D val="0"/>
            <c:spPr>
              <a:solidFill>
                <a:schemeClr val="accent3">
                  <a:lumMod val="75000"/>
                </a:schemeClr>
              </a:solidFill>
            </c:spPr>
          </c:dPt>
          <c:dLbls>
            <c:dLbl>
              <c:idx val="0"/>
              <c:layout>
                <c:manualLayout>
                  <c:x val="9.6280749307586302E-3"/>
                  <c:y val="-0.10242220183335017"/>
                </c:manualLayout>
              </c:layout>
              <c:tx>
                <c:rich>
                  <a:bodyPr/>
                  <a:lstStyle/>
                  <a:p>
                    <a:r>
                      <a:rPr lang="en-US" sz="1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CELUJĄCY</a:t>
                    </a:r>
                    <a:endParaRPr lang="pl-PL" sz="14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  <a:p>
                    <a:r>
                      <a:rPr lang="en-US" sz="1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18</a:t>
                    </a:r>
                    <a:r>
                      <a:rPr lang="pl-PL" sz="1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OSÓB – 1,12% </a:t>
                    </a:r>
                    <a:endParaRPr lang="en-US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20920228030361601"/>
                  <c:y val="-2.2216054875922937E-2"/>
                </c:manualLayout>
              </c:layout>
              <c:tx>
                <c:rich>
                  <a:bodyPr/>
                  <a:lstStyle/>
                  <a:p>
                    <a:r>
                      <a:rPr lang="en-US" sz="140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BARDZO DOBRY </a:t>
                    </a:r>
                    <a:r>
                      <a:rPr lang="en-US" sz="140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PLUS</a:t>
                    </a:r>
                    <a:endParaRPr lang="pl-PL" sz="1400" smtClean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  <a:p>
                    <a:r>
                      <a:rPr lang="en-US" sz="140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2</a:t>
                    </a:r>
                    <a:r>
                      <a:rPr lang="pl-PL" sz="140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OSOBY – 0,12%</a:t>
                    </a:r>
                    <a:endParaRPr lang="en-US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0.15642841874997157"/>
                  <c:y val="0.17128313620292546"/>
                </c:manualLayout>
              </c:layout>
              <c:tx>
                <c:rich>
                  <a:bodyPr/>
                  <a:lstStyle/>
                  <a:p>
                    <a:r>
                      <a: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BARDZO </a:t>
                    </a:r>
                    <a:r>
                      <a:rPr lang="en-US" sz="1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DOBRY</a:t>
                    </a:r>
                    <a:endParaRPr lang="pl-PL" sz="14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  <a:p>
                    <a:r>
                      <a:rPr lang="en-US" sz="1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421</a:t>
                    </a:r>
                    <a:r>
                      <a:rPr lang="pl-PL" sz="1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OSÓB </a:t>
                    </a:r>
                  </a:p>
                  <a:p>
                    <a:r>
                      <a:rPr lang="pl-PL" sz="1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26,25%</a:t>
                    </a:r>
                    <a:endParaRPr lang="en-US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0.17164213468071657"/>
                  <c:y val="-0.25608214598607021"/>
                </c:manualLayout>
              </c:layout>
              <c:tx>
                <c:rich>
                  <a:bodyPr/>
                  <a:lstStyle/>
                  <a:p>
                    <a:r>
                      <a: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DOBRY </a:t>
                    </a:r>
                    <a:r>
                      <a:rPr lang="en-US" sz="1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PLUS</a:t>
                    </a:r>
                    <a:endParaRPr lang="pl-PL" sz="14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  <a:p>
                    <a:r>
                      <a:rPr lang="en-US" sz="1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568</a:t>
                    </a:r>
                    <a:r>
                      <a:rPr lang="pl-PL" sz="1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OSÓB</a:t>
                    </a:r>
                  </a:p>
                  <a:p>
                    <a:r>
                      <a:rPr lang="pl-PL" sz="1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35,41%</a:t>
                    </a:r>
                    <a:endParaRPr lang="en-US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0.2020088524351587"/>
                  <c:y val="-0.14542161744747378"/>
                </c:manualLayout>
              </c:layout>
              <c:tx>
                <c:rich>
                  <a:bodyPr/>
                  <a:lstStyle/>
                  <a:p>
                    <a:r>
                      <a:rPr lang="en-US" sz="1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DOBRY</a:t>
                    </a:r>
                    <a:endParaRPr lang="pl-PL" sz="14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  <a:p>
                    <a:r>
                      <a:rPr lang="en-US" sz="1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463</a:t>
                    </a:r>
                    <a:r>
                      <a:rPr lang="pl-PL" sz="1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OSOBY</a:t>
                    </a:r>
                  </a:p>
                  <a:p>
                    <a:r>
                      <a:rPr lang="pl-PL" sz="1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28,87%</a:t>
                    </a:r>
                    <a:endParaRPr lang="en-US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7.8223532515019345E-2"/>
                  <c:y val="6.1878586886334935E-2"/>
                </c:manualLayout>
              </c:layout>
              <c:tx>
                <c:rich>
                  <a:bodyPr/>
                  <a:lstStyle/>
                  <a:p>
                    <a:r>
                      <a: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DOSTATECZNY </a:t>
                    </a:r>
                    <a:r>
                      <a:rPr lang="en-US" sz="1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PLUS</a:t>
                    </a:r>
                    <a:endParaRPr lang="pl-PL" sz="14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  <a:p>
                    <a:r>
                      <a:rPr lang="en-US" sz="1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103</a:t>
                    </a:r>
                    <a:r>
                      <a:rPr lang="pl-PL" sz="1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OSOBY – 6,42%</a:t>
                    </a:r>
                    <a:endParaRPr lang="en-US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3.6681667068395464E-2"/>
                  <c:y val="-2.484492882816354E-2"/>
                </c:manualLayout>
              </c:layout>
              <c:tx>
                <c:rich>
                  <a:bodyPr/>
                  <a:lstStyle/>
                  <a:p>
                    <a:r>
                      <a:rPr lang="en-US" sz="1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DOSTATECZNY</a:t>
                    </a:r>
                    <a:endParaRPr lang="pl-PL" sz="14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  <a:p>
                    <a:r>
                      <a:rPr lang="en-US" sz="1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29</a:t>
                    </a:r>
                    <a:r>
                      <a:rPr lang="pl-PL" sz="1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OSÓB – 1,81%</a:t>
                    </a:r>
                    <a:endParaRPr lang="en-US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showLegendKey val="0"/>
            <c:showVal val="1"/>
            <c:showCatName val="1"/>
            <c:showSerName val="0"/>
            <c:showPercent val="0"/>
            <c:showBubbleSize val="0"/>
            <c:showLeaderLines val="1"/>
          </c:dLbls>
          <c:cat>
            <c:strRef>
              <c:f>Arkusz1!$A$2:$A$8</c:f>
              <c:strCache>
                <c:ptCount val="7"/>
                <c:pt idx="0">
                  <c:v>CELUJĄCY</c:v>
                </c:pt>
                <c:pt idx="1">
                  <c:v>BARDZO DOBRY PLUS</c:v>
                </c:pt>
                <c:pt idx="2">
                  <c:v>BARDZO DOBRY</c:v>
                </c:pt>
                <c:pt idx="3">
                  <c:v>DOBRY PLUS</c:v>
                </c:pt>
                <c:pt idx="4">
                  <c:v>DOBRY</c:v>
                </c:pt>
                <c:pt idx="5">
                  <c:v>DOSTATECZNY PLUS</c:v>
                </c:pt>
                <c:pt idx="6">
                  <c:v>DOSTATECZNY</c:v>
                </c:pt>
              </c:strCache>
            </c:strRef>
          </c:cat>
          <c:val>
            <c:numRef>
              <c:f>Arkusz1!$B$2:$B$8</c:f>
              <c:numCache>
                <c:formatCode>General</c:formatCode>
                <c:ptCount val="7"/>
                <c:pt idx="0">
                  <c:v>18</c:v>
                </c:pt>
                <c:pt idx="1">
                  <c:v>2</c:v>
                </c:pt>
                <c:pt idx="2">
                  <c:v>421</c:v>
                </c:pt>
                <c:pt idx="3">
                  <c:v>568</c:v>
                </c:pt>
                <c:pt idx="4">
                  <c:v>463</c:v>
                </c:pt>
                <c:pt idx="5">
                  <c:v>103</c:v>
                </c:pt>
                <c:pt idx="6">
                  <c:v>29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spPr>
    <a:ln>
      <a:solidFill>
        <a:schemeClr val="bg1"/>
      </a:solidFill>
    </a:ln>
  </c:spPr>
  <c:txPr>
    <a:bodyPr/>
    <a:lstStyle/>
    <a:p>
      <a:pPr>
        <a:defRPr sz="1800"/>
      </a:pPr>
      <a:endParaRPr lang="pl-PL"/>
    </a:p>
  </c:txPr>
  <c:externalData r:id="rId1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37"/>
    </mc:Choice>
    <mc:Fallback>
      <c:style val="37"/>
    </mc:Fallback>
  </mc:AlternateContent>
  <c:chart>
    <c:autoTitleDeleted val="1"/>
    <c:view3D>
      <c:rotX val="30"/>
      <c:rotY val="27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6031085343887108"/>
          <c:y val="4.0517269852899225E-2"/>
          <c:w val="0.83914321450622065"/>
          <c:h val="0.82363070769914459"/>
        </c:manualLayout>
      </c:layout>
      <c:pie3D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Sprzedaż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</c:spPr>
          </c:dPt>
          <c:dPt>
            <c:idx val="1"/>
            <c:bubble3D val="0"/>
            <c:spPr>
              <a:solidFill>
                <a:srgbClr val="CCFF66"/>
              </a:solidFill>
            </c:spPr>
          </c:dPt>
          <c:dPt>
            <c:idx val="2"/>
            <c:bubble3D val="0"/>
            <c:spPr>
              <a:solidFill>
                <a:srgbClr val="92D050"/>
              </a:solidFill>
            </c:spPr>
          </c:dPt>
          <c:dPt>
            <c:idx val="6"/>
            <c:bubble3D val="0"/>
          </c:dPt>
          <c:dLbls>
            <c:dLbl>
              <c:idx val="0"/>
              <c:layout>
                <c:manualLayout>
                  <c:x val="-8.1463739912323044E-2"/>
                  <c:y val="0.13466033804051802"/>
                </c:manualLayout>
              </c:layout>
              <c:tx>
                <c:rich>
                  <a:bodyPr/>
                  <a:lstStyle/>
                  <a:p>
                    <a:r>
                      <a:rPr lang="en-US" sz="16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2017</a:t>
                    </a:r>
                    <a:endParaRPr lang="pl-PL" sz="16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  <a:p>
                    <a:r>
                      <a:rPr lang="en-US" sz="16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877</a:t>
                    </a:r>
                    <a:r>
                      <a:rPr lang="pl-PL" sz="16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OSÓB</a:t>
                    </a:r>
                  </a:p>
                  <a:p>
                    <a:r>
                      <a:rPr lang="pl-PL" sz="16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54,68%</a:t>
                    </a:r>
                    <a:endParaRPr lang="en-US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0.15787442105704103"/>
                  <c:y val="-0.25725369853800029"/>
                </c:manualLayout>
              </c:layout>
              <c:tx>
                <c:rich>
                  <a:bodyPr/>
                  <a:lstStyle/>
                  <a:p>
                    <a:r>
                      <a:rPr lang="en-US" sz="16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2016</a:t>
                    </a:r>
                    <a:endParaRPr lang="pl-PL" sz="16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  <a:p>
                    <a:r>
                      <a:rPr lang="en-US" sz="16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363</a:t>
                    </a:r>
                    <a:r>
                      <a:rPr lang="pl-PL" sz="16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OSOBY</a:t>
                    </a:r>
                  </a:p>
                  <a:p>
                    <a:r>
                      <a:rPr lang="pl-PL" sz="16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22,63%</a:t>
                    </a:r>
                    <a:endParaRPr lang="en-US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2"/>
              <c:tx>
                <c:rich>
                  <a:bodyPr/>
                  <a:lstStyle/>
                  <a:p>
                    <a:r>
                      <a:rPr lang="en-US" sz="160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2015</a:t>
                    </a:r>
                    <a:endParaRPr lang="pl-PL" sz="1600" smtClean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  <a:p>
                    <a:r>
                      <a:rPr lang="en-US" sz="160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157</a:t>
                    </a:r>
                    <a:r>
                      <a:rPr lang="pl-PL" sz="160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OSÓB</a:t>
                    </a:r>
                  </a:p>
                  <a:p>
                    <a:r>
                      <a:rPr lang="pl-PL" sz="160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9,79%</a:t>
                    </a:r>
                    <a:endParaRPr lang="en-US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2.4211563013945642E-2"/>
                  <c:y val="0.11754136927728751"/>
                </c:manualLayout>
              </c:layout>
              <c:tx>
                <c:rich>
                  <a:bodyPr/>
                  <a:lstStyle/>
                  <a:p>
                    <a:r>
                      <a:rPr lang="en-US" sz="160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2014</a:t>
                    </a:r>
                    <a:endParaRPr lang="pl-PL" sz="160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  <a:p>
                    <a:r>
                      <a:rPr lang="en-US" sz="160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53</a:t>
                    </a:r>
                    <a:r>
                      <a:rPr lang="pl-PL" sz="160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OSOBY – 3,3%</a:t>
                    </a:r>
                    <a:endParaRPr lang="en-US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5.399058574548183E-2"/>
                  <c:y val="6.3502140903263005E-2"/>
                </c:manualLayout>
              </c:layout>
              <c:tx>
                <c:rich>
                  <a:bodyPr/>
                  <a:lstStyle/>
                  <a:p>
                    <a:r>
                      <a:rPr lang="en-US" sz="160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2013</a:t>
                    </a:r>
                    <a:endParaRPr lang="pl-PL" sz="160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  <a:p>
                    <a:r>
                      <a:rPr lang="en-US" sz="160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36</a:t>
                    </a:r>
                    <a:r>
                      <a:rPr lang="pl-PL" sz="160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OSÓB – 2,24%</a:t>
                    </a:r>
                    <a:endParaRPr lang="en-US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3.2729514571240716E-2"/>
                  <c:y val="-1.5671119124902037E-2"/>
                </c:manualLayout>
              </c:layout>
              <c:tx>
                <c:rich>
                  <a:bodyPr/>
                  <a:lstStyle/>
                  <a:p>
                    <a:r>
                      <a:rPr lang="en-US" sz="160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2012</a:t>
                    </a:r>
                    <a:endParaRPr lang="pl-PL" sz="1600" smtClean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  <a:p>
                    <a:r>
                      <a:rPr lang="en-US" sz="160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30</a:t>
                    </a:r>
                    <a:r>
                      <a:rPr lang="pl-PL" sz="160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OSÓB – 1,87%</a:t>
                    </a:r>
                    <a:endParaRPr lang="en-US" sz="140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1.3010849432030321E-2"/>
                  <c:y val="-8.4739646045334308E-2"/>
                </c:manualLayout>
              </c:layout>
              <c:tx>
                <c:rich>
                  <a:bodyPr/>
                  <a:lstStyle/>
                  <a:p>
                    <a:r>
                      <a:rPr lang="en-US" sz="160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2011</a:t>
                    </a:r>
                    <a:endParaRPr lang="pl-PL" sz="160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  <a:p>
                    <a:r>
                      <a:rPr lang="en-US" sz="160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21</a:t>
                    </a:r>
                    <a:r>
                      <a:rPr lang="pl-PL" sz="160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OSÓB – 1,31%</a:t>
                    </a:r>
                    <a:endParaRPr lang="en-US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4.9877540928967817E-2"/>
                  <c:y val="-0.25357148755243414"/>
                </c:manualLayout>
              </c:layout>
              <c:tx>
                <c:rich>
                  <a:bodyPr/>
                  <a:lstStyle/>
                  <a:p>
                    <a:r>
                      <a:rPr lang="en-US" sz="160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2010 I WCZEŚNIEJ</a:t>
                    </a:r>
                    <a:endParaRPr lang="pl-PL" sz="160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  <a:p>
                    <a:r>
                      <a:rPr lang="en-US" sz="160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67</a:t>
                    </a:r>
                    <a:r>
                      <a:rPr lang="pl-PL" sz="160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OSÓB – 4,18%</a:t>
                    </a:r>
                    <a:endParaRPr lang="en-US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pl-PL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</c:dLbls>
          <c:cat>
            <c:strRef>
              <c:f>Arkusz1!$A$2:$A$9</c:f>
              <c:strCache>
                <c:ptCount val="8"/>
                <c:pt idx="0">
                  <c:v>2017</c:v>
                </c:pt>
                <c:pt idx="1">
                  <c:v>2016</c:v>
                </c:pt>
                <c:pt idx="2">
                  <c:v>2015</c:v>
                </c:pt>
                <c:pt idx="3">
                  <c:v>2014</c:v>
                </c:pt>
                <c:pt idx="4">
                  <c:v>2013</c:v>
                </c:pt>
                <c:pt idx="5">
                  <c:v>2012</c:v>
                </c:pt>
                <c:pt idx="6">
                  <c:v>2011</c:v>
                </c:pt>
                <c:pt idx="7">
                  <c:v>2010 I WCZEŚNIEJ</c:v>
                </c:pt>
              </c:strCache>
            </c:strRef>
          </c:cat>
          <c:val>
            <c:numRef>
              <c:f>Arkusz1!$B$2:$B$9</c:f>
              <c:numCache>
                <c:formatCode>General</c:formatCode>
                <c:ptCount val="8"/>
                <c:pt idx="0">
                  <c:v>877</c:v>
                </c:pt>
                <c:pt idx="1">
                  <c:v>363</c:v>
                </c:pt>
                <c:pt idx="2">
                  <c:v>157</c:v>
                </c:pt>
                <c:pt idx="3">
                  <c:v>53</c:v>
                </c:pt>
                <c:pt idx="4">
                  <c:v>36</c:v>
                </c:pt>
                <c:pt idx="5">
                  <c:v>30</c:v>
                </c:pt>
                <c:pt idx="6">
                  <c:v>21</c:v>
                </c:pt>
                <c:pt idx="7">
                  <c:v>67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spPr>
    <a:ln>
      <a:solidFill>
        <a:schemeClr val="bg1"/>
      </a:solidFill>
    </a:ln>
  </c:spPr>
  <c:txPr>
    <a:bodyPr/>
    <a:lstStyle/>
    <a:p>
      <a:pPr>
        <a:defRPr sz="1800"/>
      </a:pPr>
      <a:endParaRPr lang="pl-PL"/>
    </a:p>
  </c:txPr>
  <c:externalData r:id="rId1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37"/>
    </mc:Choice>
    <mc:Fallback>
      <c:style val="37"/>
    </mc:Fallback>
  </mc:AlternateContent>
  <c:chart>
    <c:autoTitleDeleted val="1"/>
    <c:view3D>
      <c:rotX val="30"/>
      <c:rotY val="28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8024013591985713"/>
          <c:y val="0.18083349535236826"/>
          <c:w val="0.81975986408014279"/>
          <c:h val="0.80057250583268535"/>
        </c:manualLayout>
      </c:layout>
      <c:pie3D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Sprzedaż</c:v>
                </c:pt>
              </c:strCache>
            </c:strRef>
          </c:tx>
          <c:explosion val="27"/>
          <c:dPt>
            <c:idx val="0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</c:spPr>
          </c:dPt>
          <c:dPt>
            <c:idx val="1"/>
            <c:bubble3D val="0"/>
            <c:spPr>
              <a:solidFill>
                <a:srgbClr val="CCFF66"/>
              </a:solidFill>
            </c:spPr>
          </c:dPt>
          <c:dPt>
            <c:idx val="2"/>
            <c:bubble3D val="0"/>
            <c:spPr>
              <a:solidFill>
                <a:srgbClr val="92D050"/>
              </a:solidFill>
            </c:spPr>
          </c:dPt>
          <c:dLbls>
            <c:dLbl>
              <c:idx val="0"/>
              <c:layout>
                <c:manualLayout>
                  <c:x val="-0.17765302500264199"/>
                  <c:y val="0.11078321544519745"/>
                </c:manualLayout>
              </c:layout>
              <c:tx>
                <c:rich>
                  <a:bodyPr/>
                  <a:lstStyle/>
                  <a:p>
                    <a:r>
                      <a:rPr lang="pl-PL" sz="1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PRZYSTĘPUJĄCY </a:t>
                    </a:r>
                    <a:r>
                      <a: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PO RAZ </a:t>
                    </a:r>
                    <a:r>
                      <a:rPr lang="pl-PL" sz="1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PIERWSZY</a:t>
                    </a:r>
                  </a:p>
                  <a:p>
                    <a:r>
                      <a:rPr lang="pl-PL" sz="1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1 911 OSÓB – 67,84%</a:t>
                    </a:r>
                    <a:endParaRPr lang="pl-PL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16595084737648844"/>
                  <c:y val="-0.22360767785060928"/>
                </c:manualLayout>
              </c:layout>
              <c:tx>
                <c:rich>
                  <a:bodyPr/>
                  <a:lstStyle/>
                  <a:p>
                    <a:r>
                      <a: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PRZYSTĘPUJĄCY PO RAZ </a:t>
                    </a:r>
                    <a:r>
                      <a:rPr lang="pl-PL" sz="1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DRUGI</a:t>
                    </a:r>
                  </a:p>
                  <a:p>
                    <a:r>
                      <a:rPr lang="pl-PL" sz="1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553 OSOBY – 19,63%</a:t>
                    </a:r>
                    <a:endParaRPr lang="pl-PL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2"/>
              <c:tx>
                <c:rich>
                  <a:bodyPr/>
                  <a:lstStyle/>
                  <a:p>
                    <a:r>
                      <a:rPr lang="pl-PL" sz="140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PRZYSTĘPUJĄCY PO RAZ TRZECI</a:t>
                    </a:r>
                  </a:p>
                  <a:p>
                    <a:r>
                      <a:rPr lang="pl-PL" sz="140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211 OSÓB – 7,49%</a:t>
                    </a:r>
                    <a:endParaRPr lang="pl-PL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1.0256482342070394E-2"/>
                  <c:y val="-4.5950141342319992E-2"/>
                </c:manualLayout>
              </c:layout>
              <c:tx>
                <c:rich>
                  <a:bodyPr/>
                  <a:lstStyle/>
                  <a:p>
                    <a:r>
                      <a:rPr lang="pl-PL" sz="140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PRZYSTĘPUJĄCY PO RAZ CZWARTY</a:t>
                    </a:r>
                  </a:p>
                  <a:p>
                    <a:r>
                      <a:rPr lang="pl-PL" sz="140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81 OSÓB – 2,87%</a:t>
                    </a:r>
                    <a:endParaRPr lang="pl-PL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3.4290623083433371E-2"/>
                  <c:y val="-7.4666858003431716E-2"/>
                </c:manualLayout>
              </c:layout>
              <c:tx>
                <c:rich>
                  <a:bodyPr/>
                  <a:lstStyle/>
                  <a:p>
                    <a:r>
                      <a:rPr lang="pl-PL" sz="140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PRZYSTĘPUJĄCY PO RAZ PIĄTY</a:t>
                    </a:r>
                  </a:p>
                  <a:p>
                    <a:r>
                      <a:rPr lang="pl-PL" sz="140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30 OSÓB – 1,06%</a:t>
                    </a:r>
                    <a:endParaRPr lang="pl-PL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1.0584076927315212E-2"/>
                  <c:y val="-0.2162801741164562"/>
                </c:manualLayout>
              </c:layout>
              <c:tx>
                <c:rich>
                  <a:bodyPr/>
                  <a:lstStyle/>
                  <a:p>
                    <a:r>
                      <a:rPr lang="pl-PL" sz="140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PRZYSTĘPUJĄCY PO RAZ SZÓSTY I WIĘCEJ</a:t>
                    </a:r>
                  </a:p>
                  <a:p>
                    <a:r>
                      <a:rPr lang="pl-PL" sz="140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25 OSÓB – 0,89%</a:t>
                    </a:r>
                    <a:endParaRPr lang="pl-PL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0.17765872671780822"/>
                  <c:y val="-0.28308949468577566"/>
                </c:manualLayout>
              </c:layout>
              <c:tx>
                <c:rich>
                  <a:bodyPr/>
                  <a:lstStyle/>
                  <a:p>
                    <a:endParaRPr lang="pl-PL" sz="14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  <a:p>
                    <a:r>
                      <a:rPr lang="pl-PL" sz="1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B</a:t>
                    </a:r>
                    <a:r>
                      <a:rPr lang="en-US" sz="1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RAK DANYCH</a:t>
                    </a:r>
                    <a:endParaRPr lang="pl-PL" sz="14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  <a:p>
                    <a:r>
                      <a:rPr lang="en-US" sz="1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6</a:t>
                    </a:r>
                    <a:r>
                      <a:rPr lang="pl-PL" sz="1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OSÓB – 0,21%</a:t>
                    </a:r>
                    <a:endParaRPr lang="en-US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pl-PL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</c:dLbls>
          <c:cat>
            <c:strRef>
              <c:f>Arkusz1!$A$2:$A$8</c:f>
              <c:strCache>
                <c:ptCount val="7"/>
                <c:pt idx="0">
                  <c:v>PRZYSTĘPUJĄCY PO RAZ PIERWSZY</c:v>
                </c:pt>
                <c:pt idx="1">
                  <c:v>PRZYSTĘPUJĄCY PO RAZ DRUGI</c:v>
                </c:pt>
                <c:pt idx="2">
                  <c:v>PRZYSTĘPUJĄCY PO RAZ TRZECI</c:v>
                </c:pt>
                <c:pt idx="3">
                  <c:v>PRZYSTĘPUJĄCY PO RAZ CZWARTY</c:v>
                </c:pt>
                <c:pt idx="4">
                  <c:v>PRZYSTĘPUJĄCY PO RAZ PIĄTY</c:v>
                </c:pt>
                <c:pt idx="5">
                  <c:v>PRZYSTĘPUJĄCY PO RAZ SZÓSTY I WIĘCEJ</c:v>
                </c:pt>
                <c:pt idx="6">
                  <c:v>BRAK DANYCH</c:v>
                </c:pt>
              </c:strCache>
            </c:strRef>
          </c:cat>
          <c:val>
            <c:numRef>
              <c:f>Arkusz1!$B$2:$B$8</c:f>
              <c:numCache>
                <c:formatCode>General</c:formatCode>
                <c:ptCount val="7"/>
                <c:pt idx="0">
                  <c:v>1911</c:v>
                </c:pt>
                <c:pt idx="1">
                  <c:v>553</c:v>
                </c:pt>
                <c:pt idx="2">
                  <c:v>211</c:v>
                </c:pt>
                <c:pt idx="3">
                  <c:v>81</c:v>
                </c:pt>
                <c:pt idx="4">
                  <c:v>30</c:v>
                </c:pt>
                <c:pt idx="5">
                  <c:v>25</c:v>
                </c:pt>
                <c:pt idx="6">
                  <c:v>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spPr>
    <a:ln>
      <a:solidFill>
        <a:schemeClr val="bg1"/>
      </a:solidFill>
    </a:ln>
  </c:spPr>
  <c:txPr>
    <a:bodyPr/>
    <a:lstStyle/>
    <a:p>
      <a:pPr>
        <a:defRPr sz="1800"/>
      </a:pPr>
      <a:endParaRPr lang="pl-PL"/>
    </a:p>
  </c:txPr>
  <c:externalData r:id="rId1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ZDAŁO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accent3">
                  <a:lumMod val="75000"/>
                </a:schemeClr>
              </a:solidFill>
              <a:ln>
                <a:solidFill>
                  <a:schemeClr val="accent3">
                    <a:lumMod val="50000"/>
                  </a:schemeClr>
                </a:solidFill>
              </a:ln>
            </c:spPr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pl-PL" dirty="0" smtClean="0"/>
                      <a:t>1 167</a:t>
                    </a:r>
                  </a:p>
                  <a:p>
                    <a:r>
                      <a:rPr lang="en-US" dirty="0" smtClean="0"/>
                      <a:t>ZDAŁO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1"/>
              <c:showPercent val="0"/>
              <c:showBubbleSize val="0"/>
            </c:dLbl>
            <c:dLbl>
              <c:idx val="1"/>
              <c:tx>
                <c:rich>
                  <a:bodyPr/>
                  <a:lstStyle/>
                  <a:p>
                    <a:r>
                      <a:rPr lang="pl-PL" dirty="0" smtClean="0"/>
                      <a:t>435</a:t>
                    </a:r>
                  </a:p>
                  <a:p>
                    <a:r>
                      <a:rPr lang="en-US" dirty="0" smtClean="0"/>
                      <a:t>ZDAŁO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1"/>
              <c:showPercent val="0"/>
              <c:showBubbleSize val="0"/>
            </c:dLbl>
            <c:txPr>
              <a:bodyPr/>
              <a:lstStyle/>
              <a:p>
                <a:pPr>
                  <a:defRPr sz="14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1"/>
            <c:showPercent val="0"/>
            <c:showBubbleSize val="0"/>
            <c:showLeaderLines val="0"/>
          </c:dLbls>
          <c:cat>
            <c:strRef>
              <c:f>Arkusz1!$A$2:$A$3</c:f>
              <c:strCache>
                <c:ptCount val="2"/>
                <c:pt idx="0">
                  <c:v>PO RAZ PIERWSZY PRZYSTĄPIŁO - 1 911</c:v>
                </c:pt>
                <c:pt idx="1">
                  <c:v>PO RAZ KOLEJNY PRZYSTĄPIŁO - 900</c:v>
                </c:pt>
              </c:strCache>
            </c:strRef>
          </c:cat>
          <c:val>
            <c:numRef>
              <c:f>Arkusz1!$B$2:$B$3</c:f>
              <c:numCache>
                <c:formatCode>General</c:formatCode>
                <c:ptCount val="2"/>
                <c:pt idx="0">
                  <c:v>1167</c:v>
                </c:pt>
                <c:pt idx="1">
                  <c:v>435</c:v>
                </c:pt>
              </c:numCache>
            </c:numRef>
          </c:val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NIE ZDAŁO</c:v>
                </c:pt>
              </c:strCache>
            </c:strRef>
          </c:tx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pl-PL" dirty="0" smtClean="0"/>
                      <a:t>744</a:t>
                    </a:r>
                  </a:p>
                  <a:p>
                    <a:r>
                      <a:rPr lang="en-US" dirty="0" smtClean="0"/>
                      <a:t>NIE ZDAŁ</a:t>
                    </a:r>
                    <a:r>
                      <a:rPr lang="pl-PL" dirty="0" smtClean="0"/>
                      <a:t>Y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1"/>
              <c:showPercent val="0"/>
              <c:showBubbleSize val="0"/>
            </c:dLbl>
            <c:dLbl>
              <c:idx val="1"/>
              <c:tx>
                <c:rich>
                  <a:bodyPr/>
                  <a:lstStyle/>
                  <a:p>
                    <a:r>
                      <a:rPr lang="pl-PL" dirty="0" smtClean="0"/>
                      <a:t>465 </a:t>
                    </a:r>
                  </a:p>
                  <a:p>
                    <a:r>
                      <a:rPr lang="en-US" dirty="0" smtClean="0"/>
                      <a:t>NIE ZDAŁO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1"/>
              <c:showPercent val="0"/>
              <c:showBubbleSize val="0"/>
            </c:dLbl>
            <c:txPr>
              <a:bodyPr/>
              <a:lstStyle/>
              <a:p>
                <a:pPr>
                  <a:defRPr sz="14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1"/>
            <c:showPercent val="0"/>
            <c:showBubbleSize val="0"/>
            <c:showLeaderLines val="0"/>
          </c:dLbls>
          <c:cat>
            <c:strRef>
              <c:f>Arkusz1!$A$2:$A$3</c:f>
              <c:strCache>
                <c:ptCount val="2"/>
                <c:pt idx="0">
                  <c:v>PO RAZ PIERWSZY PRZYSTĄPIŁO - 1 911</c:v>
                </c:pt>
                <c:pt idx="1">
                  <c:v>PO RAZ KOLEJNY PRZYSTĄPIŁO - 900</c:v>
                </c:pt>
              </c:strCache>
            </c:strRef>
          </c:cat>
          <c:val>
            <c:numRef>
              <c:f>Arkusz1!$C$2:$C$3</c:f>
              <c:numCache>
                <c:formatCode>General</c:formatCode>
                <c:ptCount val="2"/>
                <c:pt idx="0">
                  <c:v>744</c:v>
                </c:pt>
                <c:pt idx="1">
                  <c:v>465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214247296"/>
        <c:axId val="214248832"/>
      </c:barChart>
      <c:catAx>
        <c:axId val="21424729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pl-PL"/>
          </a:p>
        </c:txPr>
        <c:crossAx val="214248832"/>
        <c:crosses val="autoZero"/>
        <c:auto val="1"/>
        <c:lblAlgn val="ctr"/>
        <c:lblOffset val="100"/>
        <c:noMultiLvlLbl val="0"/>
      </c:catAx>
      <c:valAx>
        <c:axId val="214248832"/>
        <c:scaling>
          <c:orientation val="minMax"/>
          <c:max val="300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pl-PL"/>
          </a:p>
        </c:txPr>
        <c:crossAx val="214247296"/>
        <c:crosses val="autoZero"/>
        <c:crossBetween val="between"/>
      </c:valAx>
      <c:spPr>
        <a:solidFill>
          <a:schemeClr val="bg1"/>
        </a:solidFill>
      </c:spPr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800"/>
      </a:pPr>
      <a:endParaRPr lang="pl-PL"/>
    </a:p>
  </c:txPr>
  <c:externalData r:id="rId1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LICZBA OSÓB, KTÓRE PRZYSTĄPIŁY DO EGZAMINU</c:v>
                </c:pt>
              </c:strCache>
            </c:strRef>
          </c:tx>
          <c:spPr>
            <a:solidFill>
              <a:srgbClr val="92D050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smtClean="0"/>
                      <a:t>1</a:t>
                    </a:r>
                    <a:r>
                      <a:rPr lang="pl-PL" smtClean="0"/>
                      <a:t> </a:t>
                    </a:r>
                    <a:r>
                      <a:rPr lang="en-US" smtClean="0"/>
                      <a:t>911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Arkusz1!$A$2:$A$7</c:f>
              <c:strCache>
                <c:ptCount val="6"/>
                <c:pt idx="0">
                  <c:v>1 RAZ  61,07%</c:v>
                </c:pt>
                <c:pt idx="1">
                  <c:v>2 RAZ  52,98%</c:v>
                </c:pt>
                <c:pt idx="2">
                  <c:v>3 RAZ  41,71%</c:v>
                </c:pt>
                <c:pt idx="3">
                  <c:v>4 RAZ 43,21%</c:v>
                </c:pt>
                <c:pt idx="4">
                  <c:v>5 RAZ 40%</c:v>
                </c:pt>
                <c:pt idx="5">
                  <c:v>6 RAZ I WIĘCEJ 28,00%</c:v>
                </c:pt>
              </c:strCache>
            </c:strRef>
          </c:cat>
          <c:val>
            <c:numRef>
              <c:f>Arkusz1!$B$2:$B$7</c:f>
              <c:numCache>
                <c:formatCode>General</c:formatCode>
                <c:ptCount val="6"/>
                <c:pt idx="0">
                  <c:v>1911</c:v>
                </c:pt>
                <c:pt idx="1">
                  <c:v>553</c:v>
                </c:pt>
                <c:pt idx="2">
                  <c:v>211</c:v>
                </c:pt>
                <c:pt idx="3">
                  <c:v>81</c:v>
                </c:pt>
                <c:pt idx="4">
                  <c:v>30</c:v>
                </c:pt>
                <c:pt idx="5">
                  <c:v>25</c:v>
                </c:pt>
              </c:numCache>
            </c:numRef>
          </c:val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LICZBA OSÓB, KTÓRE ZDAŁY EGZAMIN</c:v>
                </c:pt>
              </c:strCache>
            </c:strRef>
          </c:tx>
          <c:spPr>
            <a:solidFill>
              <a:schemeClr val="accent3">
                <a:lumMod val="50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c:spPr>
          <c:invertIfNegative val="0"/>
          <c:dLbls>
            <c:txPr>
              <a:bodyPr/>
              <a:lstStyle/>
              <a:p>
                <a:pPr>
                  <a:defRPr sz="14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Arkusz1!$A$2:$A$7</c:f>
              <c:strCache>
                <c:ptCount val="6"/>
                <c:pt idx="0">
                  <c:v>1 RAZ  61,07%</c:v>
                </c:pt>
                <c:pt idx="1">
                  <c:v>2 RAZ  52,98%</c:v>
                </c:pt>
                <c:pt idx="2">
                  <c:v>3 RAZ  41,71%</c:v>
                </c:pt>
                <c:pt idx="3">
                  <c:v>4 RAZ 43,21%</c:v>
                </c:pt>
                <c:pt idx="4">
                  <c:v>5 RAZ 40%</c:v>
                </c:pt>
                <c:pt idx="5">
                  <c:v>6 RAZ I WIĘCEJ 28,00%</c:v>
                </c:pt>
              </c:strCache>
            </c:strRef>
          </c:cat>
          <c:val>
            <c:numRef>
              <c:f>Arkusz1!$C$2:$C$7</c:f>
              <c:numCache>
                <c:formatCode>General</c:formatCode>
                <c:ptCount val="6"/>
                <c:pt idx="0">
                  <c:v>1167</c:v>
                </c:pt>
                <c:pt idx="1">
                  <c:v>293</c:v>
                </c:pt>
                <c:pt idx="2">
                  <c:v>88</c:v>
                </c:pt>
                <c:pt idx="3">
                  <c:v>35</c:v>
                </c:pt>
                <c:pt idx="4">
                  <c:v>12</c:v>
                </c:pt>
                <c:pt idx="5">
                  <c:v>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14277504"/>
        <c:axId val="219923584"/>
      </c:barChart>
      <c:catAx>
        <c:axId val="21427750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pl-PL"/>
          </a:p>
        </c:txPr>
        <c:crossAx val="219923584"/>
        <c:crosses val="autoZero"/>
        <c:auto val="1"/>
        <c:lblAlgn val="ctr"/>
        <c:lblOffset val="100"/>
        <c:noMultiLvlLbl val="0"/>
      </c:catAx>
      <c:valAx>
        <c:axId val="219923584"/>
        <c:scaling>
          <c:orientation val="minMax"/>
          <c:max val="250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pl-PL"/>
          </a:p>
        </c:txPr>
        <c:crossAx val="214277504"/>
        <c:crosses val="autoZero"/>
        <c:crossBetween val="between"/>
      </c:valAx>
      <c:spPr>
        <a:solidFill>
          <a:schemeClr val="bg1"/>
        </a:solidFill>
      </c:spPr>
    </c:plotArea>
    <c:legend>
      <c:legendPos val="t"/>
      <c:overlay val="0"/>
      <c:txPr>
        <a:bodyPr/>
        <a:lstStyle/>
        <a:p>
          <a:pPr>
            <a:defRPr sz="16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pl-PL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800"/>
      </a:pPr>
      <a:endParaRPr lang="pl-PL"/>
    </a:p>
  </c:txPr>
  <c:externalData r:id="rId1">
    <c:autoUpdate val="0"/>
  </c:externalData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Arkusz1!$A$2</c:f>
              <c:strCache>
                <c:ptCount val="1"/>
                <c:pt idx="0">
                  <c:v>PRZYSTĄPIŁO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 smtClean="0"/>
                      <a:t>7</a:t>
                    </a:r>
                    <a:r>
                      <a:rPr lang="pl-PL" dirty="0" smtClean="0"/>
                      <a:t> </a:t>
                    </a:r>
                    <a:r>
                      <a:rPr lang="en-US" dirty="0" smtClean="0"/>
                      <a:t>902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tx>
                <c:rich>
                  <a:bodyPr/>
                  <a:lstStyle/>
                  <a:p>
                    <a:r>
                      <a:rPr lang="en-US" dirty="0" smtClean="0"/>
                      <a:t>8</a:t>
                    </a:r>
                    <a:r>
                      <a:rPr lang="pl-PL" dirty="0" smtClean="0"/>
                      <a:t> </a:t>
                    </a:r>
                    <a:r>
                      <a:rPr lang="en-US" dirty="0" smtClean="0"/>
                      <a:t>588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tx>
                <c:rich>
                  <a:bodyPr/>
                  <a:lstStyle/>
                  <a:p>
                    <a:r>
                      <a:rPr lang="en-US" dirty="0" smtClean="0"/>
                      <a:t>5</a:t>
                    </a:r>
                    <a:r>
                      <a:rPr lang="pl-PL" dirty="0" smtClean="0"/>
                      <a:t> </a:t>
                    </a:r>
                    <a:r>
                      <a:rPr lang="en-US" dirty="0" smtClean="0"/>
                      <a:t>397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tx>
                <c:rich>
                  <a:bodyPr/>
                  <a:lstStyle/>
                  <a:p>
                    <a:r>
                      <a:rPr lang="en-US" dirty="0" smtClean="0"/>
                      <a:t>5</a:t>
                    </a:r>
                    <a:r>
                      <a:rPr lang="pl-PL" dirty="0" smtClean="0"/>
                      <a:t> </a:t>
                    </a:r>
                    <a:r>
                      <a:rPr lang="en-US" dirty="0" smtClean="0"/>
                      <a:t>787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tx>
                <c:rich>
                  <a:bodyPr/>
                  <a:lstStyle/>
                  <a:p>
                    <a:r>
                      <a:rPr lang="en-US" dirty="0" smtClean="0"/>
                      <a:t>5</a:t>
                    </a:r>
                    <a:r>
                      <a:rPr lang="pl-PL" dirty="0" smtClean="0"/>
                      <a:t> </a:t>
                    </a:r>
                    <a:r>
                      <a:rPr lang="en-US" dirty="0" smtClean="0"/>
                      <a:t>912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tx>
                <c:rich>
                  <a:bodyPr/>
                  <a:lstStyle/>
                  <a:p>
                    <a:r>
                      <a:rPr lang="en-US" dirty="0" smtClean="0"/>
                      <a:t>5</a:t>
                    </a:r>
                    <a:r>
                      <a:rPr lang="pl-PL" dirty="0" smtClean="0"/>
                      <a:t> </a:t>
                    </a:r>
                    <a:r>
                      <a:rPr lang="en-US" dirty="0" smtClean="0"/>
                      <a:t>123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tx>
                <c:rich>
                  <a:bodyPr/>
                  <a:lstStyle/>
                  <a:p>
                    <a:r>
                      <a:rPr lang="en-US" dirty="0" smtClean="0"/>
                      <a:t>4</a:t>
                    </a:r>
                    <a:r>
                      <a:rPr lang="pl-PL" dirty="0" smtClean="0"/>
                      <a:t> </a:t>
                    </a:r>
                    <a:r>
                      <a:rPr lang="en-US" dirty="0" smtClean="0"/>
                      <a:t>761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tx>
                <c:rich>
                  <a:bodyPr/>
                  <a:lstStyle/>
                  <a:p>
                    <a:r>
                      <a:rPr lang="en-US" dirty="0" smtClean="0"/>
                      <a:t>4</a:t>
                    </a:r>
                    <a:r>
                      <a:rPr lang="pl-PL" dirty="0" smtClean="0"/>
                      <a:t> </a:t>
                    </a:r>
                    <a:r>
                      <a:rPr lang="en-US" dirty="0" smtClean="0"/>
                      <a:t>645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tx>
                <c:rich>
                  <a:bodyPr/>
                  <a:lstStyle/>
                  <a:p>
                    <a:r>
                      <a:rPr lang="en-US" smtClean="0"/>
                      <a:t>4</a:t>
                    </a:r>
                    <a:r>
                      <a:rPr lang="pl-PL" smtClean="0"/>
                      <a:t> </a:t>
                    </a:r>
                    <a:r>
                      <a:rPr lang="en-US" smtClean="0"/>
                      <a:t>343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tx>
                <c:rich>
                  <a:bodyPr/>
                  <a:lstStyle/>
                  <a:p>
                    <a:r>
                      <a:rPr lang="en-US" smtClean="0"/>
                      <a:t>4</a:t>
                    </a:r>
                    <a:r>
                      <a:rPr lang="pl-PL" smtClean="0"/>
                      <a:t> </a:t>
                    </a:r>
                    <a:r>
                      <a:rPr lang="en-US" smtClean="0"/>
                      <a:t>286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8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Arkusz1!$B$1:$K$1</c:f>
              <c:strCache>
                <c:ptCount val="10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</c:strCache>
            </c:strRef>
          </c:cat>
          <c:val>
            <c:numRef>
              <c:f>Arkusz1!$B$2:$K$2</c:f>
              <c:numCache>
                <c:formatCode>General</c:formatCode>
                <c:ptCount val="10"/>
                <c:pt idx="0">
                  <c:v>7902</c:v>
                </c:pt>
                <c:pt idx="1">
                  <c:v>8588</c:v>
                </c:pt>
                <c:pt idx="2">
                  <c:v>5397</c:v>
                </c:pt>
                <c:pt idx="3">
                  <c:v>5787</c:v>
                </c:pt>
                <c:pt idx="4">
                  <c:v>5912</c:v>
                </c:pt>
                <c:pt idx="5">
                  <c:v>5123</c:v>
                </c:pt>
                <c:pt idx="6">
                  <c:v>4761</c:v>
                </c:pt>
                <c:pt idx="7">
                  <c:v>4645</c:v>
                </c:pt>
                <c:pt idx="8">
                  <c:v>4343</c:v>
                </c:pt>
                <c:pt idx="9">
                  <c:v>4286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221678976"/>
        <c:axId val="221688960"/>
      </c:barChart>
      <c:lineChart>
        <c:grouping val="standard"/>
        <c:varyColors val="0"/>
        <c:ser>
          <c:idx val="1"/>
          <c:order val="1"/>
          <c:tx>
            <c:strRef>
              <c:f>Arkusz1!$A$3</c:f>
              <c:strCache>
                <c:ptCount val="1"/>
                <c:pt idx="0">
                  <c:v>ABSOLWENCI WYDZIAŁÓW PRAWA</c:v>
                </c:pt>
              </c:strCache>
            </c:strRef>
          </c:tx>
          <c:spPr>
            <a:ln>
              <a:solidFill>
                <a:schemeClr val="tx1">
                  <a:lumMod val="50000"/>
                  <a:lumOff val="50000"/>
                </a:schemeClr>
              </a:solidFill>
            </a:ln>
          </c:spPr>
          <c:marker>
            <c:symbol val="none"/>
          </c:marker>
          <c:dLbls>
            <c:dLbl>
              <c:idx val="0"/>
              <c:layout>
                <c:manualLayout>
                  <c:x val="-4.0123456790123455E-2"/>
                  <c:y val="4.8617876186609635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6</a:t>
                    </a:r>
                    <a:r>
                      <a:rPr lang="pl-PL" dirty="0" smtClean="0"/>
                      <a:t> </a:t>
                    </a:r>
                    <a:r>
                      <a:rPr lang="en-US" dirty="0" smtClean="0"/>
                      <a:t>133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4.0123456790123427E-2"/>
                  <c:y val="4.0941369420302846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6</a:t>
                    </a:r>
                    <a:r>
                      <a:rPr lang="pl-PL" dirty="0" smtClean="0"/>
                      <a:t> </a:t>
                    </a:r>
                    <a:r>
                      <a:rPr lang="en-US" dirty="0" smtClean="0"/>
                      <a:t>866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4.0123456790123455E-2"/>
                  <c:y val="3.8382533831533922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7</a:t>
                    </a:r>
                    <a:r>
                      <a:rPr lang="pl-PL" dirty="0" smtClean="0"/>
                      <a:t> </a:t>
                    </a:r>
                    <a:r>
                      <a:rPr lang="en-US" dirty="0" smtClean="0"/>
                      <a:t>465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4.0123456790123455E-2"/>
                  <c:y val="7.6765067663067857E-2"/>
                </c:manualLayout>
              </c:layout>
              <c:tx>
                <c:rich>
                  <a:bodyPr/>
                  <a:lstStyle/>
                  <a:p>
                    <a:r>
                      <a:rPr lang="pl-PL" dirty="0" smtClean="0"/>
                      <a:t> </a:t>
                    </a:r>
                    <a:r>
                      <a:rPr lang="en-US" dirty="0" smtClean="0"/>
                      <a:t>9736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4.1666666666666664E-2"/>
                  <c:y val="3.0706027065227161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8</a:t>
                    </a:r>
                    <a:r>
                      <a:rPr lang="pl-PL" dirty="0" smtClean="0"/>
                      <a:t> </a:t>
                    </a:r>
                    <a:r>
                      <a:rPr lang="en-US" dirty="0" smtClean="0"/>
                      <a:t>052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3.2407407407407406E-2"/>
                  <c:y val="4.6059040597840703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7</a:t>
                    </a:r>
                    <a:r>
                      <a:rPr lang="pl-PL" dirty="0" smtClean="0"/>
                      <a:t> </a:t>
                    </a:r>
                    <a:r>
                      <a:rPr lang="en-US" dirty="0" smtClean="0"/>
                      <a:t>235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3.2407407407407406E-2"/>
                  <c:y val="4.6059040597840703E-2"/>
                </c:manualLayout>
              </c:layout>
              <c:tx>
                <c:rich>
                  <a:bodyPr/>
                  <a:lstStyle/>
                  <a:p>
                    <a:r>
                      <a:rPr lang="pl-PL" dirty="0" smtClean="0"/>
                      <a:t> </a:t>
                    </a:r>
                    <a:r>
                      <a:rPr lang="en-US" dirty="0" smtClean="0"/>
                      <a:t>7397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3.2407407407407295E-2"/>
                  <c:y val="4.6059040597840703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7</a:t>
                    </a:r>
                    <a:r>
                      <a:rPr lang="pl-PL" dirty="0" smtClean="0"/>
                      <a:t> </a:t>
                    </a:r>
                    <a:r>
                      <a:rPr lang="en-US" dirty="0" smtClean="0"/>
                      <a:t>903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4.9382837561971309E-2"/>
                  <c:y val="-4.6059040597840703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8</a:t>
                    </a:r>
                    <a:r>
                      <a:rPr lang="pl-PL" dirty="0" smtClean="0"/>
                      <a:t> </a:t>
                    </a:r>
                    <a:r>
                      <a:rPr lang="en-US" dirty="0" smtClean="0"/>
                      <a:t>012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-2.7777777777777776E-2"/>
                  <c:y val="4.8617876186609635E-2"/>
                </c:manualLayout>
              </c:layout>
              <c:tx>
                <c:rich>
                  <a:bodyPr/>
                  <a:lstStyle/>
                  <a:p>
                    <a:r>
                      <a:rPr lang="pl-PL" dirty="0" smtClean="0"/>
                      <a:t>8 055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8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Arkusz1!$B$1:$K$1</c:f>
              <c:strCache>
                <c:ptCount val="10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</c:strCache>
            </c:strRef>
          </c:cat>
          <c:val>
            <c:numRef>
              <c:f>Arkusz1!$B$3:$K$3</c:f>
              <c:numCache>
                <c:formatCode>General</c:formatCode>
                <c:ptCount val="10"/>
                <c:pt idx="0">
                  <c:v>6133</c:v>
                </c:pt>
                <c:pt idx="1">
                  <c:v>6866</c:v>
                </c:pt>
                <c:pt idx="2">
                  <c:v>7465</c:v>
                </c:pt>
                <c:pt idx="3">
                  <c:v>9736</c:v>
                </c:pt>
                <c:pt idx="4">
                  <c:v>8052</c:v>
                </c:pt>
                <c:pt idx="5">
                  <c:v>7235</c:v>
                </c:pt>
                <c:pt idx="6">
                  <c:v>7397</c:v>
                </c:pt>
                <c:pt idx="7">
                  <c:v>7903</c:v>
                </c:pt>
                <c:pt idx="8">
                  <c:v>8012</c:v>
                </c:pt>
                <c:pt idx="9">
                  <c:v>8055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21678976"/>
        <c:axId val="221688960"/>
      </c:lineChart>
      <c:dateAx>
        <c:axId val="2216789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pl-PL"/>
          </a:p>
        </c:txPr>
        <c:crossAx val="221688960"/>
        <c:crosses val="autoZero"/>
        <c:auto val="0"/>
        <c:lblOffset val="100"/>
        <c:baseTimeUnit val="days"/>
      </c:dateAx>
      <c:valAx>
        <c:axId val="221688960"/>
        <c:scaling>
          <c:orientation val="minMax"/>
          <c:max val="10000"/>
          <c:min val="0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spPr>
          <a:ln w="9525">
            <a:noFill/>
          </a:ln>
        </c:spPr>
        <c:txPr>
          <a:bodyPr/>
          <a:lstStyle/>
          <a:p>
            <a:pPr>
              <a:defRPr sz="12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pl-PL"/>
          </a:p>
        </c:txPr>
        <c:crossAx val="221678976"/>
        <c:crosses val="autoZero"/>
        <c:crossBetween val="between"/>
      </c:valAx>
      <c:spPr>
        <a:ln>
          <a:solidFill>
            <a:schemeClr val="accent1"/>
          </a:solidFill>
        </a:ln>
      </c:spPr>
    </c:plotArea>
    <c:plotVisOnly val="1"/>
    <c:dispBlanksAs val="gap"/>
    <c:showDLblsOverMax val="0"/>
  </c:chart>
  <c:txPr>
    <a:bodyPr/>
    <a:lstStyle/>
    <a:p>
      <a:pPr>
        <a:defRPr sz="1400" baseline="0"/>
      </a:pPr>
      <a:endParaRPr lang="pl-PL"/>
    </a:p>
  </c:txPr>
  <c:externalData r:id="rId1">
    <c:autoUpdate val="0"/>
  </c:externalData>
  <c:userShapes r:id="rId2"/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35"/>
    </mc:Choice>
    <mc:Fallback>
      <c:style val="35"/>
    </mc:Fallback>
  </mc:AlternateContent>
  <c:chart>
    <c:autoTitleDeleted val="1"/>
    <c:view3D>
      <c:rotX val="30"/>
      <c:rotY val="359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449980216751637E-2"/>
          <c:y val="0.12986826538792987"/>
          <c:w val="0.81019951519671829"/>
          <c:h val="0.87013178677754599"/>
        </c:manualLayout>
      </c:layout>
      <c:pie3D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Sprzedaż</c:v>
                </c:pt>
              </c:strCache>
            </c:strRef>
          </c:tx>
          <c:explosion val="25"/>
          <c:dPt>
            <c:idx val="1"/>
            <c:bubble3D val="0"/>
            <c:spPr>
              <a:solidFill>
                <a:schemeClr val="accent1">
                  <a:lumMod val="20000"/>
                  <a:lumOff val="80000"/>
                </a:schemeClr>
              </a:solidFill>
            </c:spPr>
          </c:dPt>
          <c:dPt>
            <c:idx val="2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</c:spPr>
          </c:dPt>
          <c:dPt>
            <c:idx val="3"/>
            <c:bubble3D val="0"/>
            <c:spPr>
              <a:solidFill>
                <a:schemeClr val="tx2">
                  <a:lumMod val="40000"/>
                  <a:lumOff val="60000"/>
                </a:schemeClr>
              </a:solidFill>
            </c:spPr>
          </c:dPt>
          <c:dLbls>
            <c:dLbl>
              <c:idx val="0"/>
              <c:layout>
                <c:manualLayout>
                  <c:x val="0.15432866569948564"/>
                  <c:y val="-6.6582316679528099E-3"/>
                </c:manualLayout>
              </c:layout>
              <c:tx>
                <c:rich>
                  <a:bodyPr/>
                  <a:lstStyle/>
                  <a:p>
                    <a:r>
                      <a:rPr lang="en-US" sz="16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CELUJĄCY</a:t>
                    </a:r>
                    <a:endParaRPr lang="pl-PL" sz="16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  <a:p>
                    <a:r>
                      <a:rPr lang="en-US" sz="16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17</a:t>
                    </a:r>
                    <a:r>
                      <a:rPr lang="pl-PL" sz="16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OSÓB – 0,7%</a:t>
                    </a:r>
                    <a:endParaRPr lang="en-US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"/>
              <c:tx>
                <c:rich>
                  <a:bodyPr/>
                  <a:lstStyle/>
                  <a:p>
                    <a:r>
                      <a:rPr lang="en-US" sz="160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BARDZO </a:t>
                    </a:r>
                    <a:r>
                      <a:rPr lang="en-US" sz="160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DOBRY</a:t>
                    </a:r>
                    <a:endParaRPr lang="pl-PL" sz="1600" smtClean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  <a:p>
                    <a:r>
                      <a:rPr lang="en-US" sz="160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595</a:t>
                    </a:r>
                    <a:r>
                      <a:rPr lang="pl-PL" sz="160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OSÓB</a:t>
                    </a:r>
                  </a:p>
                  <a:p>
                    <a:r>
                      <a:rPr lang="pl-PL" sz="160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25,38%</a:t>
                    </a:r>
                    <a:endParaRPr lang="en-US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0.11100107784594535"/>
                  <c:y val="-0.24014786645327688"/>
                </c:manualLayout>
              </c:layout>
              <c:tx>
                <c:rich>
                  <a:bodyPr/>
                  <a:lstStyle/>
                  <a:p>
                    <a:r>
                      <a: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DOBRY </a:t>
                    </a:r>
                    <a:r>
                      <a:rPr lang="en-US" sz="16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PLUS</a:t>
                    </a:r>
                    <a:endParaRPr lang="pl-PL" sz="16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  <a:p>
                    <a:r>
                      <a:rPr lang="en-US" sz="16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884</a:t>
                    </a:r>
                    <a:r>
                      <a:rPr lang="pl-PL" sz="16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OSOBY</a:t>
                    </a:r>
                  </a:p>
                  <a:p>
                    <a:r>
                      <a:rPr lang="pl-PL" sz="16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37,71%</a:t>
                    </a:r>
                    <a:endParaRPr lang="en-US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.16456337006498911"/>
                  <c:y val="1.2959333347345791E-2"/>
                </c:manualLayout>
              </c:layout>
              <c:tx>
                <c:rich>
                  <a:bodyPr/>
                  <a:lstStyle/>
                  <a:p>
                    <a:r>
                      <a:rPr lang="en-US" sz="16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DOBRY</a:t>
                    </a:r>
                    <a:endParaRPr lang="pl-PL" sz="16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  <a:p>
                    <a:r>
                      <a:rPr lang="en-US" sz="16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659</a:t>
                    </a:r>
                    <a:r>
                      <a:rPr lang="pl-PL" sz="16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OSÓB</a:t>
                    </a:r>
                  </a:p>
                  <a:p>
                    <a:r>
                      <a:rPr lang="pl-PL" sz="16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28,11%</a:t>
                    </a:r>
                    <a:endParaRPr lang="en-US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8.7409042536257919E-2"/>
                  <c:y val="1.3968417923534022E-2"/>
                </c:manualLayout>
              </c:layout>
              <c:tx>
                <c:rich>
                  <a:bodyPr/>
                  <a:lstStyle/>
                  <a:p>
                    <a:r>
                      <a:rPr lang="en-US" sz="160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DOSTATECZNY </a:t>
                    </a:r>
                    <a:r>
                      <a:rPr lang="en-US" sz="160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PLUS</a:t>
                    </a:r>
                    <a:endParaRPr lang="pl-PL" sz="1600" baseline="0" smtClean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  <a:p>
                    <a:r>
                      <a:rPr lang="en-US" sz="160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128</a:t>
                    </a:r>
                    <a:r>
                      <a:rPr lang="pl-PL" sz="160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OSÓB – 5,46%</a:t>
                    </a:r>
                    <a:endParaRPr lang="en-US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4.3614103864327847E-3"/>
                  <c:y val="-7.1843368754823042E-2"/>
                </c:manualLayout>
              </c:layout>
              <c:tx>
                <c:rich>
                  <a:bodyPr/>
                  <a:lstStyle/>
                  <a:p>
                    <a:r>
                      <a:rPr lang="en-US" sz="160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DOSTATECZNY</a:t>
                    </a:r>
                    <a:endParaRPr lang="pl-PL" sz="1600" smtClean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  <a:p>
                    <a:r>
                      <a:rPr lang="en-US" sz="160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61</a:t>
                    </a:r>
                    <a:r>
                      <a:rPr lang="pl-PL" sz="160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OSÓB</a:t>
                    </a:r>
                    <a:r>
                      <a:rPr lang="pl-PL" sz="1600" baseline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– 2,6%</a:t>
                    </a:r>
                    <a:endParaRPr lang="en-US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pl-PL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</c:dLbls>
          <c:cat>
            <c:strRef>
              <c:f>Arkusz1!$A$2:$A$7</c:f>
              <c:strCache>
                <c:ptCount val="6"/>
                <c:pt idx="0">
                  <c:v>CELUJĄCY</c:v>
                </c:pt>
                <c:pt idx="1">
                  <c:v>BARDZO DOBRY</c:v>
                </c:pt>
                <c:pt idx="2">
                  <c:v>DOBRY PLUS</c:v>
                </c:pt>
                <c:pt idx="3">
                  <c:v>DOBRY</c:v>
                </c:pt>
                <c:pt idx="4">
                  <c:v>DOSTATECZNY PLUS</c:v>
                </c:pt>
                <c:pt idx="5">
                  <c:v>DOSTATECZNY</c:v>
                </c:pt>
              </c:strCache>
            </c:strRef>
          </c:cat>
          <c:val>
            <c:numRef>
              <c:f>Arkusz1!$B$2:$B$7</c:f>
              <c:numCache>
                <c:formatCode>General</c:formatCode>
                <c:ptCount val="6"/>
                <c:pt idx="0">
                  <c:v>17</c:v>
                </c:pt>
                <c:pt idx="1">
                  <c:v>595</c:v>
                </c:pt>
                <c:pt idx="2">
                  <c:v>884</c:v>
                </c:pt>
                <c:pt idx="3">
                  <c:v>659</c:v>
                </c:pt>
                <c:pt idx="4">
                  <c:v>128</c:v>
                </c:pt>
                <c:pt idx="5">
                  <c:v>61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800"/>
      </a:pPr>
      <a:endParaRPr lang="pl-PL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Arkusz1!$A$2</c:f>
              <c:strCache>
                <c:ptCount val="1"/>
                <c:pt idx="0">
                  <c:v>LICZBA RADCÓW PRAWNYCH CZYNNIE WYKONUJĄCYCH ZAWÓD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17</a:t>
                    </a:r>
                    <a:r>
                      <a:rPr lang="pl-PL" smtClean="0"/>
                      <a:t> </a:t>
                    </a:r>
                    <a:r>
                      <a:rPr lang="en-US" smtClean="0"/>
                      <a:t>501</a:t>
                    </a:r>
                    <a:endParaRPr lang="en-US"/>
                  </a:p>
                </c:rich>
              </c:tx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18</a:t>
                    </a:r>
                    <a:r>
                      <a:rPr lang="pl-PL" dirty="0" smtClean="0"/>
                      <a:t> </a:t>
                    </a:r>
                    <a:r>
                      <a:rPr lang="en-US" dirty="0" smtClean="0"/>
                      <a:t>421</a:t>
                    </a:r>
                    <a:endParaRPr lang="en-US" dirty="0"/>
                  </a:p>
                </c:rich>
              </c:tx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18</a:t>
                    </a:r>
                    <a:r>
                      <a:rPr lang="pl-PL" dirty="0" smtClean="0"/>
                      <a:t> </a:t>
                    </a:r>
                    <a:r>
                      <a:rPr lang="en-US" dirty="0" smtClean="0"/>
                      <a:t>953</a:t>
                    </a:r>
                    <a:endParaRPr lang="en-US" dirty="0"/>
                  </a:p>
                </c:rich>
              </c:tx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19</a:t>
                    </a:r>
                    <a:r>
                      <a:rPr lang="pl-PL" dirty="0" smtClean="0"/>
                      <a:t> </a:t>
                    </a:r>
                    <a:r>
                      <a:rPr lang="en-US" dirty="0" smtClean="0"/>
                      <a:t>279</a:t>
                    </a:r>
                    <a:endParaRPr lang="en-US" dirty="0"/>
                  </a:p>
                </c:rich>
              </c:tx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19</a:t>
                    </a:r>
                    <a:r>
                      <a:rPr lang="pl-PL" dirty="0" smtClean="0"/>
                      <a:t> </a:t>
                    </a:r>
                    <a:r>
                      <a:rPr lang="en-US" dirty="0" smtClean="0"/>
                      <a:t>309</a:t>
                    </a:r>
                    <a:endParaRPr lang="en-US" dirty="0"/>
                  </a:p>
                </c:rich>
              </c:tx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20</a:t>
                    </a:r>
                    <a:r>
                      <a:rPr lang="pl-PL" dirty="0" smtClean="0"/>
                      <a:t> </a:t>
                    </a:r>
                    <a:r>
                      <a:rPr lang="en-US" dirty="0" smtClean="0"/>
                      <a:t>430</a:t>
                    </a:r>
                    <a:endParaRPr lang="en-US" dirty="0"/>
                  </a:p>
                </c:rich>
              </c:tx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22</a:t>
                    </a:r>
                    <a:r>
                      <a:rPr lang="pl-PL" dirty="0" smtClean="0"/>
                      <a:t> </a:t>
                    </a:r>
                    <a:r>
                      <a:rPr lang="en-US" dirty="0" smtClean="0"/>
                      <a:t>429</a:t>
                    </a:r>
                    <a:endParaRPr lang="en-US" dirty="0"/>
                  </a:p>
                </c:rich>
              </c:tx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/>
              <c:tx>
                <c:rich>
                  <a:bodyPr/>
                  <a:lstStyle/>
                  <a:p>
                    <a:r>
                      <a:rPr lang="en-US" smtClean="0"/>
                      <a:t>23</a:t>
                    </a:r>
                    <a:r>
                      <a:rPr lang="pl-PL" smtClean="0"/>
                      <a:t> </a:t>
                    </a:r>
                    <a:r>
                      <a:rPr lang="en-US" smtClean="0"/>
                      <a:t>231</a:t>
                    </a:r>
                    <a:endParaRPr lang="en-US"/>
                  </a:p>
                </c:rich>
              </c:tx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/>
              <c:tx>
                <c:rich>
                  <a:bodyPr/>
                  <a:lstStyle/>
                  <a:p>
                    <a:r>
                      <a:rPr lang="en-US" smtClean="0"/>
                      <a:t>26</a:t>
                    </a:r>
                    <a:r>
                      <a:rPr lang="pl-PL" smtClean="0"/>
                      <a:t> </a:t>
                    </a:r>
                    <a:r>
                      <a:rPr lang="en-US" smtClean="0"/>
                      <a:t>119</a:t>
                    </a:r>
                    <a:endParaRPr lang="en-US"/>
                  </a:p>
                </c:rich>
              </c:tx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27</a:t>
                    </a:r>
                    <a:r>
                      <a:rPr lang="pl-PL" dirty="0" smtClean="0"/>
                      <a:t> </a:t>
                    </a:r>
                    <a:r>
                      <a:rPr lang="en-US" dirty="0" smtClean="0"/>
                      <a:t>967</a:t>
                    </a:r>
                    <a:endParaRPr lang="en-US" dirty="0"/>
                  </a:p>
                </c:rich>
              </c:tx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/>
              <c:tx>
                <c:rich>
                  <a:bodyPr/>
                  <a:lstStyle/>
                  <a:p>
                    <a:r>
                      <a:rPr lang="en-US" smtClean="0"/>
                      <a:t>30</a:t>
                    </a:r>
                    <a:r>
                      <a:rPr lang="pl-PL" smtClean="0"/>
                      <a:t> </a:t>
                    </a:r>
                    <a:r>
                      <a:rPr lang="en-US" smtClean="0"/>
                      <a:t>547</a:t>
                    </a:r>
                    <a:endParaRPr lang="en-US"/>
                  </a:p>
                </c:rich>
              </c:tx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layout/>
              <c:tx>
                <c:rich>
                  <a:bodyPr/>
                  <a:lstStyle/>
                  <a:p>
                    <a:r>
                      <a:rPr lang="en-US" smtClean="0"/>
                      <a:t>32</a:t>
                    </a:r>
                    <a:r>
                      <a:rPr lang="pl-PL" smtClean="0"/>
                      <a:t> </a:t>
                    </a:r>
                    <a:r>
                      <a:rPr lang="en-US" smtClean="0"/>
                      <a:t>299</a:t>
                    </a:r>
                    <a:endParaRPr lang="en-US"/>
                  </a:p>
                </c:rich>
              </c:tx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layout/>
              <c:tx>
                <c:rich>
                  <a:bodyPr/>
                  <a:lstStyle/>
                  <a:p>
                    <a:r>
                      <a:rPr lang="en-US" smtClean="0"/>
                      <a:t>33</a:t>
                    </a:r>
                    <a:r>
                      <a:rPr lang="pl-PL" smtClean="0"/>
                      <a:t> </a:t>
                    </a:r>
                    <a:r>
                      <a:rPr lang="en-US" smtClean="0"/>
                      <a:t>792</a:t>
                    </a:r>
                    <a:endParaRPr lang="en-US"/>
                  </a:p>
                </c:rich>
              </c:tx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pl-PL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Arkusz1!$B$1:$N$1</c:f>
              <c:strCache>
                <c:ptCount val="13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</c:strCache>
            </c:strRef>
          </c:cat>
          <c:val>
            <c:numRef>
              <c:f>Arkusz1!$B$2:$N$2</c:f>
              <c:numCache>
                <c:formatCode>General</c:formatCode>
                <c:ptCount val="13"/>
                <c:pt idx="0">
                  <c:v>17501</c:v>
                </c:pt>
                <c:pt idx="1">
                  <c:v>18421</c:v>
                </c:pt>
                <c:pt idx="2">
                  <c:v>18953</c:v>
                </c:pt>
                <c:pt idx="3">
                  <c:v>19279</c:v>
                </c:pt>
                <c:pt idx="4">
                  <c:v>19309</c:v>
                </c:pt>
                <c:pt idx="5">
                  <c:v>20430</c:v>
                </c:pt>
                <c:pt idx="6">
                  <c:v>22429</c:v>
                </c:pt>
                <c:pt idx="7">
                  <c:v>23231</c:v>
                </c:pt>
                <c:pt idx="8">
                  <c:v>26119</c:v>
                </c:pt>
                <c:pt idx="9">
                  <c:v>27967</c:v>
                </c:pt>
                <c:pt idx="10">
                  <c:v>30547</c:v>
                </c:pt>
                <c:pt idx="11">
                  <c:v>32299</c:v>
                </c:pt>
                <c:pt idx="12">
                  <c:v>33792</c:v>
                </c:pt>
              </c:numCache>
            </c:numRef>
          </c:val>
        </c:ser>
        <c:ser>
          <c:idx val="1"/>
          <c:order val="1"/>
          <c:tx>
            <c:strRef>
              <c:f>Arkusz1!$A$3</c:f>
              <c:strCache>
                <c:ptCount val="1"/>
                <c:pt idx="0">
                  <c:v>LICZBA RADCÓW PRAWNYCH OGÓŁEM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4.2669990072787614E-3"/>
                  <c:y val="-7.2232493836855677E-2"/>
                </c:manualLayout>
              </c:layout>
              <c:tx>
                <c:rich>
                  <a:bodyPr/>
                  <a:lstStyle/>
                  <a:p>
                    <a:r>
                      <a:rPr lang="pl-PL" dirty="0" smtClean="0"/>
                      <a:t>22 545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"/>
                  <c:y val="-0.10433582443101376"/>
                </c:manualLayout>
              </c:layout>
              <c:tx>
                <c:rich>
                  <a:bodyPr/>
                  <a:lstStyle/>
                  <a:p>
                    <a:r>
                      <a:rPr lang="pl-PL" dirty="0" smtClean="0"/>
                      <a:t>24 485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4.2669990072787614E-3"/>
                  <c:y val="-9.0959436683447886E-2"/>
                </c:manualLayout>
              </c:layout>
              <c:tx>
                <c:rich>
                  <a:bodyPr/>
                  <a:lstStyle/>
                  <a:p>
                    <a:r>
                      <a:rPr lang="pl-PL" dirty="0" smtClean="0"/>
                      <a:t>25 400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4223330024262537E-3"/>
                  <c:y val="-0.11236165707955327"/>
                </c:manualLayout>
              </c:layout>
              <c:tx>
                <c:rich>
                  <a:bodyPr/>
                  <a:lstStyle/>
                  <a:p>
                    <a:r>
                      <a:rPr lang="pl-PL" dirty="0" smtClean="0"/>
                      <a:t>26 050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4.2669990072787614E-3"/>
                  <c:y val="-0.1096863795300401"/>
                </c:manualLayout>
              </c:layout>
              <c:tx>
                <c:rich>
                  <a:bodyPr/>
                  <a:lstStyle/>
                  <a:p>
                    <a:r>
                      <a:rPr lang="pl-PL" dirty="0" smtClean="0"/>
                      <a:t>26 272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1.4223330024263059E-3"/>
                  <c:y val="-0.1150369346290665"/>
                </c:manualLayout>
              </c:layout>
              <c:tx>
                <c:rich>
                  <a:bodyPr/>
                  <a:lstStyle/>
                  <a:p>
                    <a:r>
                      <a:rPr lang="pl-PL" dirty="0" smtClean="0"/>
                      <a:t>27 531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5.6893320097050146E-3"/>
                  <c:y val="-0.10166054688150059"/>
                </c:manualLayout>
              </c:layout>
              <c:tx>
                <c:rich>
                  <a:bodyPr/>
                  <a:lstStyle/>
                  <a:p>
                    <a:r>
                      <a:rPr lang="pl-PL" dirty="0" smtClean="0"/>
                      <a:t>30 147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5.6893320097050146E-3"/>
                  <c:y val="-0.11236165707955327"/>
                </c:manualLayout>
              </c:layout>
              <c:tx>
                <c:rich>
                  <a:bodyPr/>
                  <a:lstStyle/>
                  <a:p>
                    <a:r>
                      <a:rPr lang="pl-PL" dirty="0" smtClean="0"/>
                      <a:t>31 128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1.4223330024262537E-3"/>
                  <c:y val="-0.11503693462906645"/>
                </c:manualLayout>
              </c:layout>
              <c:tx>
                <c:rich>
                  <a:bodyPr/>
                  <a:lstStyle/>
                  <a:p>
                    <a:r>
                      <a:rPr lang="pl-PL" dirty="0" smtClean="0"/>
                      <a:t>34 132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-2.8446660048524032E-3"/>
                  <c:y val="-0.12038748972809282"/>
                </c:manualLayout>
              </c:layout>
              <c:tx>
                <c:rich>
                  <a:bodyPr/>
                  <a:lstStyle/>
                  <a:p>
                    <a:r>
                      <a:rPr lang="pl-PL" dirty="0" smtClean="0"/>
                      <a:t>36 480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-1.4223330024262537E-3"/>
                  <c:y val="-0.12841332237663231"/>
                </c:manualLayout>
              </c:layout>
              <c:tx>
                <c:rich>
                  <a:bodyPr/>
                  <a:lstStyle/>
                  <a:p>
                    <a:r>
                      <a:rPr lang="pl-PL" dirty="0" smtClean="0"/>
                      <a:t>39 269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layout>
                <c:manualLayout>
                  <c:x val="1.4223330024262537E-3"/>
                  <c:y val="-0.11771221217857962"/>
                </c:manualLayout>
              </c:layout>
              <c:tx>
                <c:rich>
                  <a:bodyPr/>
                  <a:lstStyle/>
                  <a:p>
                    <a:r>
                      <a:rPr lang="pl-PL" dirty="0" smtClean="0"/>
                      <a:t>41 461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layout>
                <c:manualLayout>
                  <c:x val="1.4223330024262537E-3"/>
                  <c:y val="-0.11503693462906645"/>
                </c:manualLayout>
              </c:layout>
              <c:tx>
                <c:rich>
                  <a:bodyPr/>
                  <a:lstStyle/>
                  <a:p>
                    <a:r>
                      <a:rPr lang="pl-PL" smtClean="0"/>
                      <a:t>43 410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Arkusz1!$B$1:$N$1</c:f>
              <c:strCache>
                <c:ptCount val="13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</c:strCache>
            </c:strRef>
          </c:cat>
          <c:val>
            <c:numRef>
              <c:f>Arkusz1!$B$3:$N$3</c:f>
              <c:numCache>
                <c:formatCode>General</c:formatCode>
                <c:ptCount val="13"/>
                <c:pt idx="0">
                  <c:v>5044</c:v>
                </c:pt>
                <c:pt idx="1">
                  <c:v>6064</c:v>
                </c:pt>
                <c:pt idx="2">
                  <c:v>6447</c:v>
                </c:pt>
                <c:pt idx="3">
                  <c:v>6771</c:v>
                </c:pt>
                <c:pt idx="4">
                  <c:v>6963</c:v>
                </c:pt>
                <c:pt idx="5">
                  <c:v>7101</c:v>
                </c:pt>
                <c:pt idx="6">
                  <c:v>7718</c:v>
                </c:pt>
                <c:pt idx="7">
                  <c:v>7897</c:v>
                </c:pt>
                <c:pt idx="8">
                  <c:v>8013</c:v>
                </c:pt>
                <c:pt idx="9">
                  <c:v>8513</c:v>
                </c:pt>
                <c:pt idx="10">
                  <c:v>8722</c:v>
                </c:pt>
                <c:pt idx="11">
                  <c:v>9162</c:v>
                </c:pt>
                <c:pt idx="12">
                  <c:v>9618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22257792"/>
        <c:axId val="122259328"/>
      </c:barChart>
      <c:catAx>
        <c:axId val="12225779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4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pl-PL"/>
          </a:p>
        </c:txPr>
        <c:crossAx val="122259328"/>
        <c:crosses val="autoZero"/>
        <c:auto val="1"/>
        <c:lblAlgn val="ctr"/>
        <c:lblOffset val="100"/>
        <c:noMultiLvlLbl val="0"/>
      </c:catAx>
      <c:valAx>
        <c:axId val="122259328"/>
        <c:scaling>
          <c:orientation val="minMax"/>
          <c:max val="4500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pl-PL"/>
          </a:p>
        </c:txPr>
        <c:crossAx val="122257792"/>
        <c:crosses val="autoZero"/>
        <c:crossBetween val="between"/>
      </c:valAx>
    </c:plotArea>
    <c:legend>
      <c:legendPos val="t"/>
      <c:layout/>
      <c:overlay val="0"/>
      <c:txPr>
        <a:bodyPr/>
        <a:lstStyle/>
        <a:p>
          <a:pPr>
            <a:defRPr sz="14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pl-PL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pl-PL"/>
    </a:p>
  </c:txPr>
  <c:externalData r:id="rId1">
    <c:autoUpdate val="0"/>
  </c:externalData>
  <c:userShapes r:id="rId2"/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35"/>
    </mc:Choice>
    <mc:Fallback>
      <c:style val="35"/>
    </mc:Fallback>
  </mc:AlternateContent>
  <c:chart>
    <c:autoTitleDeleted val="1"/>
    <c:view3D>
      <c:rotX val="30"/>
      <c:rotY val="27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4784593606174906"/>
          <c:y val="4.2900638667775652E-2"/>
          <c:w val="0.85070841400135866"/>
          <c:h val="0.83554755177352669"/>
        </c:manualLayout>
      </c:layout>
      <c:pie3D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Sprzedaż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chemeClr val="accent1">
                  <a:lumMod val="20000"/>
                  <a:lumOff val="80000"/>
                </a:schemeClr>
              </a:solidFill>
            </c:spPr>
          </c:dPt>
          <c:dPt>
            <c:idx val="1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</c:spPr>
          </c:dPt>
          <c:dPt>
            <c:idx val="3"/>
            <c:bubble3D val="0"/>
            <c:spPr>
              <a:solidFill>
                <a:schemeClr val="tx2">
                  <a:lumMod val="40000"/>
                  <a:lumOff val="60000"/>
                </a:schemeClr>
              </a:solidFill>
            </c:spPr>
          </c:dPt>
          <c:dLbls>
            <c:dLbl>
              <c:idx val="0"/>
              <c:layout>
                <c:manualLayout>
                  <c:x val="5.1729111155226833E-2"/>
                  <c:y val="0.14657718211490015"/>
                </c:manualLayout>
              </c:layout>
              <c:tx>
                <c:rich>
                  <a:bodyPr/>
                  <a:lstStyle/>
                  <a:p>
                    <a:r>
                      <a:rPr lang="en-US" sz="1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2017</a:t>
                    </a:r>
                    <a:endParaRPr lang="pl-PL" sz="14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  <a:p>
                    <a:r>
                      <a:rPr lang="en-US" sz="1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1</a:t>
                    </a:r>
                    <a:r>
                      <a:rPr lang="pl-PL" sz="1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  <a:r>
                      <a:rPr lang="en-US" sz="1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111</a:t>
                    </a:r>
                    <a:r>
                      <a:rPr lang="pl-PL" sz="1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OSÓB</a:t>
                    </a:r>
                  </a:p>
                  <a:p>
                    <a:r>
                      <a:rPr lang="pl-PL" sz="1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47,40%</a:t>
                    </a:r>
                    <a:endParaRPr lang="en-US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0.15975575801231556"/>
                  <c:y val="-0.19686194777156893"/>
                </c:manualLayout>
              </c:layout>
              <c:tx>
                <c:rich>
                  <a:bodyPr/>
                  <a:lstStyle/>
                  <a:p>
                    <a:r>
                      <a:rPr lang="en-US" sz="1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2016</a:t>
                    </a:r>
                    <a:endParaRPr lang="pl-PL" sz="14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  <a:p>
                    <a:r>
                      <a:rPr lang="en-US" sz="1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570</a:t>
                    </a:r>
                    <a:r>
                      <a:rPr lang="pl-PL" sz="1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OSÓB</a:t>
                    </a:r>
                    <a:r>
                      <a:rPr lang="pl-PL" sz="1400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</a:p>
                  <a:p>
                    <a:r>
                      <a:rPr lang="pl-PL" sz="1400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24,32%</a:t>
                    </a:r>
                    <a:endParaRPr lang="en-US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5.2178400942700355E-2"/>
                  <c:y val="-0.2684249422736813"/>
                </c:manualLayout>
              </c:layout>
              <c:tx>
                <c:rich>
                  <a:bodyPr/>
                  <a:lstStyle/>
                  <a:p>
                    <a:r>
                      <a:rPr lang="en-US" sz="140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2015</a:t>
                    </a:r>
                    <a:endParaRPr lang="pl-PL" sz="1400" smtClean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  <a:p>
                    <a:r>
                      <a:rPr lang="en-US" sz="140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240</a:t>
                    </a:r>
                    <a:r>
                      <a:rPr lang="pl-PL" sz="140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OSÓB</a:t>
                    </a:r>
                  </a:p>
                  <a:p>
                    <a:r>
                      <a:rPr lang="pl-PL" sz="140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10,24%</a:t>
                    </a:r>
                    <a:endParaRPr lang="en-US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8.1236647658456895E-2"/>
                  <c:y val="1.7125161768812475E-2"/>
                </c:manualLayout>
              </c:layout>
              <c:tx>
                <c:rich>
                  <a:bodyPr/>
                  <a:lstStyle/>
                  <a:p>
                    <a:r>
                      <a:rPr lang="en-US" sz="1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2014</a:t>
                    </a:r>
                    <a:endParaRPr lang="pl-PL" sz="14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  <a:p>
                    <a:r>
                      <a:rPr lang="en-US" sz="1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107</a:t>
                    </a:r>
                    <a:r>
                      <a:rPr lang="pl-PL" sz="1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OSÓB</a:t>
                    </a:r>
                  </a:p>
                  <a:p>
                    <a:r>
                      <a:rPr lang="pl-PL" sz="1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4,56%</a:t>
                    </a:r>
                    <a:endParaRPr lang="en-US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3.1273221463553227E-2"/>
                  <c:y val="0.12480933049480988"/>
                </c:manualLayout>
              </c:layout>
              <c:tx>
                <c:rich>
                  <a:bodyPr/>
                  <a:lstStyle/>
                  <a:p>
                    <a:r>
                      <a:rPr lang="en-US" sz="140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2013</a:t>
                    </a:r>
                    <a:endParaRPr lang="pl-PL" sz="140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  <a:p>
                    <a:r>
                      <a:rPr lang="en-US" sz="140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72</a:t>
                    </a:r>
                    <a:r>
                      <a:rPr lang="pl-PL" sz="140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OSOBY – 3,07%</a:t>
                    </a:r>
                    <a:endParaRPr lang="en-US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2.1585830171875257E-2"/>
                  <c:y val="6.054188423508499E-2"/>
                </c:manualLayout>
              </c:layout>
              <c:tx>
                <c:rich>
                  <a:bodyPr/>
                  <a:lstStyle/>
                  <a:p>
                    <a:r>
                      <a:rPr lang="en-US" sz="140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2012</a:t>
                    </a:r>
                    <a:endParaRPr lang="pl-PL" sz="140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  <a:p>
                    <a:r>
                      <a:rPr lang="en-US" sz="140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42</a:t>
                    </a:r>
                    <a:r>
                      <a:rPr lang="pl-PL" sz="140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OSOBY – 1,79%</a:t>
                    </a:r>
                    <a:endParaRPr lang="en-US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6.0493050863201121E-3"/>
                  <c:y val="-5.9658724105729991E-2"/>
                </c:manualLayout>
              </c:layout>
              <c:tx>
                <c:rich>
                  <a:bodyPr/>
                  <a:lstStyle/>
                  <a:p>
                    <a:r>
                      <a:rPr lang="en-US" sz="140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2011</a:t>
                    </a:r>
                    <a:endParaRPr lang="pl-PL" sz="140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  <a:p>
                    <a:r>
                      <a:rPr lang="en-US" sz="140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28</a:t>
                    </a:r>
                    <a:r>
                      <a:rPr lang="pl-PL" sz="140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OSÓB</a:t>
                    </a:r>
                  </a:p>
                  <a:p>
                    <a:r>
                      <a:rPr lang="pl-PL" sz="140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1,19%</a:t>
                    </a:r>
                    <a:endParaRPr lang="pl-PL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5.926965537526796E-2"/>
                  <c:y val="-0.34935194888255661"/>
                </c:manualLayout>
              </c:layout>
              <c:tx>
                <c:rich>
                  <a:bodyPr/>
                  <a:lstStyle/>
                  <a:p>
                    <a:r>
                      <a:rPr lang="en-US" sz="1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201</a:t>
                    </a:r>
                    <a:r>
                      <a:rPr lang="pl-PL" sz="1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0</a:t>
                    </a:r>
                    <a:r>
                      <a:rPr lang="en-US" sz="1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  <a:r>
                      <a: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I </a:t>
                    </a:r>
                    <a:r>
                      <a:rPr lang="en-US" sz="1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WCZEŚNIEJ</a:t>
                    </a:r>
                    <a:endParaRPr lang="pl-PL" sz="14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  <a:p>
                    <a:r>
                      <a:rPr lang="en-US" sz="1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174</a:t>
                    </a:r>
                    <a:r>
                      <a:rPr lang="pl-PL" sz="1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OSOBY</a:t>
                    </a:r>
                  </a:p>
                  <a:p>
                    <a:r>
                      <a:rPr lang="pl-PL" sz="1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7,42%</a:t>
                    </a:r>
                    <a:endParaRPr lang="en-US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pl-PL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</c:dLbls>
          <c:cat>
            <c:strRef>
              <c:f>Arkusz1!$A$2:$A$9</c:f>
              <c:strCache>
                <c:ptCount val="8"/>
                <c:pt idx="0">
                  <c:v>2017</c:v>
                </c:pt>
                <c:pt idx="1">
                  <c:v>2016</c:v>
                </c:pt>
                <c:pt idx="2">
                  <c:v>2015</c:v>
                </c:pt>
                <c:pt idx="3">
                  <c:v>2014</c:v>
                </c:pt>
                <c:pt idx="4">
                  <c:v>2013</c:v>
                </c:pt>
                <c:pt idx="5">
                  <c:v>2012</c:v>
                </c:pt>
                <c:pt idx="6">
                  <c:v>2011</c:v>
                </c:pt>
                <c:pt idx="7">
                  <c:v>2011 I WCZEŚNIEJ</c:v>
                </c:pt>
              </c:strCache>
            </c:strRef>
          </c:cat>
          <c:val>
            <c:numRef>
              <c:f>Arkusz1!$B$2:$B$9</c:f>
              <c:numCache>
                <c:formatCode>General</c:formatCode>
                <c:ptCount val="8"/>
                <c:pt idx="0">
                  <c:v>1111</c:v>
                </c:pt>
                <c:pt idx="1">
                  <c:v>570</c:v>
                </c:pt>
                <c:pt idx="2">
                  <c:v>240</c:v>
                </c:pt>
                <c:pt idx="3">
                  <c:v>107</c:v>
                </c:pt>
                <c:pt idx="4">
                  <c:v>72</c:v>
                </c:pt>
                <c:pt idx="5">
                  <c:v>42</c:v>
                </c:pt>
                <c:pt idx="6">
                  <c:v>28</c:v>
                </c:pt>
                <c:pt idx="7">
                  <c:v>174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ln>
          <a:noFill/>
        </a:ln>
      </c:spPr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800"/>
      </a:pPr>
      <a:endParaRPr lang="pl-PL"/>
    </a:p>
  </c:txPr>
  <c:externalData r:id="rId1">
    <c:autoUpdate val="0"/>
  </c:externalData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35"/>
    </mc:Choice>
    <mc:Fallback>
      <c:style val="35"/>
    </mc:Fallback>
  </mc:AlternateContent>
  <c:chart>
    <c:autoTitleDeleted val="1"/>
    <c:view3D>
      <c:rotX val="30"/>
      <c:rotY val="28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8024013591985713"/>
          <c:y val="9.7547996210297624E-2"/>
          <c:w val="0.8197598640801429"/>
          <c:h val="0.82996738788282787"/>
        </c:manualLayout>
      </c:layout>
      <c:pie3D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Sprzedaż</c:v>
                </c:pt>
              </c:strCache>
            </c:strRef>
          </c:tx>
          <c:explosion val="27"/>
          <c:dPt>
            <c:idx val="0"/>
            <c:bubble3D val="0"/>
            <c:spPr>
              <a:solidFill>
                <a:schemeClr val="accent1">
                  <a:lumMod val="20000"/>
                  <a:lumOff val="80000"/>
                </a:schemeClr>
              </a:solidFill>
            </c:spPr>
          </c:dPt>
          <c:dPt>
            <c:idx val="1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</c:spPr>
          </c:dPt>
          <c:dPt>
            <c:idx val="2"/>
            <c:bubble3D val="0"/>
            <c:spPr>
              <a:solidFill>
                <a:schemeClr val="tx2">
                  <a:lumMod val="40000"/>
                  <a:lumOff val="60000"/>
                </a:schemeClr>
              </a:solidFill>
            </c:spPr>
          </c:dPt>
          <c:dLbls>
            <c:dLbl>
              <c:idx val="0"/>
              <c:layout>
                <c:manualLayout>
                  <c:x val="-0.17819903479559182"/>
                  <c:y val="0.14305354960559938"/>
                </c:manualLayout>
              </c:layout>
              <c:tx>
                <c:rich>
                  <a:bodyPr/>
                  <a:lstStyle/>
                  <a:p>
                    <a:r>
                      <a:rPr lang="pl-PL" sz="1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PRZYSTĘPUJĄCY </a:t>
                    </a:r>
                    <a:r>
                      <a: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PO RAZ </a:t>
                    </a:r>
                    <a:r>
                      <a:rPr lang="pl-PL" sz="1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PIERWSZY</a:t>
                    </a:r>
                  </a:p>
                  <a:p>
                    <a:r>
                      <a:rPr lang="pl-PL" sz="1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2 730 OSÓB</a:t>
                    </a:r>
                    <a:r>
                      <a:rPr lang="pl-PL" sz="1400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– 63,70%</a:t>
                    </a:r>
                    <a:endParaRPr lang="pl-PL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"/>
              <c:tx>
                <c:rich>
                  <a:bodyPr/>
                  <a:lstStyle/>
                  <a:p>
                    <a:r>
                      <a:rPr lang="pl-PL" sz="140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PRZYSTĘPUJĄCY PO RAZ </a:t>
                    </a:r>
                    <a:r>
                      <a:rPr lang="pl-PL" sz="140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DRUGI</a:t>
                    </a:r>
                  </a:p>
                  <a:p>
                    <a:r>
                      <a:rPr lang="pl-PL" sz="140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891 OSÓB – 20,79%</a:t>
                    </a:r>
                    <a:endParaRPr lang="pl-PL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6.5780066894102998E-2"/>
                  <c:y val="7.4437909676702593E-2"/>
                </c:manualLayout>
              </c:layout>
              <c:tx>
                <c:rich>
                  <a:bodyPr/>
                  <a:lstStyle/>
                  <a:p>
                    <a:r>
                      <a: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PRZYSTĘPUJĄCY PO RAZ </a:t>
                    </a:r>
                    <a:r>
                      <a:rPr lang="pl-PL" sz="1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TRZECI</a:t>
                    </a:r>
                  </a:p>
                  <a:p>
                    <a:r>
                      <a:rPr lang="pl-PL" sz="1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344 OSOBY – 7,84%</a:t>
                    </a:r>
                    <a:endParaRPr lang="pl-PL" sz="1400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3"/>
              <c:tx>
                <c:rich>
                  <a:bodyPr/>
                  <a:lstStyle/>
                  <a:p>
                    <a:r>
                      <a:rPr lang="pl-PL" sz="140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PRZYSTĘPUJĄCY PO RAZ CZWARTY</a:t>
                    </a:r>
                  </a:p>
                  <a:p>
                    <a:r>
                      <a:rPr lang="pl-PL" sz="140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175 OSÓB – 4,08%</a:t>
                    </a:r>
                    <a:endParaRPr lang="pl-PL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4"/>
              <c:tx>
                <c:rich>
                  <a:bodyPr/>
                  <a:lstStyle/>
                  <a:p>
                    <a:r>
                      <a:rPr lang="pl-PL" sz="140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PRZYSTĘPUJĄCY PO RAZ PIĄTY</a:t>
                    </a:r>
                  </a:p>
                  <a:p>
                    <a:r>
                      <a:rPr lang="pl-PL" sz="140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88 OSÓB – 2,05%</a:t>
                    </a:r>
                    <a:endParaRPr lang="pl-PL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5"/>
              <c:tx>
                <c:rich>
                  <a:bodyPr/>
                  <a:lstStyle/>
                  <a:p>
                    <a:r>
                      <a:rPr lang="pl-PL" sz="140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PRZYSTĘPUJĄCY PO RAZ SZÓSTY I WIĘCEJ</a:t>
                    </a:r>
                  </a:p>
                  <a:p>
                    <a:r>
                      <a:rPr lang="pl-PL" sz="140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49 OSÓB – 1,14%</a:t>
                    </a:r>
                    <a:endParaRPr lang="pl-PL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0.150772599340814"/>
                  <c:y val="-0.18408004820452048"/>
                </c:manualLayout>
              </c:layout>
              <c:tx>
                <c:rich>
                  <a:bodyPr/>
                  <a:lstStyle/>
                  <a:p>
                    <a:r>
                      <a: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BRAK </a:t>
                    </a:r>
                    <a:r>
                      <a:rPr lang="en-US" sz="1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DANYCH</a:t>
                    </a:r>
                    <a:endParaRPr lang="pl-PL" sz="14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  <a:p>
                    <a:r>
                      <a:rPr lang="en-US" sz="1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9</a:t>
                    </a:r>
                    <a:r>
                      <a:rPr lang="pl-PL" sz="1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OSÓB – 0,21%</a:t>
                    </a:r>
                    <a:endParaRPr lang="en-US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pl-PL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</c:dLbls>
          <c:cat>
            <c:strRef>
              <c:f>Arkusz1!$A$2:$A$8</c:f>
              <c:strCache>
                <c:ptCount val="7"/>
                <c:pt idx="0">
                  <c:v>PRZYSTĘPUJĄCY PO RAZ PIERWSZY</c:v>
                </c:pt>
                <c:pt idx="1">
                  <c:v>PRZYSTĘPUJĄCY PO RAZ DRUGI</c:v>
                </c:pt>
                <c:pt idx="2">
                  <c:v>PRZYSTĘPUJĄCY PO RAZ TRZECI</c:v>
                </c:pt>
                <c:pt idx="3">
                  <c:v>PRZYSTĘPUJĄCY PO RAZ CZWARTY</c:v>
                </c:pt>
                <c:pt idx="4">
                  <c:v>PRZYSTĘPUJĄCY PO RAZ PIĄTY</c:v>
                </c:pt>
                <c:pt idx="5">
                  <c:v>PRZYSTĘPUJĄCY PO RAZ SZÓSTY I WIĘCEJ</c:v>
                </c:pt>
                <c:pt idx="6">
                  <c:v>BRAK DANYCH</c:v>
                </c:pt>
              </c:strCache>
            </c:strRef>
          </c:cat>
          <c:val>
            <c:numRef>
              <c:f>Arkusz1!$B$2:$B$8</c:f>
              <c:numCache>
                <c:formatCode>General</c:formatCode>
                <c:ptCount val="7"/>
                <c:pt idx="0">
                  <c:v>2730</c:v>
                </c:pt>
                <c:pt idx="1">
                  <c:v>891</c:v>
                </c:pt>
                <c:pt idx="2">
                  <c:v>344</c:v>
                </c:pt>
                <c:pt idx="3">
                  <c:v>175</c:v>
                </c:pt>
                <c:pt idx="4">
                  <c:v>88</c:v>
                </c:pt>
                <c:pt idx="5">
                  <c:v>49</c:v>
                </c:pt>
                <c:pt idx="6">
                  <c:v>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spPr>
    <a:ln>
      <a:solidFill>
        <a:schemeClr val="bg1"/>
      </a:solidFill>
    </a:ln>
  </c:spPr>
  <c:txPr>
    <a:bodyPr/>
    <a:lstStyle/>
    <a:p>
      <a:pPr>
        <a:defRPr sz="1800"/>
      </a:pPr>
      <a:endParaRPr lang="pl-PL"/>
    </a:p>
  </c:txPr>
  <c:externalData r:id="rId1">
    <c:autoUpdate val="0"/>
  </c:externalData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ZDAŁO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accent1">
                  <a:lumMod val="75000"/>
                </a:schemeClr>
              </a:solidFill>
              <a:ln>
                <a:solidFill>
                  <a:schemeClr val="accent3">
                    <a:lumMod val="50000"/>
                  </a:schemeClr>
                </a:solidFill>
              </a:ln>
            </c:spPr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pl-PL" dirty="0" smtClean="0"/>
                      <a:t>1 595</a:t>
                    </a:r>
                  </a:p>
                  <a:p>
                    <a:r>
                      <a:rPr lang="en-US" dirty="0" smtClean="0"/>
                      <a:t>ZDAŁO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1"/>
              <c:showPercent val="0"/>
              <c:showBubbleSize val="0"/>
            </c:dLbl>
            <c:dLbl>
              <c:idx val="1"/>
              <c:tx>
                <c:rich>
                  <a:bodyPr/>
                  <a:lstStyle/>
                  <a:p>
                    <a:r>
                      <a:rPr lang="pl-PL" dirty="0" smtClean="0"/>
                      <a:t>744 - </a:t>
                    </a:r>
                    <a:r>
                      <a:rPr lang="en-US" dirty="0" smtClean="0"/>
                      <a:t>ZDAŁ</a:t>
                    </a:r>
                    <a:r>
                      <a:rPr lang="pl-PL" dirty="0" smtClean="0"/>
                      <a:t>Y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1"/>
              <c:showPercent val="0"/>
              <c:showBubbleSize val="0"/>
            </c:dLbl>
            <c:txPr>
              <a:bodyPr/>
              <a:lstStyle/>
              <a:p>
                <a:pPr>
                  <a:defRPr sz="14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1"/>
            <c:showPercent val="0"/>
            <c:showBubbleSize val="0"/>
            <c:showLeaderLines val="0"/>
          </c:dLbls>
          <c:cat>
            <c:strRef>
              <c:f>Arkusz1!$A$2:$A$3</c:f>
              <c:strCache>
                <c:ptCount val="2"/>
                <c:pt idx="0">
                  <c:v>PO RAZ PIERWSZY PRZYSTĄPIŁY - 2 730</c:v>
                </c:pt>
                <c:pt idx="1">
                  <c:v>PO RAZ KOLEJNY PRZYSTĄPIŁY - 1 547</c:v>
                </c:pt>
              </c:strCache>
            </c:strRef>
          </c:cat>
          <c:val>
            <c:numRef>
              <c:f>Arkusz1!$B$2:$B$3</c:f>
              <c:numCache>
                <c:formatCode>General</c:formatCode>
                <c:ptCount val="2"/>
                <c:pt idx="0">
                  <c:v>1595</c:v>
                </c:pt>
                <c:pt idx="1">
                  <c:v>744</c:v>
                </c:pt>
              </c:numCache>
            </c:numRef>
          </c:val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NIE ZDAŁO</c:v>
                </c:pt>
              </c:strCache>
            </c:strRef>
          </c:tx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pl-PL" dirty="0" smtClean="0"/>
                      <a:t>1 135</a:t>
                    </a:r>
                  </a:p>
                  <a:p>
                    <a:r>
                      <a:rPr lang="en-US" dirty="0" smtClean="0"/>
                      <a:t>NIE ZDAŁ</a:t>
                    </a:r>
                    <a:r>
                      <a:rPr lang="pl-PL" dirty="0" smtClean="0"/>
                      <a:t>O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1"/>
              <c:showPercent val="0"/>
              <c:showBubbleSize val="0"/>
            </c:dLbl>
            <c:dLbl>
              <c:idx val="1"/>
              <c:tx>
                <c:rich>
                  <a:bodyPr/>
                  <a:lstStyle/>
                  <a:p>
                    <a:r>
                      <a:rPr lang="pl-PL" dirty="0" smtClean="0"/>
                      <a:t>803</a:t>
                    </a:r>
                  </a:p>
                  <a:p>
                    <a:r>
                      <a:rPr lang="en-US" dirty="0" smtClean="0"/>
                      <a:t>NIE </a:t>
                    </a:r>
                    <a:r>
                      <a:rPr lang="pl-PL" dirty="0" smtClean="0"/>
                      <a:t>ZDAŁY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1"/>
              <c:showPercent val="0"/>
              <c:showBubbleSize val="0"/>
            </c:dLbl>
            <c:txPr>
              <a:bodyPr/>
              <a:lstStyle/>
              <a:p>
                <a:pPr>
                  <a:defRPr sz="14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1"/>
            <c:showPercent val="0"/>
            <c:showBubbleSize val="0"/>
            <c:showLeaderLines val="0"/>
          </c:dLbls>
          <c:cat>
            <c:strRef>
              <c:f>Arkusz1!$A$2:$A$3</c:f>
              <c:strCache>
                <c:ptCount val="2"/>
                <c:pt idx="0">
                  <c:v>PO RAZ PIERWSZY PRZYSTĄPIŁY - 2 730</c:v>
                </c:pt>
                <c:pt idx="1">
                  <c:v>PO RAZ KOLEJNY PRZYSTĄPIŁY - 1 547</c:v>
                </c:pt>
              </c:strCache>
            </c:strRef>
          </c:cat>
          <c:val>
            <c:numRef>
              <c:f>Arkusz1!$C$2:$C$3</c:f>
              <c:numCache>
                <c:formatCode>General</c:formatCode>
                <c:ptCount val="2"/>
                <c:pt idx="0">
                  <c:v>1135</c:v>
                </c:pt>
                <c:pt idx="1">
                  <c:v>803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227302400"/>
        <c:axId val="227332864"/>
      </c:barChart>
      <c:catAx>
        <c:axId val="22730240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pl-PL"/>
          </a:p>
        </c:txPr>
        <c:crossAx val="227332864"/>
        <c:crosses val="autoZero"/>
        <c:auto val="1"/>
        <c:lblAlgn val="ctr"/>
        <c:lblOffset val="100"/>
        <c:noMultiLvlLbl val="0"/>
      </c:catAx>
      <c:valAx>
        <c:axId val="227332864"/>
        <c:scaling>
          <c:orientation val="minMax"/>
          <c:max val="350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pl-PL"/>
          </a:p>
        </c:txPr>
        <c:crossAx val="227302400"/>
        <c:crosses val="autoZero"/>
        <c:crossBetween val="between"/>
      </c:valAx>
      <c:spPr>
        <a:solidFill>
          <a:schemeClr val="bg1"/>
        </a:solidFill>
      </c:spPr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800"/>
      </a:pPr>
      <a:endParaRPr lang="pl-PL"/>
    </a:p>
  </c:txPr>
  <c:externalData r:id="rId1">
    <c:autoUpdate val="0"/>
  </c:externalData>
</c:chartSpace>
</file>

<file path=ppt/charts/chart4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LICZBA OSÓB, KTÓRE PRZYSTĄPIŁY DO EGZAMINU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smtClean="0"/>
                      <a:t>1</a:t>
                    </a:r>
                    <a:r>
                      <a:rPr lang="pl-PL" smtClean="0"/>
                      <a:t> </a:t>
                    </a:r>
                    <a:r>
                      <a:rPr lang="en-US" smtClean="0"/>
                      <a:t>911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Arkusz1!$A$2:$A$7</c:f>
              <c:strCache>
                <c:ptCount val="6"/>
                <c:pt idx="0">
                  <c:v>1 RAZ  61,07%</c:v>
                </c:pt>
                <c:pt idx="1">
                  <c:v>2 RAZ  52,98%</c:v>
                </c:pt>
                <c:pt idx="2">
                  <c:v>3 RAZ  41,71%</c:v>
                </c:pt>
                <c:pt idx="3">
                  <c:v>4 RAZ 43,21%</c:v>
                </c:pt>
                <c:pt idx="4">
                  <c:v>5 RAZ  40%</c:v>
                </c:pt>
                <c:pt idx="5">
                  <c:v>6 RAZ I WIĘCEJ 28%</c:v>
                </c:pt>
              </c:strCache>
            </c:strRef>
          </c:cat>
          <c:val>
            <c:numRef>
              <c:f>Arkusz1!$B$2:$B$7</c:f>
              <c:numCache>
                <c:formatCode>General</c:formatCode>
                <c:ptCount val="6"/>
                <c:pt idx="0">
                  <c:v>1911</c:v>
                </c:pt>
                <c:pt idx="1">
                  <c:v>553</c:v>
                </c:pt>
                <c:pt idx="2">
                  <c:v>211</c:v>
                </c:pt>
                <c:pt idx="3">
                  <c:v>81</c:v>
                </c:pt>
                <c:pt idx="4">
                  <c:v>30</c:v>
                </c:pt>
                <c:pt idx="5">
                  <c:v>25</c:v>
                </c:pt>
              </c:numCache>
            </c:numRef>
          </c:val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LICZBA OSÓB, KTÓRE ZDAŁY EGZAMIN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smtClean="0"/>
                      <a:t>1</a:t>
                    </a:r>
                    <a:r>
                      <a:rPr lang="pl-PL" smtClean="0"/>
                      <a:t> </a:t>
                    </a:r>
                    <a:r>
                      <a:rPr lang="en-US" smtClean="0"/>
                      <a:t>167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Arkusz1!$A$2:$A$7</c:f>
              <c:strCache>
                <c:ptCount val="6"/>
                <c:pt idx="0">
                  <c:v>1 RAZ  61,07%</c:v>
                </c:pt>
                <c:pt idx="1">
                  <c:v>2 RAZ  52,98%</c:v>
                </c:pt>
                <c:pt idx="2">
                  <c:v>3 RAZ  41,71%</c:v>
                </c:pt>
                <c:pt idx="3">
                  <c:v>4 RAZ 43,21%</c:v>
                </c:pt>
                <c:pt idx="4">
                  <c:v>5 RAZ  40%</c:v>
                </c:pt>
                <c:pt idx="5">
                  <c:v>6 RAZ I WIĘCEJ 28%</c:v>
                </c:pt>
              </c:strCache>
            </c:strRef>
          </c:cat>
          <c:val>
            <c:numRef>
              <c:f>Arkusz1!$C$2:$C$7</c:f>
              <c:numCache>
                <c:formatCode>General</c:formatCode>
                <c:ptCount val="6"/>
                <c:pt idx="0">
                  <c:v>1167</c:v>
                </c:pt>
                <c:pt idx="1">
                  <c:v>293</c:v>
                </c:pt>
                <c:pt idx="2">
                  <c:v>88</c:v>
                </c:pt>
                <c:pt idx="3">
                  <c:v>35</c:v>
                </c:pt>
                <c:pt idx="4">
                  <c:v>12</c:v>
                </c:pt>
                <c:pt idx="5">
                  <c:v>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27881984"/>
        <c:axId val="127883520"/>
      </c:barChart>
      <c:catAx>
        <c:axId val="12788198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pl-PL"/>
          </a:p>
        </c:txPr>
        <c:crossAx val="127883520"/>
        <c:crosses val="autoZero"/>
        <c:auto val="1"/>
        <c:lblAlgn val="ctr"/>
        <c:lblOffset val="100"/>
        <c:noMultiLvlLbl val="0"/>
      </c:catAx>
      <c:valAx>
        <c:axId val="127883520"/>
        <c:scaling>
          <c:orientation val="minMax"/>
          <c:max val="350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pl-PL"/>
          </a:p>
        </c:txPr>
        <c:crossAx val="127881984"/>
        <c:crosses val="autoZero"/>
        <c:crossBetween val="between"/>
      </c:valAx>
      <c:spPr>
        <a:solidFill>
          <a:schemeClr val="bg1"/>
        </a:solidFill>
      </c:spPr>
    </c:plotArea>
    <c:legend>
      <c:legendPos val="t"/>
      <c:overlay val="0"/>
      <c:txPr>
        <a:bodyPr/>
        <a:lstStyle/>
        <a:p>
          <a:pPr>
            <a:defRPr sz="16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pl-PL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800"/>
      </a:pPr>
      <a:endParaRPr lang="pl-PL"/>
    </a:p>
  </c:txPr>
  <c:externalData r:id="rId1">
    <c:autoUpdate val="0"/>
  </c:externalData>
</c:chartSpace>
</file>

<file path=ppt/charts/chart4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Arkusz1!$A$2</c:f>
              <c:strCache>
                <c:ptCount val="1"/>
                <c:pt idx="0">
                  <c:v>PRZYSTĄPIŁO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 smtClean="0"/>
                      <a:t>1</a:t>
                    </a:r>
                    <a:r>
                      <a:rPr lang="pl-PL" dirty="0" smtClean="0"/>
                      <a:t> </a:t>
                    </a:r>
                    <a:r>
                      <a:rPr lang="en-US" dirty="0" smtClean="0"/>
                      <a:t>190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tx>
                <c:rich>
                  <a:bodyPr/>
                  <a:lstStyle/>
                  <a:p>
                    <a:r>
                      <a:rPr lang="en-US" dirty="0" smtClean="0"/>
                      <a:t>1</a:t>
                    </a:r>
                    <a:r>
                      <a:rPr lang="pl-PL" dirty="0" smtClean="0"/>
                      <a:t> </a:t>
                    </a:r>
                    <a:r>
                      <a:rPr lang="en-US" dirty="0" smtClean="0"/>
                      <a:t>408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tx>
                <c:rich>
                  <a:bodyPr/>
                  <a:lstStyle/>
                  <a:p>
                    <a:r>
                      <a:rPr lang="en-US" dirty="0" smtClean="0"/>
                      <a:t>1</a:t>
                    </a:r>
                    <a:r>
                      <a:rPr lang="pl-PL" dirty="0" smtClean="0"/>
                      <a:t> </a:t>
                    </a:r>
                    <a:r>
                      <a:rPr lang="en-US" dirty="0" smtClean="0"/>
                      <a:t>069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tx>
                <c:rich>
                  <a:bodyPr/>
                  <a:lstStyle/>
                  <a:p>
                    <a:r>
                      <a:rPr lang="en-US" dirty="0" smtClean="0"/>
                      <a:t>1</a:t>
                    </a:r>
                    <a:r>
                      <a:rPr lang="pl-PL" dirty="0" smtClean="0"/>
                      <a:t> </a:t>
                    </a:r>
                    <a:r>
                      <a:rPr lang="en-US" dirty="0" smtClean="0"/>
                      <a:t>113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8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Arkusz1!$B$1:$K$1</c:f>
              <c:strCache>
                <c:ptCount val="10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</c:strCache>
            </c:strRef>
          </c:cat>
          <c:val>
            <c:numRef>
              <c:f>Arkusz1!$B$2:$K$2</c:f>
              <c:numCache>
                <c:formatCode>General</c:formatCode>
                <c:ptCount val="10"/>
                <c:pt idx="0">
                  <c:v>1190</c:v>
                </c:pt>
                <c:pt idx="1">
                  <c:v>1408</c:v>
                </c:pt>
                <c:pt idx="2">
                  <c:v>1069</c:v>
                </c:pt>
                <c:pt idx="3">
                  <c:v>1113</c:v>
                </c:pt>
                <c:pt idx="4">
                  <c:v>833</c:v>
                </c:pt>
                <c:pt idx="5">
                  <c:v>759</c:v>
                </c:pt>
                <c:pt idx="6">
                  <c:v>794</c:v>
                </c:pt>
                <c:pt idx="7">
                  <c:v>740</c:v>
                </c:pt>
                <c:pt idx="8">
                  <c:v>735</c:v>
                </c:pt>
                <c:pt idx="9">
                  <c:v>682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227922304"/>
        <c:axId val="227923840"/>
      </c:barChart>
      <c:lineChart>
        <c:grouping val="standard"/>
        <c:varyColors val="0"/>
        <c:ser>
          <c:idx val="1"/>
          <c:order val="1"/>
          <c:tx>
            <c:strRef>
              <c:f>Arkusz1!$A$3</c:f>
              <c:strCache>
                <c:ptCount val="1"/>
                <c:pt idx="0">
                  <c:v>ABSOLWENCI WYDZIAŁÓW PRAWA</c:v>
                </c:pt>
              </c:strCache>
            </c:strRef>
          </c:tx>
          <c:spPr>
            <a:ln>
              <a:solidFill>
                <a:schemeClr val="tx1">
                  <a:lumMod val="65000"/>
                  <a:lumOff val="35000"/>
                </a:schemeClr>
              </a:solidFill>
            </a:ln>
          </c:spPr>
          <c:marker>
            <c:symbol val="none"/>
          </c:marker>
          <c:dLbls>
            <c:dLbl>
              <c:idx val="0"/>
              <c:layout>
                <c:manualLayout>
                  <c:x val="-2.3148148148148147E-2"/>
                  <c:y val="4.6059040597840752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6</a:t>
                    </a:r>
                    <a:r>
                      <a:rPr lang="pl-PL" dirty="0" smtClean="0"/>
                      <a:t> </a:t>
                    </a:r>
                    <a:r>
                      <a:rPr lang="en-US" dirty="0" smtClean="0"/>
                      <a:t>133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5432098765432382E-3"/>
                  <c:y val="3.8382533831533922E-2"/>
                </c:manualLayout>
              </c:layout>
              <c:tx>
                <c:rich>
                  <a:bodyPr/>
                  <a:lstStyle/>
                  <a:p>
                    <a:r>
                      <a:rPr lang="pl-PL" dirty="0" smtClean="0"/>
                      <a:t> </a:t>
                    </a:r>
                    <a:r>
                      <a:rPr lang="en-US" dirty="0" smtClean="0"/>
                      <a:t>6866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1.3888888888888888E-2"/>
                  <c:y val="3.3264862653996065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7</a:t>
                    </a:r>
                    <a:r>
                      <a:rPr lang="pl-PL" dirty="0" smtClean="0"/>
                      <a:t> </a:t>
                    </a:r>
                    <a:r>
                      <a:rPr lang="en-US" dirty="0" smtClean="0"/>
                      <a:t>465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3.2407407407407406E-2"/>
                  <c:y val="5.8853218541685348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9</a:t>
                    </a:r>
                    <a:r>
                      <a:rPr lang="pl-PL" dirty="0" smtClean="0"/>
                      <a:t> </a:t>
                    </a:r>
                    <a:r>
                      <a:rPr lang="en-US" dirty="0" smtClean="0"/>
                      <a:t>736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3.2407407407407406E-2"/>
                  <c:y val="4.0941369420302846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8</a:t>
                    </a:r>
                    <a:r>
                      <a:rPr lang="pl-PL" dirty="0" smtClean="0"/>
                      <a:t> </a:t>
                    </a:r>
                    <a:r>
                      <a:rPr lang="en-US" dirty="0" smtClean="0"/>
                      <a:t>052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4.1666666666666664E-2"/>
                  <c:y val="4.0941369420302846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7</a:t>
                    </a:r>
                    <a:r>
                      <a:rPr lang="pl-PL" dirty="0" smtClean="0"/>
                      <a:t> </a:t>
                    </a:r>
                    <a:r>
                      <a:rPr lang="en-US" dirty="0" smtClean="0"/>
                      <a:t>235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2.3148148148148147E-2"/>
                  <c:y val="4.0941369420302846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7</a:t>
                    </a:r>
                    <a:r>
                      <a:rPr lang="pl-PL" dirty="0" smtClean="0"/>
                      <a:t> </a:t>
                    </a:r>
                    <a:r>
                      <a:rPr lang="en-US" dirty="0" smtClean="0"/>
                      <a:t>397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1.5432098765431985E-2"/>
                  <c:y val="4.3500205009071778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7</a:t>
                    </a:r>
                    <a:r>
                      <a:rPr lang="pl-PL" dirty="0" smtClean="0"/>
                      <a:t> </a:t>
                    </a:r>
                    <a:r>
                      <a:rPr lang="en-US" dirty="0" smtClean="0"/>
                      <a:t>903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3.0864319043452788E-2"/>
                  <c:y val="5.3735547364147492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8</a:t>
                    </a:r>
                    <a:r>
                      <a:rPr lang="pl-PL" dirty="0" smtClean="0"/>
                      <a:t> </a:t>
                    </a:r>
                    <a:r>
                      <a:rPr lang="en-US" dirty="0" smtClean="0"/>
                      <a:t>012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-2.1604938271604937E-2"/>
                  <c:y val="6.1412054130454273E-2"/>
                </c:manualLayout>
              </c:layout>
              <c:tx>
                <c:rich>
                  <a:bodyPr/>
                  <a:lstStyle/>
                  <a:p>
                    <a:r>
                      <a:rPr lang="pl-PL" dirty="0" smtClean="0"/>
                      <a:t>8 055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Arkusz1!$B$1:$K$1</c:f>
              <c:strCache>
                <c:ptCount val="10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</c:strCache>
            </c:strRef>
          </c:cat>
          <c:val>
            <c:numRef>
              <c:f>Arkusz1!$B$3:$K$3</c:f>
              <c:numCache>
                <c:formatCode>General</c:formatCode>
                <c:ptCount val="10"/>
                <c:pt idx="0">
                  <c:v>6133</c:v>
                </c:pt>
                <c:pt idx="1">
                  <c:v>6866</c:v>
                </c:pt>
                <c:pt idx="2">
                  <c:v>7465</c:v>
                </c:pt>
                <c:pt idx="3">
                  <c:v>9736</c:v>
                </c:pt>
                <c:pt idx="4">
                  <c:v>8052</c:v>
                </c:pt>
                <c:pt idx="5">
                  <c:v>7235</c:v>
                </c:pt>
                <c:pt idx="6">
                  <c:v>7397</c:v>
                </c:pt>
                <c:pt idx="7">
                  <c:v>7903</c:v>
                </c:pt>
                <c:pt idx="8">
                  <c:v>8012</c:v>
                </c:pt>
                <c:pt idx="9">
                  <c:v>8055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27922304"/>
        <c:axId val="227923840"/>
      </c:lineChart>
      <c:dateAx>
        <c:axId val="2279223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pl-PL"/>
          </a:p>
        </c:txPr>
        <c:crossAx val="227923840"/>
        <c:crosses val="autoZero"/>
        <c:auto val="0"/>
        <c:lblOffset val="100"/>
        <c:baseTimeUnit val="days"/>
      </c:dateAx>
      <c:valAx>
        <c:axId val="227923840"/>
        <c:scaling>
          <c:orientation val="minMax"/>
          <c:max val="10000"/>
          <c:min val="0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spPr>
          <a:ln w="9525">
            <a:noFill/>
          </a:ln>
        </c:spPr>
        <c:txPr>
          <a:bodyPr/>
          <a:lstStyle/>
          <a:p>
            <a:pPr>
              <a:defRPr sz="12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pl-PL"/>
          </a:p>
        </c:txPr>
        <c:crossAx val="227922304"/>
        <c:crosses val="autoZero"/>
        <c:crossBetween val="between"/>
      </c:valAx>
      <c:spPr>
        <a:ln>
          <a:solidFill>
            <a:schemeClr val="tx1">
              <a:lumMod val="50000"/>
              <a:lumOff val="50000"/>
            </a:schemeClr>
          </a:solidFill>
        </a:ln>
      </c:spPr>
    </c:plotArea>
    <c:plotVisOnly val="1"/>
    <c:dispBlanksAs val="gap"/>
    <c:showDLblsOverMax val="0"/>
  </c:chart>
  <c:txPr>
    <a:bodyPr/>
    <a:lstStyle/>
    <a:p>
      <a:pPr>
        <a:defRPr sz="1400" baseline="0"/>
      </a:pPr>
      <a:endParaRPr lang="pl-PL"/>
    </a:p>
  </c:txPr>
  <c:externalData r:id="rId1">
    <c:autoUpdate val="0"/>
  </c:externalData>
  <c:userShapes r:id="rId2"/>
</c:chartSpace>
</file>

<file path=ppt/charts/chart4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36"/>
    </mc:Choice>
    <mc:Fallback>
      <c:style val="36"/>
    </mc:Fallback>
  </mc:AlternateContent>
  <c:chart>
    <c:autoTitleDeleted val="1"/>
    <c:view3D>
      <c:rotX val="30"/>
      <c:rotY val="359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6236543980207657"/>
          <c:y val="0.12036087581860273"/>
          <c:w val="0.81019951519671829"/>
          <c:h val="0.87013178677754599"/>
        </c:manualLayout>
      </c:layout>
      <c:pie3D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Sprzedaż</c:v>
                </c:pt>
              </c:strCache>
            </c:strRef>
          </c:tx>
          <c:explosion val="25"/>
          <c:dPt>
            <c:idx val="1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</c:spPr>
          </c:dPt>
          <c:dPt>
            <c:idx val="2"/>
            <c:bubble3D val="0"/>
            <c:spPr>
              <a:solidFill>
                <a:srgbClr val="C96765"/>
              </a:solidFill>
              <a:ln>
                <a:noFill/>
              </a:ln>
            </c:spPr>
          </c:dPt>
          <c:dPt>
            <c:idx val="3"/>
            <c:bubble3D val="0"/>
          </c:dPt>
          <c:dLbls>
            <c:dLbl>
              <c:idx val="0"/>
              <c:layout>
                <c:manualLayout>
                  <c:x val="7.9604266814624139E-2"/>
                  <c:y val="2.0843592453691332E-2"/>
                </c:manualLayout>
              </c:layout>
              <c:tx>
                <c:rich>
                  <a:bodyPr/>
                  <a:lstStyle/>
                  <a:p>
                    <a:r>
                      <a:rPr lang="en-US" sz="1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CELUJĄCY</a:t>
                    </a:r>
                    <a:endParaRPr lang="pl-PL" sz="14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  <a:p>
                    <a:r>
                      <a:rPr lang="en-US" sz="1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1</a:t>
                    </a:r>
                    <a:r>
                      <a:rPr lang="pl-PL" sz="1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OSOBA – 0,36%</a:t>
                    </a:r>
                    <a:endParaRPr lang="en-US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0.15504029415643775"/>
                  <c:y val="9.9037231598891412E-2"/>
                </c:manualLayout>
              </c:layout>
              <c:tx>
                <c:rich>
                  <a:bodyPr/>
                  <a:lstStyle/>
                  <a:p>
                    <a:r>
                      <a: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BARDZO </a:t>
                    </a:r>
                    <a:r>
                      <a:rPr lang="en-US" sz="1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DOBRY</a:t>
                    </a:r>
                    <a:endParaRPr lang="pl-PL" sz="14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  <a:p>
                    <a:r>
                      <a:rPr lang="en-US" sz="1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63</a:t>
                    </a:r>
                    <a:r>
                      <a:rPr lang="pl-PL" sz="1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OSOBY – 22,42%</a:t>
                    </a:r>
                    <a:endParaRPr lang="en-US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0.19684707321621045"/>
                  <c:y val="-0.23493917342517498"/>
                </c:manualLayout>
              </c:layout>
              <c:tx>
                <c:rich>
                  <a:bodyPr/>
                  <a:lstStyle/>
                  <a:p>
                    <a:r>
                      <a: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DOBRY </a:t>
                    </a:r>
                    <a:r>
                      <a:rPr lang="en-US" sz="1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PLUS</a:t>
                    </a:r>
                    <a:endParaRPr lang="pl-PL" sz="14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  <a:p>
                    <a:r>
                      <a:rPr lang="en-US" sz="1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104</a:t>
                    </a:r>
                    <a:r>
                      <a:rPr lang="pl-PL" sz="1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OSOBY – 37,01%</a:t>
                    </a:r>
                    <a:endParaRPr lang="en-US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.22918017763992668"/>
                  <c:y val="-0.10626071577632515"/>
                </c:manualLayout>
              </c:layout>
              <c:tx>
                <c:rich>
                  <a:bodyPr/>
                  <a:lstStyle/>
                  <a:p>
                    <a:r>
                      <a:rPr lang="en-US" sz="1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DOBRY</a:t>
                    </a:r>
                    <a:endParaRPr lang="pl-PL" sz="14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  <a:p>
                    <a:r>
                      <a:rPr lang="en-US" sz="1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87</a:t>
                    </a:r>
                    <a:r>
                      <a:rPr lang="pl-PL" sz="1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OSÓB – 30,96%</a:t>
                    </a:r>
                    <a:endParaRPr lang="en-US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5.2002314867452208E-2"/>
                  <c:y val="5.8050043989106313E-2"/>
                </c:manualLayout>
              </c:layout>
              <c:tx>
                <c:rich>
                  <a:bodyPr/>
                  <a:lstStyle/>
                  <a:p>
                    <a:r>
                      <a: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DOSTATECZNY </a:t>
                    </a:r>
                    <a:r>
                      <a:rPr lang="en-US" sz="1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PLUS</a:t>
                    </a:r>
                    <a:endParaRPr lang="pl-PL" sz="14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  <a:p>
                    <a:r>
                      <a:rPr lang="en-US" sz="1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17</a:t>
                    </a:r>
                    <a:r>
                      <a:rPr lang="pl-PL" sz="1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OSÓB – 6,05%</a:t>
                    </a:r>
                    <a:endParaRPr lang="en-US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1.8506035027719286E-2"/>
                  <c:y val="-7.7568333248257699E-3"/>
                </c:manualLayout>
              </c:layout>
              <c:tx>
                <c:rich>
                  <a:bodyPr/>
                  <a:lstStyle/>
                  <a:p>
                    <a:r>
                      <a:rPr lang="en-US" sz="140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DOSTATECZNY</a:t>
                    </a:r>
                    <a:endParaRPr lang="pl-PL" sz="1400" smtClean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  <a:p>
                    <a:r>
                      <a:rPr lang="en-US" sz="140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8</a:t>
                    </a:r>
                    <a:r>
                      <a:rPr lang="pl-PL" sz="140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OSÓB – 2,84%</a:t>
                    </a:r>
                    <a:endParaRPr lang="en-US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3.0826735127317709E-2"/>
                  <c:y val="-8.6408004215747805E-2"/>
                </c:manualLayout>
              </c:layout>
              <c:tx>
                <c:rich>
                  <a:bodyPr/>
                  <a:lstStyle/>
                  <a:p>
                    <a:r>
                      <a:rPr lang="en-US" sz="140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BRAK DANYCH</a:t>
                    </a:r>
                    <a:endParaRPr lang="pl-PL" sz="140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  <a:p>
                    <a:r>
                      <a:rPr lang="en-US" sz="140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1</a:t>
                    </a:r>
                    <a:r>
                      <a:rPr lang="pl-PL" sz="140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OSOBA – 0,36%</a:t>
                    </a:r>
                    <a:endParaRPr lang="en-US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pl-PL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</c:dLbls>
          <c:cat>
            <c:strRef>
              <c:f>Arkusz1!$A$2:$A$8</c:f>
              <c:strCache>
                <c:ptCount val="7"/>
                <c:pt idx="0">
                  <c:v>CELUJĄCY</c:v>
                </c:pt>
                <c:pt idx="1">
                  <c:v>BARDZO DOBRY</c:v>
                </c:pt>
                <c:pt idx="2">
                  <c:v>DOBRY PLUS</c:v>
                </c:pt>
                <c:pt idx="3">
                  <c:v>DOBRY</c:v>
                </c:pt>
                <c:pt idx="4">
                  <c:v>DOSTATECZNY PLUS</c:v>
                </c:pt>
                <c:pt idx="5">
                  <c:v>DOSTATECZNY</c:v>
                </c:pt>
                <c:pt idx="6">
                  <c:v>BRAK DANYCH</c:v>
                </c:pt>
              </c:strCache>
            </c:strRef>
          </c:cat>
          <c:val>
            <c:numRef>
              <c:f>Arkusz1!$B$2:$B$8</c:f>
              <c:numCache>
                <c:formatCode>General</c:formatCode>
                <c:ptCount val="7"/>
                <c:pt idx="0">
                  <c:v>1</c:v>
                </c:pt>
                <c:pt idx="1">
                  <c:v>63</c:v>
                </c:pt>
                <c:pt idx="2">
                  <c:v>104</c:v>
                </c:pt>
                <c:pt idx="3">
                  <c:v>87</c:v>
                </c:pt>
                <c:pt idx="4">
                  <c:v>17</c:v>
                </c:pt>
                <c:pt idx="5">
                  <c:v>8</c:v>
                </c:pt>
                <c:pt idx="6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pl-PL"/>
    </a:p>
  </c:txPr>
  <c:externalData r:id="rId1">
    <c:autoUpdate val="0"/>
  </c:externalData>
</c:chartSpace>
</file>

<file path=ppt/charts/chart4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36"/>
    </mc:Choice>
    <mc:Fallback>
      <c:style val="36"/>
    </mc:Fallback>
  </mc:AlternateContent>
  <c:chart>
    <c:autoTitleDeleted val="1"/>
    <c:view3D>
      <c:rotX val="30"/>
      <c:rotY val="27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4784593606174906"/>
          <c:y val="1.430021288925855E-2"/>
          <c:w val="0.85070841400135866"/>
          <c:h val="0.83554755177352669"/>
        </c:manualLayout>
      </c:layout>
      <c:pie3D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Sprzedaż</c:v>
                </c:pt>
              </c:strCache>
            </c:strRef>
          </c:tx>
          <c:explosion val="23"/>
          <c:dPt>
            <c:idx val="0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</c:spPr>
          </c:dPt>
          <c:dPt>
            <c:idx val="1"/>
            <c:bubble3D val="0"/>
            <c:spPr>
              <a:solidFill>
                <a:srgbClr val="C96765"/>
              </a:solidFill>
            </c:spPr>
          </c:dPt>
          <c:dPt>
            <c:idx val="2"/>
            <c:bubble3D val="0"/>
          </c:dPt>
          <c:dPt>
            <c:idx val="6"/>
            <c:bubble3D val="0"/>
          </c:dPt>
          <c:dLbls>
            <c:dLbl>
              <c:idx val="0"/>
              <c:layout>
                <c:manualLayout>
                  <c:x val="-0.10058524917996362"/>
                  <c:y val="9.6526437002495219E-2"/>
                </c:manualLayout>
              </c:layout>
              <c:tx>
                <c:rich>
                  <a:bodyPr/>
                  <a:lstStyle/>
                  <a:p>
                    <a:r>
                      <a:rPr lang="en-US" sz="1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2017</a:t>
                    </a:r>
                    <a:endParaRPr lang="pl-PL" sz="14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  <a:p>
                    <a:r>
                      <a:rPr lang="en-US" sz="1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155</a:t>
                    </a:r>
                    <a:r>
                      <a:rPr lang="pl-PL" sz="1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OSÓB</a:t>
                    </a:r>
                  </a:p>
                  <a:p>
                    <a:r>
                      <a:rPr lang="pl-PL" sz="1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55,16%</a:t>
                    </a:r>
                    <a:endParaRPr lang="en-US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0.12319805996055083"/>
                  <c:y val="-0.28130789521884958"/>
                </c:manualLayout>
              </c:layout>
              <c:tx>
                <c:rich>
                  <a:bodyPr/>
                  <a:lstStyle/>
                  <a:p>
                    <a:r>
                      <a:rPr lang="en-US" sz="1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2016</a:t>
                    </a:r>
                    <a:endParaRPr lang="pl-PL" sz="14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  <a:p>
                    <a:r>
                      <a:rPr lang="en-US" sz="1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68</a:t>
                    </a:r>
                    <a:r>
                      <a:rPr lang="pl-PL" sz="1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OSÓB</a:t>
                    </a:r>
                  </a:p>
                  <a:p>
                    <a:r>
                      <a:rPr lang="pl-PL" sz="1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24,20%</a:t>
                    </a:r>
                    <a:endParaRPr lang="en-US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.11457083092771113"/>
                  <c:y val="-0.22826123673946139"/>
                </c:manualLayout>
              </c:layout>
              <c:tx>
                <c:rich>
                  <a:bodyPr/>
                  <a:lstStyle/>
                  <a:p>
                    <a:r>
                      <a:rPr lang="en-US" sz="1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2015</a:t>
                    </a:r>
                    <a:endParaRPr lang="pl-PL" sz="14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  <a:p>
                    <a:r>
                      <a:rPr lang="en-US" sz="1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26</a:t>
                    </a:r>
                    <a:r>
                      <a:rPr lang="pl-PL" sz="1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OSÓB</a:t>
                    </a:r>
                  </a:p>
                  <a:p>
                    <a:r>
                      <a:rPr lang="pl-PL" sz="1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9,25%</a:t>
                    </a:r>
                    <a:endParaRPr lang="en-US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3.6113246069198142E-2"/>
                  <c:y val="0.1320710987067503"/>
                </c:manualLayout>
              </c:layout>
              <c:tx>
                <c:rich>
                  <a:bodyPr/>
                  <a:lstStyle/>
                  <a:p>
                    <a:r>
                      <a:rPr lang="pl-PL" sz="1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2</a:t>
                    </a:r>
                    <a:r>
                      <a:rPr lang="en-US" sz="1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014</a:t>
                    </a:r>
                    <a:endParaRPr lang="pl-PL" sz="14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  <a:p>
                    <a:r>
                      <a:rPr lang="en-US" sz="1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11</a:t>
                    </a:r>
                    <a:r>
                      <a:rPr lang="pl-PL" sz="1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OSÓB – 3,91%</a:t>
                    </a:r>
                    <a:endParaRPr lang="en-US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0"/>
                  <c:y val="7.5940323447544783E-2"/>
                </c:manualLayout>
              </c:layout>
              <c:tx>
                <c:rich>
                  <a:bodyPr/>
                  <a:lstStyle/>
                  <a:p>
                    <a:r>
                      <a:rPr lang="pl-PL" sz="1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2</a:t>
                    </a:r>
                    <a:r>
                      <a:rPr lang="en-US" sz="1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013</a:t>
                    </a:r>
                    <a:endParaRPr lang="pl-PL" sz="14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  <a:p>
                    <a:r>
                      <a:rPr lang="en-US" sz="1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3</a:t>
                    </a:r>
                    <a:r>
                      <a:rPr lang="pl-PL" sz="1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OSOBY – 1,07%</a:t>
                    </a:r>
                    <a:endParaRPr lang="en-US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1.8793449179599353E-4"/>
                  <c:y val="-1.2765661172782604E-2"/>
                </c:manualLayout>
              </c:layout>
              <c:tx>
                <c:rich>
                  <a:bodyPr/>
                  <a:lstStyle/>
                  <a:p>
                    <a:r>
                      <a:rPr lang="en-US" sz="140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2012</a:t>
                    </a:r>
                    <a:endParaRPr lang="pl-PL" sz="1400" smtClean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  <a:p>
                    <a:r>
                      <a:rPr lang="en-US" sz="140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5</a:t>
                    </a:r>
                    <a:r>
                      <a:rPr lang="pl-PL" sz="140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OSÓB – 1,78%</a:t>
                    </a:r>
                    <a:endParaRPr lang="en-US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0"/>
                  <c:y val="-8.6728726838159118E-2"/>
                </c:manualLayout>
              </c:layout>
              <c:tx>
                <c:rich>
                  <a:bodyPr/>
                  <a:lstStyle/>
                  <a:p>
                    <a:r>
                      <a:rPr lang="pl-PL" sz="1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2</a:t>
                    </a:r>
                    <a:r>
                      <a:rPr lang="en-US" sz="1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011</a:t>
                    </a:r>
                    <a:r>
                      <a:rPr lang="pl-PL" sz="1400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</a:p>
                  <a:p>
                    <a:r>
                      <a:rPr lang="en-US" sz="1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3</a:t>
                    </a:r>
                    <a:r>
                      <a:rPr lang="pl-PL" sz="1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OSOBY – 1,07%</a:t>
                    </a:r>
                    <a:endParaRPr lang="en-US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4.1752646791522255E-2"/>
                  <c:y val="-0.26572929584400534"/>
                </c:manualLayout>
              </c:layout>
              <c:tx>
                <c:rich>
                  <a:bodyPr/>
                  <a:lstStyle/>
                  <a:p>
                    <a:r>
                      <a:rPr lang="en-US" sz="1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2010 </a:t>
                    </a:r>
                    <a:r>
                      <a: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I </a:t>
                    </a:r>
                    <a:r>
                      <a:rPr lang="en-US" sz="1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WCZEŚNIEJ</a:t>
                    </a:r>
                    <a:endParaRPr lang="pl-PL" sz="14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  <a:p>
                    <a:r>
                      <a:rPr lang="en-US" sz="1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10</a:t>
                    </a:r>
                    <a:r>
                      <a:rPr lang="pl-PL" sz="1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OSÓB – 3,56%</a:t>
                    </a:r>
                    <a:endParaRPr lang="en-US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pl-PL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</c:dLbls>
          <c:cat>
            <c:strRef>
              <c:f>Arkusz1!$A$2:$A$9</c:f>
              <c:strCache>
                <c:ptCount val="8"/>
                <c:pt idx="0">
                  <c:v>2017</c:v>
                </c:pt>
                <c:pt idx="1">
                  <c:v>2016</c:v>
                </c:pt>
                <c:pt idx="2">
                  <c:v>2015</c:v>
                </c:pt>
                <c:pt idx="3">
                  <c:v>2014</c:v>
                </c:pt>
                <c:pt idx="4">
                  <c:v>2013</c:v>
                </c:pt>
                <c:pt idx="5">
                  <c:v>2012</c:v>
                </c:pt>
                <c:pt idx="6">
                  <c:v>2011</c:v>
                </c:pt>
                <c:pt idx="7">
                  <c:v>2010 I WCZEŚNIEJ</c:v>
                </c:pt>
              </c:strCache>
            </c:strRef>
          </c:cat>
          <c:val>
            <c:numRef>
              <c:f>Arkusz1!$B$2:$B$9</c:f>
              <c:numCache>
                <c:formatCode>General</c:formatCode>
                <c:ptCount val="8"/>
                <c:pt idx="0">
                  <c:v>155</c:v>
                </c:pt>
                <c:pt idx="1">
                  <c:v>68</c:v>
                </c:pt>
                <c:pt idx="2">
                  <c:v>26</c:v>
                </c:pt>
                <c:pt idx="3">
                  <c:v>11</c:v>
                </c:pt>
                <c:pt idx="4">
                  <c:v>3</c:v>
                </c:pt>
                <c:pt idx="5">
                  <c:v>5</c:v>
                </c:pt>
                <c:pt idx="6">
                  <c:v>3</c:v>
                </c:pt>
                <c:pt idx="7">
                  <c:v>10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ln>
          <a:noFill/>
        </a:ln>
      </c:spPr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800"/>
      </a:pPr>
      <a:endParaRPr lang="pl-PL"/>
    </a:p>
  </c:txPr>
  <c:externalData r:id="rId1">
    <c:autoUpdate val="0"/>
  </c:externalData>
</c:chartSpace>
</file>

<file path=ppt/charts/chart4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36"/>
    </mc:Choice>
    <mc:Fallback>
      <c:style val="36"/>
    </mc:Fallback>
  </mc:AlternateContent>
  <c:chart>
    <c:autoTitleDeleted val="1"/>
    <c:view3D>
      <c:rotX val="30"/>
      <c:rotY val="29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8024013591985713"/>
          <c:y val="0.15388818680640423"/>
          <c:w val="0.8197598640801429"/>
          <c:h val="0.82996738788282787"/>
        </c:manualLayout>
      </c:layout>
      <c:pie3D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Sprzedaż</c:v>
                </c:pt>
              </c:strCache>
            </c:strRef>
          </c:tx>
          <c:explosion val="27"/>
          <c:dPt>
            <c:idx val="0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</c:spPr>
          </c:dPt>
          <c:dPt>
            <c:idx val="1"/>
            <c:bubble3D val="0"/>
            <c:spPr>
              <a:solidFill>
                <a:srgbClr val="C96765"/>
              </a:solidFill>
            </c:spPr>
          </c:dPt>
          <c:dLbls>
            <c:dLbl>
              <c:idx val="0"/>
              <c:layout>
                <c:manualLayout>
                  <c:x val="-0.15291836363258643"/>
                  <c:y val="7.9256240047402143E-2"/>
                </c:manualLayout>
              </c:layout>
              <c:tx>
                <c:rich>
                  <a:bodyPr/>
                  <a:lstStyle/>
                  <a:p>
                    <a:r>
                      <a:rPr lang="pl-PL" sz="1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PRZYSTĘPUJĄCY </a:t>
                    </a:r>
                    <a:r>
                      <a: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PO RAZ </a:t>
                    </a:r>
                    <a:r>
                      <a:rPr lang="pl-PL" sz="1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PIERWSZY</a:t>
                    </a:r>
                  </a:p>
                  <a:p>
                    <a:r>
                      <a:rPr lang="pl-PL" sz="1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464 OSOBY – 68,04%</a:t>
                    </a:r>
                    <a:endParaRPr lang="pl-PL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18920153858243394"/>
                  <c:y val="-0.24748369008381785"/>
                </c:manualLayout>
              </c:layout>
              <c:tx>
                <c:rich>
                  <a:bodyPr/>
                  <a:lstStyle/>
                  <a:p>
                    <a:r>
                      <a:rPr lang="pl-PL" sz="1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PRZYSTĘPUJĄCY </a:t>
                    </a:r>
                    <a:r>
                      <a: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PO RAZ </a:t>
                    </a:r>
                    <a:r>
                      <a:rPr lang="pl-PL" sz="1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DRUGI</a:t>
                    </a:r>
                  </a:p>
                  <a:p>
                    <a:r>
                      <a:rPr lang="pl-PL" sz="1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141 OSÓB – 20,67%</a:t>
                    </a:r>
                    <a:endParaRPr lang="pl-PL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1.6392487555583254E-2"/>
                  <c:y val="2.5798638114283599E-2"/>
                </c:manualLayout>
              </c:layout>
              <c:tx>
                <c:rich>
                  <a:bodyPr/>
                  <a:lstStyle/>
                  <a:p>
                    <a:r>
                      <a:rPr lang="pl-PL" sz="1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PRZYSTĘPUJĄCY </a:t>
                    </a:r>
                    <a:r>
                      <a: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PO RAZ </a:t>
                    </a:r>
                    <a:r>
                      <a:rPr lang="pl-PL" sz="1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TRZECI</a:t>
                    </a:r>
                  </a:p>
                  <a:p>
                    <a:r>
                      <a:rPr lang="pl-PL" sz="1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47 OSÓB – 6,89%</a:t>
                    </a:r>
                    <a:endParaRPr lang="pl-PL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3"/>
              <c:tx>
                <c:rich>
                  <a:bodyPr/>
                  <a:lstStyle/>
                  <a:p>
                    <a:r>
                      <a:rPr lang="pl-PL" sz="140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PRZYSTĘPUJĄCY PO RAZ </a:t>
                    </a:r>
                    <a:r>
                      <a:rPr lang="pl-PL" sz="140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CZWARTY</a:t>
                    </a:r>
                  </a:p>
                  <a:p>
                    <a:r>
                      <a:rPr lang="pl-PL" sz="140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21 OSÓB – 3,08%</a:t>
                    </a:r>
                    <a:endParaRPr lang="pl-PL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3.5359892261293463E-2"/>
                  <c:y val="-0.11240764915009444"/>
                </c:manualLayout>
              </c:layout>
              <c:tx>
                <c:rich>
                  <a:bodyPr/>
                  <a:lstStyle/>
                  <a:p>
                    <a:r>
                      <a: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PRZYSTĘPUJĄCY PO RAZ </a:t>
                    </a:r>
                    <a:r>
                      <a:rPr lang="pl-PL" sz="1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PIĄTY</a:t>
                    </a:r>
                  </a:p>
                  <a:p>
                    <a:r>
                      <a:rPr lang="pl-PL" sz="1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6 OSÓB – 0,88%</a:t>
                    </a:r>
                    <a:endParaRPr lang="pl-PL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0.17933237770329041"/>
                  <c:y val="-0.20338558061449963"/>
                </c:manualLayout>
              </c:layout>
              <c:tx>
                <c:rich>
                  <a:bodyPr/>
                  <a:lstStyle/>
                  <a:p>
                    <a:r>
                      <a: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PRZYSTĘPUJĄCY PO RAZ SZÓSTY I </a:t>
                    </a:r>
                    <a:r>
                      <a:rPr lang="pl-PL" sz="1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WIĘCEJ</a:t>
                    </a:r>
                  </a:p>
                  <a:p>
                    <a:r>
                      <a:rPr lang="pl-PL" sz="1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3 OSOBY – 0,44%</a:t>
                    </a:r>
                    <a:endParaRPr lang="pl-PL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pl-PL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</c:dLbls>
          <c:cat>
            <c:strRef>
              <c:f>Arkusz1!$A$2:$A$7</c:f>
              <c:strCache>
                <c:ptCount val="6"/>
                <c:pt idx="0">
                  <c:v>PRZYSTĘPUJĄCY PO RAZ PIERWSZY</c:v>
                </c:pt>
                <c:pt idx="1">
                  <c:v>PRZYSTĘPUJĄCY PO RAZ DRUGI</c:v>
                </c:pt>
                <c:pt idx="2">
                  <c:v>PRZYSTĘPUJĄCY PO RAZ TRZECI</c:v>
                </c:pt>
                <c:pt idx="3">
                  <c:v>PRZYSTĘPUJĄCY PO RAZ CZWARTY</c:v>
                </c:pt>
                <c:pt idx="4">
                  <c:v>PRZYSTĘPUJĄCY PO RAZ PIĄTY</c:v>
                </c:pt>
                <c:pt idx="5">
                  <c:v>PRZYSTĘPUJĄCY PO RAZ SZÓSTY I WIĘCEJ</c:v>
                </c:pt>
              </c:strCache>
            </c:strRef>
          </c:cat>
          <c:val>
            <c:numRef>
              <c:f>Arkusz1!$B$2:$B$7</c:f>
              <c:numCache>
                <c:formatCode>General</c:formatCode>
                <c:ptCount val="6"/>
                <c:pt idx="0">
                  <c:v>464</c:v>
                </c:pt>
                <c:pt idx="1">
                  <c:v>141</c:v>
                </c:pt>
                <c:pt idx="2">
                  <c:v>47</c:v>
                </c:pt>
                <c:pt idx="3">
                  <c:v>21</c:v>
                </c:pt>
                <c:pt idx="4">
                  <c:v>6</c:v>
                </c:pt>
                <c:pt idx="5">
                  <c:v>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pl-PL"/>
    </a:p>
  </c:txPr>
  <c:externalData r:id="rId1">
    <c:autoUpdate val="0"/>
  </c:externalData>
</c:chartSpace>
</file>

<file path=ppt/charts/chart4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ZDAŁO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accent3">
                    <a:lumMod val="50000"/>
                  </a:schemeClr>
                </a:solidFill>
              </a:ln>
            </c:spPr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pl-PL" dirty="0" smtClean="0"/>
                      <a:t>214</a:t>
                    </a:r>
                  </a:p>
                  <a:p>
                    <a:r>
                      <a:rPr lang="en-US" dirty="0" smtClean="0"/>
                      <a:t>ZDAŁO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1"/>
              <c:showPercent val="0"/>
              <c:showBubbleSize val="0"/>
            </c:dLbl>
            <c:dLbl>
              <c:idx val="1"/>
              <c:tx>
                <c:rich>
                  <a:bodyPr/>
                  <a:lstStyle/>
                  <a:p>
                    <a:r>
                      <a:rPr lang="pl-PL" dirty="0" smtClean="0"/>
                      <a:t>67 - </a:t>
                    </a:r>
                    <a:r>
                      <a:rPr lang="en-US" dirty="0" smtClean="0"/>
                      <a:t>ZDAŁO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1"/>
              <c:showPercent val="0"/>
              <c:showBubbleSize val="0"/>
            </c:dLbl>
            <c:txPr>
              <a:bodyPr/>
              <a:lstStyle/>
              <a:p>
                <a:pPr>
                  <a:defRPr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1"/>
            <c:showPercent val="0"/>
            <c:showBubbleSize val="0"/>
            <c:showLeaderLines val="0"/>
          </c:dLbls>
          <c:cat>
            <c:strRef>
              <c:f>Arkusz1!$A$2:$A$3</c:f>
              <c:strCache>
                <c:ptCount val="2"/>
                <c:pt idx="0">
                  <c:v>PO RAZ PIERWSZY PRZYSTĄPIŁY - 464</c:v>
                </c:pt>
                <c:pt idx="1">
                  <c:v>PO RAZ KOLEJNY PRZYSTĄPIŁO - 218</c:v>
                </c:pt>
              </c:strCache>
            </c:strRef>
          </c:cat>
          <c:val>
            <c:numRef>
              <c:f>Arkusz1!$B$2:$B$3</c:f>
              <c:numCache>
                <c:formatCode>General</c:formatCode>
                <c:ptCount val="2"/>
                <c:pt idx="0">
                  <c:v>214</c:v>
                </c:pt>
                <c:pt idx="1">
                  <c:v>67</c:v>
                </c:pt>
              </c:numCache>
            </c:numRef>
          </c:val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NIE ZDAŁO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pl-PL" sz="1800" dirty="0" smtClean="0"/>
                      <a:t>250</a:t>
                    </a:r>
                  </a:p>
                  <a:p>
                    <a:r>
                      <a:rPr lang="en-US" sz="1800" dirty="0" smtClean="0"/>
                      <a:t>NIE ZDAŁO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1"/>
              <c:showPercent val="0"/>
              <c:showBubbleSize val="0"/>
            </c:dLbl>
            <c:dLbl>
              <c:idx val="1"/>
              <c:tx>
                <c:rich>
                  <a:bodyPr/>
                  <a:lstStyle/>
                  <a:p>
                    <a:r>
                      <a:rPr lang="pl-PL" sz="1800" dirty="0" smtClean="0"/>
                      <a:t>151</a:t>
                    </a:r>
                  </a:p>
                  <a:p>
                    <a:r>
                      <a:rPr lang="en-US" sz="1800" dirty="0" smtClean="0"/>
                      <a:t>NIE ZDAŁO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1"/>
              <c:showPercent val="0"/>
              <c:showBubbleSize val="0"/>
            </c:dLbl>
            <c:txPr>
              <a:bodyPr/>
              <a:lstStyle/>
              <a:p>
                <a:pPr>
                  <a:defRPr sz="18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1"/>
            <c:showPercent val="0"/>
            <c:showBubbleSize val="0"/>
            <c:showLeaderLines val="0"/>
          </c:dLbls>
          <c:cat>
            <c:strRef>
              <c:f>Arkusz1!$A$2:$A$3</c:f>
              <c:strCache>
                <c:ptCount val="2"/>
                <c:pt idx="0">
                  <c:v>PO RAZ PIERWSZY PRZYSTĄPIŁY - 464</c:v>
                </c:pt>
                <c:pt idx="1">
                  <c:v>PO RAZ KOLEJNY PRZYSTĄPIŁO - 218</c:v>
                </c:pt>
              </c:strCache>
            </c:strRef>
          </c:cat>
          <c:val>
            <c:numRef>
              <c:f>Arkusz1!$C$2:$C$3</c:f>
              <c:numCache>
                <c:formatCode>General</c:formatCode>
                <c:ptCount val="2"/>
                <c:pt idx="0">
                  <c:v>250</c:v>
                </c:pt>
                <c:pt idx="1">
                  <c:v>151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100"/>
        <c:axId val="230111104"/>
        <c:axId val="230112640"/>
      </c:barChart>
      <c:catAx>
        <c:axId val="23011110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pl-PL"/>
          </a:p>
        </c:txPr>
        <c:crossAx val="230112640"/>
        <c:crosses val="autoZero"/>
        <c:auto val="1"/>
        <c:lblAlgn val="ctr"/>
        <c:lblOffset val="100"/>
        <c:noMultiLvlLbl val="0"/>
      </c:catAx>
      <c:valAx>
        <c:axId val="230112640"/>
        <c:scaling>
          <c:orientation val="minMax"/>
          <c:max val="50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pl-PL"/>
          </a:p>
        </c:txPr>
        <c:crossAx val="230111104"/>
        <c:crosses val="autoZero"/>
        <c:crossBetween val="between"/>
      </c:valAx>
      <c:spPr>
        <a:solidFill>
          <a:schemeClr val="bg1"/>
        </a:solidFill>
      </c:spPr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800"/>
      </a:pPr>
      <a:endParaRPr lang="pl-PL"/>
    </a:p>
  </c:txPr>
  <c:externalData r:id="rId1">
    <c:autoUpdate val="0"/>
  </c:externalData>
</c:chartSpace>
</file>

<file path=ppt/charts/chart4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LICZBA OSÓB, KTÓRE PRZYSTĄPIŁY DO EGZAMINU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c:spPr>
          <c:invertIfNegative val="0"/>
          <c:dLbls>
            <c:txPr>
              <a:bodyPr/>
              <a:lstStyle/>
              <a:p>
                <a:pPr>
                  <a:defRPr sz="14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Arkusz1!$A$2:$A$7</c:f>
              <c:strCache>
                <c:ptCount val="6"/>
                <c:pt idx="0">
                  <c:v>1 RAZ  46,32%</c:v>
                </c:pt>
                <c:pt idx="1">
                  <c:v>2 RAZ  33,33%</c:v>
                </c:pt>
                <c:pt idx="2">
                  <c:v>3 RAZ  29,79%</c:v>
                </c:pt>
                <c:pt idx="3">
                  <c:v>4 RAZ  33,33%</c:v>
                </c:pt>
                <c:pt idx="4">
                  <c:v>5 RAZ 0%</c:v>
                </c:pt>
                <c:pt idx="5">
                  <c:v>6 RAZ I WIĘCEJ 0%</c:v>
                </c:pt>
              </c:strCache>
            </c:strRef>
          </c:cat>
          <c:val>
            <c:numRef>
              <c:f>Arkusz1!$B$2:$B$7</c:f>
              <c:numCache>
                <c:formatCode>General</c:formatCode>
                <c:ptCount val="6"/>
                <c:pt idx="0">
                  <c:v>464</c:v>
                </c:pt>
                <c:pt idx="1">
                  <c:v>141</c:v>
                </c:pt>
                <c:pt idx="2">
                  <c:v>47</c:v>
                </c:pt>
                <c:pt idx="3">
                  <c:v>21</c:v>
                </c:pt>
                <c:pt idx="4">
                  <c:v>6</c:v>
                </c:pt>
                <c:pt idx="5">
                  <c:v>3</c:v>
                </c:pt>
              </c:numCache>
            </c:numRef>
          </c:val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LICZBA OSÓB, KTÓRE ZDAŁY EGZAMIN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c:spPr>
          <c:invertIfNegative val="0"/>
          <c:dLbls>
            <c:txPr>
              <a:bodyPr/>
              <a:lstStyle/>
              <a:p>
                <a:pPr>
                  <a:defRPr sz="14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Arkusz1!$A$2:$A$7</c:f>
              <c:strCache>
                <c:ptCount val="6"/>
                <c:pt idx="0">
                  <c:v>1 RAZ  46,32%</c:v>
                </c:pt>
                <c:pt idx="1">
                  <c:v>2 RAZ  33,33%</c:v>
                </c:pt>
                <c:pt idx="2">
                  <c:v>3 RAZ  29,79%</c:v>
                </c:pt>
                <c:pt idx="3">
                  <c:v>4 RAZ  33,33%</c:v>
                </c:pt>
                <c:pt idx="4">
                  <c:v>5 RAZ 0%</c:v>
                </c:pt>
                <c:pt idx="5">
                  <c:v>6 RAZ I WIĘCEJ 0%</c:v>
                </c:pt>
              </c:strCache>
            </c:strRef>
          </c:cat>
          <c:val>
            <c:numRef>
              <c:f>Arkusz1!$C$2:$C$7</c:f>
              <c:numCache>
                <c:formatCode>General</c:formatCode>
                <c:ptCount val="6"/>
                <c:pt idx="0">
                  <c:v>214</c:v>
                </c:pt>
                <c:pt idx="1">
                  <c:v>47</c:v>
                </c:pt>
                <c:pt idx="2">
                  <c:v>14</c:v>
                </c:pt>
                <c:pt idx="3">
                  <c:v>7</c:v>
                </c:pt>
                <c:pt idx="4">
                  <c:v>0</c:v>
                </c:pt>
                <c:pt idx="5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27796480"/>
        <c:axId val="227798016"/>
      </c:barChart>
      <c:catAx>
        <c:axId val="22779648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pl-PL"/>
          </a:p>
        </c:txPr>
        <c:crossAx val="227798016"/>
        <c:crosses val="autoZero"/>
        <c:auto val="1"/>
        <c:lblAlgn val="ctr"/>
        <c:lblOffset val="100"/>
        <c:noMultiLvlLbl val="0"/>
      </c:catAx>
      <c:valAx>
        <c:axId val="227798016"/>
        <c:scaling>
          <c:orientation val="minMax"/>
          <c:max val="60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pl-PL"/>
          </a:p>
        </c:txPr>
        <c:crossAx val="227796480"/>
        <c:crosses val="autoZero"/>
        <c:crossBetween val="between"/>
      </c:valAx>
      <c:spPr>
        <a:solidFill>
          <a:schemeClr val="bg1"/>
        </a:solidFill>
      </c:spPr>
    </c:plotArea>
    <c:legend>
      <c:legendPos val="t"/>
      <c:overlay val="0"/>
      <c:txPr>
        <a:bodyPr/>
        <a:lstStyle/>
        <a:p>
          <a:pPr>
            <a:defRPr sz="16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pl-PL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800"/>
      </a:pPr>
      <a:endParaRPr lang="pl-PL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Arkusz1!$A$2</c:f>
              <c:strCache>
                <c:ptCount val="1"/>
                <c:pt idx="0">
                  <c:v>liczba notariuszy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1.4223330024262537E-3"/>
                  <c:y val="-0.21730120949929968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</a:t>
                    </a:r>
                    <a:r>
                      <a:rPr lang="pl-PL" dirty="0" smtClean="0"/>
                      <a:t> </a:t>
                    </a:r>
                    <a:r>
                      <a:rPr lang="en-US" dirty="0" smtClean="0"/>
                      <a:t>694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1.4223330024262537E-3"/>
                  <c:y val="-0.22572791247671509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</a:t>
                    </a:r>
                    <a:r>
                      <a:rPr lang="pl-PL" dirty="0" smtClean="0"/>
                      <a:t> </a:t>
                    </a:r>
                    <a:r>
                      <a:rPr lang="en-US" dirty="0" smtClean="0"/>
                      <a:t>779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4223330024262537E-3"/>
                  <c:y val="-0.23227117792891808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</a:t>
                    </a:r>
                    <a:r>
                      <a:rPr lang="pl-PL" dirty="0" smtClean="0"/>
                      <a:t> </a:t>
                    </a:r>
                    <a:r>
                      <a:rPr lang="en-US" dirty="0" smtClean="0"/>
                      <a:t>845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4.2669990072787614E-3"/>
                  <c:y val="-0.25367782201231009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</a:t>
                    </a:r>
                    <a:r>
                      <a:rPr lang="pl-PL" dirty="0" smtClean="0"/>
                      <a:t> </a:t>
                    </a:r>
                    <a:r>
                      <a:rPr lang="en-US" dirty="0" smtClean="0"/>
                      <a:t>926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2.8446660048525073E-3"/>
                  <c:y val="-0.2523979018240548"/>
                </c:manualLayout>
              </c:layout>
              <c:tx>
                <c:rich>
                  <a:bodyPr/>
                  <a:lstStyle/>
                  <a:p>
                    <a:r>
                      <a:rPr lang="pl-PL" dirty="0" smtClean="0"/>
                      <a:t> </a:t>
                    </a:r>
                    <a:r>
                      <a:rPr lang="en-US" dirty="0" smtClean="0"/>
                      <a:t>2</a:t>
                    </a:r>
                    <a:r>
                      <a:rPr lang="pl-PL" dirty="0" smtClean="0"/>
                      <a:t> </a:t>
                    </a:r>
                    <a:r>
                      <a:rPr lang="en-US" dirty="0" smtClean="0"/>
                      <a:t>075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1.4223330024262016E-3"/>
                  <c:y val="-0.26895133965049922"/>
                </c:manualLayout>
              </c:layout>
              <c:tx>
                <c:rich>
                  <a:bodyPr/>
                  <a:lstStyle/>
                  <a:p>
                    <a:r>
                      <a:rPr lang="pl-PL" dirty="0" smtClean="0"/>
                      <a:t> </a:t>
                    </a:r>
                    <a:r>
                      <a:rPr lang="en-US" dirty="0" smtClean="0"/>
                      <a:t>2</a:t>
                    </a:r>
                    <a:r>
                      <a:rPr lang="pl-PL" dirty="0" smtClean="0"/>
                      <a:t> </a:t>
                    </a:r>
                    <a:r>
                      <a:rPr lang="en-US" dirty="0" smtClean="0"/>
                      <a:t>188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1.4223330024262537E-3"/>
                  <c:y val="-0.27925895233182041"/>
                </c:manualLayout>
              </c:layout>
              <c:tx>
                <c:rich>
                  <a:bodyPr/>
                  <a:lstStyle/>
                  <a:p>
                    <a:r>
                      <a:rPr lang="pl-PL" dirty="0" smtClean="0"/>
                      <a:t> </a:t>
                    </a:r>
                    <a:r>
                      <a:rPr lang="en-US" dirty="0" smtClean="0"/>
                      <a:t>2</a:t>
                    </a:r>
                    <a:r>
                      <a:rPr lang="pl-PL" dirty="0" smtClean="0"/>
                      <a:t> </a:t>
                    </a:r>
                    <a:r>
                      <a:rPr lang="en-US" dirty="0" smtClean="0"/>
                      <a:t>238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4.2669990072787614E-3"/>
                  <c:y val="-0.28213835145184357"/>
                </c:manualLayout>
              </c:layout>
              <c:tx>
                <c:rich>
                  <a:bodyPr/>
                  <a:lstStyle/>
                  <a:p>
                    <a:r>
                      <a:rPr lang="pl-PL" dirty="0" smtClean="0"/>
                      <a:t> </a:t>
                    </a:r>
                    <a:r>
                      <a:rPr lang="en-US" dirty="0" smtClean="0"/>
                      <a:t>2</a:t>
                    </a:r>
                    <a:r>
                      <a:rPr lang="pl-PL" dirty="0" smtClean="0"/>
                      <a:t> </a:t>
                    </a:r>
                    <a:r>
                      <a:rPr lang="en-US" dirty="0" smtClean="0"/>
                      <a:t>348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2.8446660048525073E-3"/>
                  <c:y val="-0.30474065501327002"/>
                </c:manualLayout>
              </c:layout>
              <c:tx>
                <c:rich>
                  <a:bodyPr/>
                  <a:lstStyle/>
                  <a:p>
                    <a:r>
                      <a:rPr lang="pl-PL" dirty="0" smtClean="0"/>
                      <a:t> </a:t>
                    </a:r>
                    <a:r>
                      <a:rPr lang="en-US" dirty="0" smtClean="0"/>
                      <a:t>2</a:t>
                    </a:r>
                    <a:r>
                      <a:rPr lang="pl-PL" dirty="0" smtClean="0"/>
                      <a:t> </a:t>
                    </a:r>
                    <a:r>
                      <a:rPr lang="en-US" dirty="0" smtClean="0"/>
                      <a:t>549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1.422333002426358E-3"/>
                  <c:y val="-0.36203583144571788"/>
                </c:manualLayout>
              </c:layout>
              <c:tx>
                <c:rich>
                  <a:bodyPr/>
                  <a:lstStyle/>
                  <a:p>
                    <a:r>
                      <a:rPr lang="pl-PL" dirty="0" smtClean="0"/>
                      <a:t> </a:t>
                    </a:r>
                    <a:r>
                      <a:rPr lang="en-US" dirty="0" smtClean="0"/>
                      <a:t>2</a:t>
                    </a:r>
                    <a:r>
                      <a:rPr lang="pl-PL" dirty="0" smtClean="0"/>
                      <a:t> </a:t>
                    </a:r>
                    <a:r>
                      <a:rPr lang="en-US" dirty="0" smtClean="0"/>
                      <a:t>992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-2.8446660048525073E-3"/>
                  <c:y val="-0.38920148442093194"/>
                </c:manualLayout>
              </c:layout>
              <c:tx>
                <c:rich>
                  <a:bodyPr/>
                  <a:lstStyle/>
                  <a:p>
                    <a:r>
                      <a:rPr lang="pl-PL" dirty="0" smtClean="0"/>
                      <a:t> </a:t>
                    </a:r>
                    <a:r>
                      <a:rPr lang="en-US" dirty="0" smtClean="0"/>
                      <a:t>3</a:t>
                    </a:r>
                    <a:r>
                      <a:rPr lang="pl-PL" dirty="0" smtClean="0"/>
                      <a:t> </a:t>
                    </a:r>
                    <a:r>
                      <a:rPr lang="en-US" dirty="0" smtClean="0"/>
                      <a:t>293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layout>
                <c:manualLayout>
                  <c:x val="0"/>
                  <c:y val="-0.42279791480020418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3</a:t>
                    </a:r>
                    <a:r>
                      <a:rPr lang="pl-PL" dirty="0" smtClean="0"/>
                      <a:t> </a:t>
                    </a:r>
                    <a:r>
                      <a:rPr lang="en-US" dirty="0" smtClean="0"/>
                      <a:t>416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layout>
                <c:manualLayout>
                  <c:x val="2.8446660048525073E-3"/>
                  <c:y val="-0.43162422419584212"/>
                </c:manualLayout>
              </c:layout>
              <c:tx>
                <c:rich>
                  <a:bodyPr/>
                  <a:lstStyle/>
                  <a:p>
                    <a:r>
                      <a:rPr lang="pl-PL" dirty="0" smtClean="0"/>
                      <a:t> </a:t>
                    </a:r>
                    <a:r>
                      <a:rPr lang="en-US" dirty="0" smtClean="0"/>
                      <a:t>3469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pl-PL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Arkusz1!$B$1:$N$1</c:f>
              <c:strCache>
                <c:ptCount val="13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</c:strCache>
            </c:strRef>
          </c:cat>
          <c:val>
            <c:numRef>
              <c:f>Arkusz1!$B$2:$N$2</c:f>
              <c:numCache>
                <c:formatCode>General</c:formatCode>
                <c:ptCount val="13"/>
                <c:pt idx="0">
                  <c:v>1694</c:v>
                </c:pt>
                <c:pt idx="1">
                  <c:v>1779</c:v>
                </c:pt>
                <c:pt idx="2">
                  <c:v>1845</c:v>
                </c:pt>
                <c:pt idx="3">
                  <c:v>1926</c:v>
                </c:pt>
                <c:pt idx="4">
                  <c:v>2075</c:v>
                </c:pt>
                <c:pt idx="5">
                  <c:v>2188</c:v>
                </c:pt>
                <c:pt idx="6">
                  <c:v>2238</c:v>
                </c:pt>
                <c:pt idx="7">
                  <c:v>2348</c:v>
                </c:pt>
                <c:pt idx="8">
                  <c:v>2549</c:v>
                </c:pt>
                <c:pt idx="9">
                  <c:v>2992</c:v>
                </c:pt>
                <c:pt idx="10">
                  <c:v>3293</c:v>
                </c:pt>
                <c:pt idx="11">
                  <c:v>3416</c:v>
                </c:pt>
                <c:pt idx="12">
                  <c:v>3469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22209024"/>
        <c:axId val="122210560"/>
      </c:barChart>
      <c:catAx>
        <c:axId val="12220902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4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pl-PL"/>
          </a:p>
        </c:txPr>
        <c:crossAx val="122210560"/>
        <c:crosses val="autoZero"/>
        <c:auto val="1"/>
        <c:lblAlgn val="ctr"/>
        <c:lblOffset val="100"/>
        <c:noMultiLvlLbl val="0"/>
      </c:catAx>
      <c:valAx>
        <c:axId val="122210560"/>
        <c:scaling>
          <c:orientation val="minMax"/>
          <c:max val="400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pl-PL"/>
          </a:p>
        </c:txPr>
        <c:crossAx val="12220902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pl-PL"/>
    </a:p>
  </c:txPr>
  <c:externalData r:id="rId1">
    <c:autoUpdate val="0"/>
  </c:externalData>
</c:chartSpace>
</file>

<file path=ppt/charts/chart5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Arkusz1!$A$2</c:f>
              <c:strCache>
                <c:ptCount val="1"/>
                <c:pt idx="0">
                  <c:v>PRZYSTĄPIŁO</c:v>
                </c:pt>
              </c:strCache>
            </c:strRef>
          </c:tx>
          <c:spPr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c:spPr>
          <c:invertIfNegative val="0"/>
          <c:dLbls>
            <c:txPr>
              <a:bodyPr/>
              <a:lstStyle/>
              <a:p>
                <a:pPr>
                  <a:defRPr sz="18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Arkusz1!$B$1:$K$1</c:f>
              <c:strCache>
                <c:ptCount val="10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</c:strCache>
            </c:strRef>
          </c:cat>
          <c:val>
            <c:numRef>
              <c:f>Arkusz1!$B$2:$K$2</c:f>
              <c:numCache>
                <c:formatCode>General</c:formatCode>
                <c:ptCount val="10"/>
                <c:pt idx="0">
                  <c:v>57</c:v>
                </c:pt>
                <c:pt idx="1">
                  <c:v>234</c:v>
                </c:pt>
                <c:pt idx="2">
                  <c:v>341</c:v>
                </c:pt>
                <c:pt idx="3">
                  <c:v>626</c:v>
                </c:pt>
                <c:pt idx="4">
                  <c:v>636</c:v>
                </c:pt>
                <c:pt idx="5">
                  <c:v>653</c:v>
                </c:pt>
                <c:pt idx="6">
                  <c:v>538</c:v>
                </c:pt>
                <c:pt idx="7">
                  <c:v>601</c:v>
                </c:pt>
                <c:pt idx="8">
                  <c:v>358</c:v>
                </c:pt>
                <c:pt idx="9">
                  <c:v>212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230249600"/>
        <c:axId val="230251136"/>
      </c:barChart>
      <c:lineChart>
        <c:grouping val="standard"/>
        <c:varyColors val="0"/>
        <c:ser>
          <c:idx val="1"/>
          <c:order val="1"/>
          <c:tx>
            <c:strRef>
              <c:f>Arkusz1!$A$3</c:f>
              <c:strCache>
                <c:ptCount val="1"/>
                <c:pt idx="0">
                  <c:v>ABSOLWENCI WYDZIAŁÓW PRAWA</c:v>
                </c:pt>
              </c:strCache>
            </c:strRef>
          </c:tx>
          <c:spPr>
            <a:ln>
              <a:solidFill>
                <a:schemeClr val="tx1">
                  <a:lumMod val="65000"/>
                  <a:lumOff val="35000"/>
                </a:schemeClr>
              </a:solidFill>
            </a:ln>
          </c:spPr>
          <c:marker>
            <c:symbol val="none"/>
          </c:marker>
          <c:dLbls>
            <c:dLbl>
              <c:idx val="0"/>
              <c:layout>
                <c:manualLayout>
                  <c:x val="-2.3148148148148147E-2"/>
                  <c:y val="3.0706027065227185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6</a:t>
                    </a:r>
                    <a:r>
                      <a:rPr lang="pl-PL" dirty="0" smtClean="0"/>
                      <a:t> </a:t>
                    </a:r>
                    <a:r>
                      <a:rPr lang="en-US" dirty="0" smtClean="0"/>
                      <a:t>133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1.388888888888886E-2"/>
                  <c:y val="3.8382533831533922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6</a:t>
                    </a:r>
                    <a:r>
                      <a:rPr lang="pl-PL" dirty="0" smtClean="0"/>
                      <a:t> </a:t>
                    </a:r>
                    <a:r>
                      <a:rPr lang="en-US" dirty="0" smtClean="0"/>
                      <a:t>866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3.2407407407407406E-2"/>
                  <c:y val="4.8617876186609635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7</a:t>
                    </a:r>
                    <a:r>
                      <a:rPr lang="pl-PL" dirty="0" smtClean="0"/>
                      <a:t> </a:t>
                    </a:r>
                    <a:r>
                      <a:rPr lang="en-US" dirty="0" smtClean="0"/>
                      <a:t>465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3.2407407407407406E-2"/>
                  <c:y val="7.4206232074298911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9</a:t>
                    </a:r>
                    <a:r>
                      <a:rPr lang="pl-PL" dirty="0" smtClean="0"/>
                      <a:t> </a:t>
                    </a:r>
                    <a:r>
                      <a:rPr lang="en-US" dirty="0" smtClean="0"/>
                      <a:t>736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3.2407407407407406E-2"/>
                  <c:y val="5.6294382952916416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8</a:t>
                    </a:r>
                    <a:r>
                      <a:rPr lang="pl-PL" dirty="0" smtClean="0"/>
                      <a:t> </a:t>
                    </a:r>
                    <a:r>
                      <a:rPr lang="en-US" dirty="0" smtClean="0"/>
                      <a:t>052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2.3148148148148147E-2"/>
                  <c:y val="-5.6294382952916396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7</a:t>
                    </a:r>
                    <a:r>
                      <a:rPr lang="pl-PL" dirty="0" smtClean="0"/>
                      <a:t> </a:t>
                    </a:r>
                    <a:r>
                      <a:rPr lang="en-US" dirty="0" smtClean="0"/>
                      <a:t>235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3.2407407407407406E-2"/>
                  <c:y val="4.0941369420302846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7</a:t>
                    </a:r>
                    <a:r>
                      <a:rPr lang="pl-PL" dirty="0" smtClean="0"/>
                      <a:t> </a:t>
                    </a:r>
                    <a:r>
                      <a:rPr lang="en-US" dirty="0" smtClean="0"/>
                      <a:t>397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3.2407407407407295E-2"/>
                  <c:y val="4.3500205009071778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7</a:t>
                    </a:r>
                    <a:r>
                      <a:rPr lang="pl-PL" dirty="0" smtClean="0"/>
                      <a:t> </a:t>
                    </a:r>
                    <a:r>
                      <a:rPr lang="en-US" dirty="0" smtClean="0"/>
                      <a:t>903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3.086419753086431E-2"/>
                  <c:y val="5.3735547364147492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8</a:t>
                    </a:r>
                    <a:r>
                      <a:rPr lang="pl-PL" dirty="0" smtClean="0"/>
                      <a:t> </a:t>
                    </a:r>
                    <a:r>
                      <a:rPr lang="en-US" dirty="0" smtClean="0"/>
                      <a:t>012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-3.2407407407407406E-2"/>
                  <c:y val="4.6059040597840703E-2"/>
                </c:manualLayout>
              </c:layout>
              <c:tx>
                <c:rich>
                  <a:bodyPr/>
                  <a:lstStyle/>
                  <a:p>
                    <a:r>
                      <a:rPr lang="pl-PL" dirty="0" smtClean="0"/>
                      <a:t>8 055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Arkusz1!$B$1:$K$1</c:f>
              <c:strCache>
                <c:ptCount val="10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</c:strCache>
            </c:strRef>
          </c:cat>
          <c:val>
            <c:numRef>
              <c:f>Arkusz1!$B$3:$K$3</c:f>
              <c:numCache>
                <c:formatCode>General</c:formatCode>
                <c:ptCount val="10"/>
                <c:pt idx="0">
                  <c:v>6133</c:v>
                </c:pt>
                <c:pt idx="1">
                  <c:v>6866</c:v>
                </c:pt>
                <c:pt idx="2">
                  <c:v>7465</c:v>
                </c:pt>
                <c:pt idx="3">
                  <c:v>9736</c:v>
                </c:pt>
                <c:pt idx="4">
                  <c:v>8052</c:v>
                </c:pt>
                <c:pt idx="5">
                  <c:v>7235</c:v>
                </c:pt>
                <c:pt idx="6">
                  <c:v>7397</c:v>
                </c:pt>
                <c:pt idx="7">
                  <c:v>7903</c:v>
                </c:pt>
                <c:pt idx="8">
                  <c:v>8012</c:v>
                </c:pt>
                <c:pt idx="9">
                  <c:v>8055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30249600"/>
        <c:axId val="230251136"/>
      </c:lineChart>
      <c:dateAx>
        <c:axId val="2302496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pl-PL"/>
          </a:p>
        </c:txPr>
        <c:crossAx val="230251136"/>
        <c:crosses val="autoZero"/>
        <c:auto val="0"/>
        <c:lblOffset val="100"/>
        <c:baseTimeUnit val="days"/>
      </c:dateAx>
      <c:valAx>
        <c:axId val="230251136"/>
        <c:scaling>
          <c:orientation val="minMax"/>
          <c:max val="10000"/>
          <c:min val="0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spPr>
          <a:ln w="9525">
            <a:noFill/>
          </a:ln>
        </c:spPr>
        <c:txPr>
          <a:bodyPr/>
          <a:lstStyle/>
          <a:p>
            <a:pPr>
              <a:defRPr sz="12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pl-PL"/>
          </a:p>
        </c:txPr>
        <c:crossAx val="230249600"/>
        <c:crosses val="autoZero"/>
        <c:crossBetween val="between"/>
      </c:valAx>
      <c:spPr>
        <a:ln>
          <a:solidFill>
            <a:schemeClr val="tx1">
              <a:lumMod val="65000"/>
              <a:lumOff val="35000"/>
            </a:schemeClr>
          </a:solidFill>
        </a:ln>
      </c:spPr>
    </c:plotArea>
    <c:plotVisOnly val="1"/>
    <c:dispBlanksAs val="gap"/>
    <c:showDLblsOverMax val="0"/>
  </c:chart>
  <c:txPr>
    <a:bodyPr/>
    <a:lstStyle/>
    <a:p>
      <a:pPr>
        <a:defRPr sz="1400" baseline="0"/>
      </a:pPr>
      <a:endParaRPr lang="pl-PL"/>
    </a:p>
  </c:txPr>
  <c:externalData r:id="rId1">
    <c:autoUpdate val="0"/>
  </c:externalData>
  <c:userShapes r:id="rId2"/>
</c:chartSpace>
</file>

<file path=ppt/charts/chart5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33"/>
    </mc:Choice>
    <mc:Fallback>
      <c:style val="33"/>
    </mc:Fallback>
  </mc:AlternateContent>
  <c:chart>
    <c:autoTitleDeleted val="1"/>
    <c:view3D>
      <c:rotX val="40"/>
      <c:rotY val="30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5514569111754889"/>
          <c:y val="7.9843605965703515E-2"/>
          <c:w val="0.81019951519671829"/>
          <c:h val="0.87013178677754599"/>
        </c:manualLayout>
      </c:layout>
      <c:pie3D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Sprzedaż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chemeClr val="bg1">
                  <a:lumMod val="50000"/>
                </a:schemeClr>
              </a:solidFill>
            </c:spPr>
          </c:dPt>
          <c:dPt>
            <c:idx val="1"/>
            <c:bubble3D val="0"/>
            <c:spPr>
              <a:solidFill>
                <a:schemeClr val="bg1">
                  <a:lumMod val="95000"/>
                </a:schemeClr>
              </a:solidFill>
            </c:spPr>
          </c:dPt>
          <c:dPt>
            <c:idx val="2"/>
            <c:bubble3D val="0"/>
            <c:spPr>
              <a:solidFill>
                <a:srgbClr val="ACBFCC"/>
              </a:solidFill>
            </c:spPr>
          </c:dPt>
          <c:dPt>
            <c:idx val="3"/>
            <c:bubble3D val="0"/>
            <c:spPr>
              <a:solidFill>
                <a:srgbClr val="D7D7D7"/>
              </a:solidFill>
            </c:spPr>
          </c:dPt>
          <c:dLbls>
            <c:dLbl>
              <c:idx val="0"/>
              <c:layout>
                <c:manualLayout>
                  <c:x val="0.11514936352514746"/>
                  <c:y val="-3.9568426331008266E-2"/>
                </c:manualLayout>
              </c:layout>
              <c:tx>
                <c:rich>
                  <a:bodyPr/>
                  <a:lstStyle/>
                  <a:p>
                    <a:r>
                      <a: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BARDZO </a:t>
                    </a:r>
                    <a:r>
                      <a:rPr lang="en-US" sz="1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DOBRY</a:t>
                    </a:r>
                    <a:endParaRPr lang="pl-PL" sz="14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  <a:p>
                    <a:r>
                      <a:rPr lang="en-US" sz="1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14</a:t>
                    </a:r>
                    <a:r>
                      <a:rPr lang="pl-PL" sz="1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OSÓB – 14,58%</a:t>
                    </a:r>
                    <a:endParaRPr lang="en-US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0.15052436977847311"/>
                  <c:y val="5.6339085446962346E-2"/>
                </c:manualLayout>
              </c:layout>
              <c:tx>
                <c:rich>
                  <a:bodyPr/>
                  <a:lstStyle/>
                  <a:p>
                    <a:r>
                      <a: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DOBRY </a:t>
                    </a:r>
                    <a:r>
                      <a:rPr lang="en-US" sz="1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PLUS</a:t>
                    </a:r>
                    <a:endParaRPr lang="pl-PL" sz="14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  <a:p>
                    <a:r>
                      <a:rPr lang="en-US" sz="1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37</a:t>
                    </a:r>
                    <a:r>
                      <a:rPr lang="pl-PL" sz="1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OSÓB – 38,54%</a:t>
                    </a:r>
                    <a:endParaRPr lang="en-US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.1038912739957159"/>
                  <c:y val="-0.22821938703507419"/>
                </c:manualLayout>
              </c:layout>
              <c:tx>
                <c:rich>
                  <a:bodyPr/>
                  <a:lstStyle/>
                  <a:p>
                    <a:r>
                      <a:rPr lang="en-US" sz="1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DOBRY</a:t>
                    </a:r>
                    <a:endParaRPr lang="pl-PL" sz="14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  <a:p>
                    <a:r>
                      <a:rPr lang="en-US" sz="1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33</a:t>
                    </a:r>
                    <a:r>
                      <a:rPr lang="pl-PL" sz="1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OSOBY</a:t>
                    </a:r>
                  </a:p>
                  <a:p>
                    <a:r>
                      <a:rPr lang="pl-PL" sz="1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34,38%</a:t>
                    </a:r>
                    <a:endParaRPr lang="en-US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3"/>
              <c:tx>
                <c:rich>
                  <a:bodyPr/>
                  <a:lstStyle/>
                  <a:p>
                    <a:r>
                      <a:rPr lang="en-US" sz="140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DOSTATECZNY </a:t>
                    </a:r>
                    <a:r>
                      <a:rPr lang="en-US" sz="140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PLUS</a:t>
                    </a:r>
                    <a:endParaRPr lang="pl-PL" sz="1400" smtClean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  <a:p>
                    <a:r>
                      <a:rPr lang="en-US" sz="140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9</a:t>
                    </a:r>
                    <a:r>
                      <a:rPr lang="pl-PL" sz="140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OSÓB – 9,38%</a:t>
                    </a:r>
                    <a:endParaRPr lang="en-US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4"/>
              <c:tx>
                <c:rich>
                  <a:bodyPr/>
                  <a:lstStyle/>
                  <a:p>
                    <a:r>
                      <a:rPr lang="en-US" sz="140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DOSTATECZNY</a:t>
                    </a:r>
                    <a:endParaRPr lang="pl-PL" sz="1400" smtClean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  <a:p>
                    <a:r>
                      <a:rPr lang="en-US" sz="140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3</a:t>
                    </a:r>
                    <a:r>
                      <a:rPr lang="pl-PL" sz="140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OSOBY – 3,13%</a:t>
                    </a:r>
                    <a:endParaRPr lang="en-US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pl-PL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0"/>
          </c:dLbls>
          <c:cat>
            <c:strRef>
              <c:f>Arkusz1!$A$2:$A$6</c:f>
              <c:strCache>
                <c:ptCount val="5"/>
                <c:pt idx="0">
                  <c:v>BARDZO DOBRY</c:v>
                </c:pt>
                <c:pt idx="1">
                  <c:v>DOBRY PLUS</c:v>
                </c:pt>
                <c:pt idx="2">
                  <c:v>DOBRY</c:v>
                </c:pt>
                <c:pt idx="3">
                  <c:v>DOSTATECZNY PLUS</c:v>
                </c:pt>
                <c:pt idx="4">
                  <c:v>DOSTATECZNY</c:v>
                </c:pt>
              </c:strCache>
            </c:strRef>
          </c:cat>
          <c:val>
            <c:numRef>
              <c:f>Arkusz1!$B$2:$B$6</c:f>
              <c:numCache>
                <c:formatCode>General</c:formatCode>
                <c:ptCount val="5"/>
                <c:pt idx="0">
                  <c:v>14</c:v>
                </c:pt>
                <c:pt idx="1">
                  <c:v>37</c:v>
                </c:pt>
                <c:pt idx="2">
                  <c:v>33</c:v>
                </c:pt>
                <c:pt idx="3">
                  <c:v>9</c:v>
                </c:pt>
                <c:pt idx="4">
                  <c:v>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800"/>
      </a:pPr>
      <a:endParaRPr lang="pl-PL"/>
    </a:p>
  </c:txPr>
  <c:externalData r:id="rId1">
    <c:autoUpdate val="0"/>
  </c:externalData>
</c:chartSpace>
</file>

<file path=ppt/charts/chart5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autoTitleDeleted val="1"/>
    <c:view3D>
      <c:rotX val="30"/>
      <c:rotY val="27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4784593606174906"/>
          <c:y val="1.430021288925855E-2"/>
          <c:w val="0.85070841400135866"/>
          <c:h val="0.83554755177352669"/>
        </c:manualLayout>
      </c:layout>
      <c:pie3D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Sprzedaż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chemeClr val="bg1">
                  <a:lumMod val="95000"/>
                </a:schemeClr>
              </a:solidFill>
            </c:spPr>
          </c:dPt>
          <c:dPt>
            <c:idx val="1"/>
            <c:bubble3D val="0"/>
            <c:spPr>
              <a:solidFill>
                <a:srgbClr val="ACBFCC"/>
              </a:solidFill>
            </c:spPr>
          </c:dPt>
          <c:dPt>
            <c:idx val="2"/>
            <c:bubble3D val="0"/>
            <c:spPr>
              <a:solidFill>
                <a:srgbClr val="D7D7D7"/>
              </a:solidFill>
            </c:spPr>
          </c:dPt>
          <c:dPt>
            <c:idx val="3"/>
            <c:bubble3D val="0"/>
            <c:spPr>
              <a:solidFill>
                <a:schemeClr val="bg1">
                  <a:lumMod val="65000"/>
                </a:schemeClr>
              </a:solidFill>
            </c:spPr>
          </c:dPt>
          <c:dPt>
            <c:idx val="4"/>
            <c:bubble3D val="0"/>
            <c:spPr>
              <a:solidFill>
                <a:schemeClr val="bg1">
                  <a:lumMod val="50000"/>
                </a:schemeClr>
              </a:solidFill>
            </c:spPr>
          </c:dPt>
          <c:dPt>
            <c:idx val="5"/>
            <c:bubble3D val="0"/>
            <c:spPr>
              <a:solidFill>
                <a:schemeClr val="tx1">
                  <a:lumMod val="50000"/>
                  <a:lumOff val="50000"/>
                </a:schemeClr>
              </a:solidFill>
            </c:spPr>
          </c:dPt>
          <c:dPt>
            <c:idx val="6"/>
            <c:bubble3D val="0"/>
            <c:spPr>
              <a:solidFill>
                <a:schemeClr val="tx1">
                  <a:lumMod val="75000"/>
                  <a:lumOff val="25000"/>
                </a:schemeClr>
              </a:solidFill>
            </c:spPr>
          </c:dPt>
          <c:dPt>
            <c:idx val="7"/>
            <c:bubble3D val="0"/>
            <c:spPr>
              <a:solidFill>
                <a:schemeClr val="tx1">
                  <a:lumMod val="50000"/>
                  <a:lumOff val="50000"/>
                </a:schemeClr>
              </a:solidFill>
            </c:spPr>
          </c:dPt>
          <c:dLbls>
            <c:dLbl>
              <c:idx val="0"/>
              <c:layout>
                <c:manualLayout>
                  <c:x val="-1.4331285594861045E-4"/>
                  <c:y val="9.2355541576461475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2017</a:t>
                    </a:r>
                    <a:endParaRPr lang="pl-PL" dirty="0" smtClean="0"/>
                  </a:p>
                  <a:p>
                    <a:r>
                      <a:rPr lang="en-US" dirty="0" smtClean="0"/>
                      <a:t>49</a:t>
                    </a:r>
                    <a:r>
                      <a:rPr lang="pl-PL" dirty="0" smtClean="0"/>
                      <a:t> OSÓB – 51,04%</a:t>
                    </a:r>
                    <a:endParaRPr lang="en-US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0.11804938340184425"/>
                  <c:y val="-0.2148912883553479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2016</a:t>
                    </a:r>
                    <a:endParaRPr lang="pl-PL" dirty="0" smtClean="0"/>
                  </a:p>
                  <a:p>
                    <a:r>
                      <a:rPr lang="en-US" dirty="0" smtClean="0"/>
                      <a:t>20</a:t>
                    </a:r>
                    <a:r>
                      <a:rPr lang="pl-PL" dirty="0" smtClean="0"/>
                      <a:t> OSÓB – 20,83%</a:t>
                    </a:r>
                    <a:endParaRPr lang="en-US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.13525079635960302"/>
                  <c:y val="-0.2450951395790858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2015</a:t>
                    </a:r>
                    <a:endParaRPr lang="pl-PL" dirty="0" smtClean="0"/>
                  </a:p>
                  <a:p>
                    <a:r>
                      <a:rPr lang="en-US" dirty="0" smtClean="0"/>
                      <a:t>14</a:t>
                    </a:r>
                    <a:r>
                      <a:rPr lang="pl-PL" dirty="0" smtClean="0"/>
                      <a:t> OSÓB – 14,58%</a:t>
                    </a:r>
                    <a:endParaRPr lang="en-US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5.1938445819316982E-2"/>
                  <c:y val="0.16832701771875197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2014</a:t>
                    </a:r>
                    <a:endParaRPr lang="pl-PL" dirty="0" smtClean="0"/>
                  </a:p>
                  <a:p>
                    <a:r>
                      <a:rPr lang="en-US" dirty="0" smtClean="0"/>
                      <a:t> 5</a:t>
                    </a:r>
                    <a:r>
                      <a:rPr lang="pl-PL" dirty="0" smtClean="0"/>
                      <a:t> OSÓB – 5,21%</a:t>
                    </a:r>
                    <a:endParaRPr lang="en-US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1.5845233953968685E-4"/>
                  <c:y val="8.7474139510024418E-2"/>
                </c:manualLayout>
              </c:layout>
              <c:tx>
                <c:rich>
                  <a:bodyPr/>
                  <a:lstStyle/>
                  <a:p>
                    <a:r>
                      <a:rPr lang="en-US" smtClean="0"/>
                      <a:t>2013</a:t>
                    </a:r>
                    <a:endParaRPr lang="pl-PL" smtClean="0"/>
                  </a:p>
                  <a:p>
                    <a:r>
                      <a:rPr lang="en-US" smtClean="0"/>
                      <a:t> 1</a:t>
                    </a:r>
                    <a:r>
                      <a:rPr lang="pl-PL" smtClean="0"/>
                      <a:t> OSOBA – 1,04%</a:t>
                    </a:r>
                    <a:endParaRPr lang="en-US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0"/>
                  <c:y val="-5.0707579037764568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2012</a:t>
                    </a:r>
                    <a:endParaRPr lang="pl-PL" dirty="0" smtClean="0"/>
                  </a:p>
                  <a:p>
                    <a:r>
                      <a:rPr lang="en-US" dirty="0" smtClean="0"/>
                      <a:t>3</a:t>
                    </a:r>
                    <a:r>
                      <a:rPr lang="pl-PL" dirty="0" smtClean="0"/>
                      <a:t> OSOBY – 3,13% </a:t>
                    </a:r>
                    <a:endParaRPr lang="en-US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4.8241452224798337E-2"/>
                  <c:y val="-9.7772732459156186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2011</a:t>
                    </a:r>
                    <a:endParaRPr lang="pl-PL" dirty="0" smtClean="0"/>
                  </a:p>
                  <a:p>
                    <a:r>
                      <a:rPr lang="en-US" dirty="0" smtClean="0"/>
                      <a:t>2</a:t>
                    </a:r>
                    <a:r>
                      <a:rPr lang="pl-PL" dirty="0" smtClean="0"/>
                      <a:t> OSOBY</a:t>
                    </a:r>
                  </a:p>
                  <a:p>
                    <a:r>
                      <a:rPr lang="pl-PL" dirty="0" smtClean="0"/>
                      <a:t>2,08%</a:t>
                    </a:r>
                    <a:endParaRPr lang="en-US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4.8754544121691397E-2"/>
                  <c:y val="-0.21834548413539637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2010 </a:t>
                    </a:r>
                    <a:r>
                      <a:rPr lang="en-US" dirty="0"/>
                      <a:t>I </a:t>
                    </a:r>
                    <a:r>
                      <a:rPr lang="en-US" dirty="0" smtClean="0"/>
                      <a:t>WCZEŚNIEJ</a:t>
                    </a:r>
                    <a:endParaRPr lang="pl-PL" dirty="0" smtClean="0"/>
                  </a:p>
                  <a:p>
                    <a:r>
                      <a:rPr lang="en-US" dirty="0" smtClean="0"/>
                      <a:t>2</a:t>
                    </a:r>
                    <a:r>
                      <a:rPr lang="pl-PL" dirty="0" smtClean="0"/>
                      <a:t> OSOBY – 2,08%</a:t>
                    </a:r>
                    <a:endParaRPr lang="en-US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pl-PL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</c:dLbls>
          <c:cat>
            <c:strRef>
              <c:f>Arkusz1!$A$2:$A$9</c:f>
              <c:strCache>
                <c:ptCount val="8"/>
                <c:pt idx="0">
                  <c:v>2017</c:v>
                </c:pt>
                <c:pt idx="1">
                  <c:v>2016</c:v>
                </c:pt>
                <c:pt idx="2">
                  <c:v>2015</c:v>
                </c:pt>
                <c:pt idx="3">
                  <c:v>2014</c:v>
                </c:pt>
                <c:pt idx="4">
                  <c:v>2013</c:v>
                </c:pt>
                <c:pt idx="5">
                  <c:v>2012</c:v>
                </c:pt>
                <c:pt idx="6">
                  <c:v>2011</c:v>
                </c:pt>
                <c:pt idx="7">
                  <c:v>20010 I WCZEŚNIEJ</c:v>
                </c:pt>
              </c:strCache>
            </c:strRef>
          </c:cat>
          <c:val>
            <c:numRef>
              <c:f>Arkusz1!$B$2:$B$9</c:f>
              <c:numCache>
                <c:formatCode>General</c:formatCode>
                <c:ptCount val="8"/>
                <c:pt idx="0">
                  <c:v>49</c:v>
                </c:pt>
                <c:pt idx="1">
                  <c:v>20</c:v>
                </c:pt>
                <c:pt idx="2">
                  <c:v>14</c:v>
                </c:pt>
                <c:pt idx="3">
                  <c:v>5</c:v>
                </c:pt>
                <c:pt idx="4">
                  <c:v>1</c:v>
                </c:pt>
                <c:pt idx="5">
                  <c:v>3</c:v>
                </c:pt>
                <c:pt idx="6">
                  <c:v>2</c:v>
                </c:pt>
                <c:pt idx="7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800"/>
      </a:pPr>
      <a:endParaRPr lang="pl-PL"/>
    </a:p>
  </c:txPr>
  <c:externalData r:id="rId1">
    <c:autoUpdate val="0"/>
  </c:externalData>
</c:chartSpace>
</file>

<file path=ppt/charts/chart5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0122971882979578"/>
          <c:y val="3.9213177702477509E-2"/>
          <c:w val="0.83086806383990119"/>
          <c:h val="0.81344636109349311"/>
        </c:manualLayout>
      </c:layout>
      <c:pie3D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Kolumna2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</c:spPr>
          </c:dPt>
          <c:dPt>
            <c:idx val="1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</c:spPr>
          </c:dPt>
          <c:dPt>
            <c:idx val="2"/>
            <c:bubble3D val="0"/>
            <c:spPr>
              <a:solidFill>
                <a:schemeClr val="accent3">
                  <a:lumMod val="40000"/>
                  <a:lumOff val="60000"/>
                </a:schemeClr>
              </a:solidFill>
            </c:spPr>
          </c:dPt>
          <c:dPt>
            <c:idx val="3"/>
            <c:bubble3D val="0"/>
            <c:spPr>
              <a:solidFill>
                <a:schemeClr val="accent4">
                  <a:lumMod val="20000"/>
                  <a:lumOff val="80000"/>
                </a:schemeClr>
              </a:solidFill>
            </c:spPr>
          </c:dPt>
          <c:dPt>
            <c:idx val="4"/>
            <c:bubble3D val="0"/>
            <c:spPr>
              <a:solidFill>
                <a:schemeClr val="accent5">
                  <a:lumMod val="40000"/>
                  <a:lumOff val="60000"/>
                </a:schemeClr>
              </a:solidFill>
            </c:spPr>
          </c:dPt>
          <c:dPt>
            <c:idx val="12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</c:spPr>
          </c:dPt>
          <c:dPt>
            <c:idx val="13"/>
            <c:bubble3D val="0"/>
            <c:spPr>
              <a:solidFill>
                <a:schemeClr val="accent3">
                  <a:lumMod val="40000"/>
                  <a:lumOff val="60000"/>
                </a:schemeClr>
              </a:solidFill>
            </c:spPr>
          </c:dPt>
          <c:dPt>
            <c:idx val="14"/>
            <c:bubble3D val="0"/>
            <c:spPr>
              <a:solidFill>
                <a:schemeClr val="accent4">
                  <a:lumMod val="20000"/>
                  <a:lumOff val="80000"/>
                </a:schemeClr>
              </a:solidFill>
            </c:spPr>
          </c:dPt>
          <c:dLbls>
            <c:dLbl>
              <c:idx val="0"/>
              <c:layout>
                <c:manualLayout>
                  <c:x val="-8.2129424643874252E-2"/>
                  <c:y val="-1.4585879346739251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UNIWERSYTET </a:t>
                    </a:r>
                    <a:r>
                      <a:rPr lang="en-US" dirty="0" smtClean="0"/>
                      <a:t>WROCŁAWSKI</a:t>
                    </a:r>
                    <a:r>
                      <a:rPr lang="pl-PL" baseline="0" dirty="0" smtClean="0"/>
                      <a:t> </a:t>
                    </a:r>
                  </a:p>
                  <a:p>
                    <a:r>
                      <a:rPr lang="pl-PL" baseline="0" dirty="0" smtClean="0"/>
                      <a:t>796 OSÓB - </a:t>
                    </a:r>
                    <a:r>
                      <a:rPr lang="en-US" dirty="0" smtClean="0"/>
                      <a:t>9,95</a:t>
                    </a:r>
                    <a:r>
                      <a:rPr lang="pl-PL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9.9623980352679872E-2"/>
                  <c:y val="-6.6771573991778688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UNIWERSYTET </a:t>
                    </a:r>
                    <a:r>
                      <a:rPr lang="en-US" dirty="0" smtClean="0"/>
                      <a:t>WARSZAWSKI</a:t>
                    </a:r>
                    <a:endParaRPr lang="pl-PL" dirty="0" smtClean="0"/>
                  </a:p>
                  <a:p>
                    <a:r>
                      <a:rPr lang="pl-PL" dirty="0" smtClean="0"/>
                      <a:t>783</a:t>
                    </a:r>
                    <a:r>
                      <a:rPr lang="pl-PL" baseline="0" dirty="0" smtClean="0"/>
                      <a:t> OSOBY - </a:t>
                    </a:r>
                    <a:r>
                      <a:rPr lang="en-US" dirty="0" smtClean="0"/>
                      <a:t>9,79</a:t>
                    </a:r>
                    <a:r>
                      <a:rPr lang="pl-PL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4.721471778655127E-3"/>
                  <c:y val="-6.2985883512943E-2"/>
                </c:manualLayout>
              </c:layout>
              <c:tx>
                <c:rich>
                  <a:bodyPr/>
                  <a:lstStyle/>
                  <a:p>
                    <a:r>
                      <a:rPr lang="pl-PL"/>
                      <a:t>UNIWERSYTET JAGIELLOŃSKI W </a:t>
                    </a:r>
                    <a:r>
                      <a:rPr lang="pl-PL" smtClean="0"/>
                      <a:t>KRAKOWIE</a:t>
                    </a:r>
                  </a:p>
                  <a:p>
                    <a:r>
                      <a:rPr lang="pl-PL" smtClean="0"/>
                      <a:t>550 OSÓB - 6,88%</a:t>
                    </a:r>
                    <a:endParaRPr lang="pl-PL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2.7484638111573766E-2"/>
                  <c:y val="-0.12300074297300299"/>
                </c:manualLayout>
              </c:layout>
              <c:tx>
                <c:rich>
                  <a:bodyPr/>
                  <a:lstStyle/>
                  <a:p>
                    <a:r>
                      <a:rPr lang="pl-PL" dirty="0" smtClean="0"/>
                      <a:t>UAM W POZNANIU</a:t>
                    </a:r>
                    <a:r>
                      <a:rPr lang="pl-PL" baseline="0" dirty="0" smtClean="0"/>
                      <a:t> – 510 OSÓB - </a:t>
                    </a:r>
                    <a:r>
                      <a:rPr lang="pl-PL" dirty="0" smtClean="0"/>
                      <a:t>6,38%</a:t>
                    </a:r>
                    <a:endParaRPr lang="pl-PL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2.867906275996434E-3"/>
                  <c:y val="6.9752666370403293E-3"/>
                </c:manualLayout>
              </c:layout>
              <c:tx>
                <c:rich>
                  <a:bodyPr/>
                  <a:lstStyle/>
                  <a:p>
                    <a:r>
                      <a:rPr lang="pl-PL" dirty="0"/>
                      <a:t>UNIWERSYTET ŚLĄSKI </a:t>
                    </a:r>
                    <a:endParaRPr lang="pl-PL" dirty="0" smtClean="0"/>
                  </a:p>
                  <a:p>
                    <a:r>
                      <a:rPr lang="pl-PL" dirty="0" smtClean="0"/>
                      <a:t>W KATOWICACH</a:t>
                    </a:r>
                  </a:p>
                  <a:p>
                    <a:r>
                      <a:rPr lang="pl-PL" dirty="0" smtClean="0"/>
                      <a:t>472</a:t>
                    </a:r>
                    <a:r>
                      <a:rPr lang="pl-PL" baseline="0" dirty="0" smtClean="0"/>
                      <a:t> OSOBY - </a:t>
                    </a:r>
                    <a:r>
                      <a:rPr lang="pl-PL" dirty="0" smtClean="0"/>
                      <a:t>5,9%</a:t>
                    </a:r>
                    <a:endParaRPr lang="pl-PL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4.9257060868575578E-2"/>
                  <c:y val="5.8488292967448065E-3"/>
                </c:manualLayout>
              </c:layout>
              <c:tx>
                <c:rich>
                  <a:bodyPr/>
                  <a:lstStyle/>
                  <a:p>
                    <a:r>
                      <a:rPr lang="pl-PL" dirty="0" smtClean="0"/>
                      <a:t>UMK W TORUNIU</a:t>
                    </a:r>
                  </a:p>
                  <a:p>
                    <a:r>
                      <a:rPr lang="pl-PL" dirty="0" smtClean="0"/>
                      <a:t>462</a:t>
                    </a:r>
                    <a:r>
                      <a:rPr lang="pl-PL" baseline="0" dirty="0" smtClean="0"/>
                      <a:t> OSOBY - </a:t>
                    </a:r>
                    <a:r>
                      <a:rPr lang="pl-PL" dirty="0" smtClean="0"/>
                      <a:t>5,78%</a:t>
                    </a:r>
                    <a:endParaRPr lang="pl-PL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6.4450776923611924E-2"/>
                  <c:y val="4.560378707921342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UNIWERSYTET</a:t>
                    </a:r>
                    <a:r>
                      <a:rPr lang="pl-PL" baseline="0" dirty="0" smtClean="0"/>
                      <a:t> </a:t>
                    </a:r>
                    <a:r>
                      <a:rPr lang="en-US" dirty="0" smtClean="0"/>
                      <a:t>GDAŃSKI</a:t>
                    </a:r>
                    <a:r>
                      <a:rPr lang="pl-PL" baseline="0" dirty="0" smtClean="0"/>
                      <a:t> </a:t>
                    </a:r>
                  </a:p>
                  <a:p>
                    <a:r>
                      <a:rPr lang="pl-PL" baseline="0" dirty="0" smtClean="0"/>
                      <a:t>431 OSÓB -</a:t>
                    </a:r>
                    <a:r>
                      <a:rPr lang="en-US" dirty="0" smtClean="0"/>
                      <a:t> 5,39</a:t>
                    </a:r>
                    <a:r>
                      <a:rPr lang="pl-PL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8.3124853787700195E-2"/>
                  <c:y val="-4.5512304188423504E-3"/>
                </c:manualLayout>
              </c:layout>
              <c:tx>
                <c:rich>
                  <a:bodyPr/>
                  <a:lstStyle/>
                  <a:p>
                    <a:r>
                      <a:rPr lang="pl-PL" smtClean="0"/>
                      <a:t>UMCSW LUBLINIE</a:t>
                    </a:r>
                  </a:p>
                  <a:p>
                    <a:r>
                      <a:rPr lang="pl-PL" smtClean="0"/>
                      <a:t>394</a:t>
                    </a:r>
                    <a:r>
                      <a:rPr lang="pl-PL" baseline="0" smtClean="0"/>
                      <a:t> OSOBY - </a:t>
                    </a:r>
                    <a:r>
                      <a:rPr lang="pl-PL" smtClean="0"/>
                      <a:t>4,93%</a:t>
                    </a:r>
                    <a:endParaRPr lang="pl-PL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8.4021829552813912E-2"/>
                  <c:y val="8.8016262081990898E-3"/>
                </c:manualLayout>
              </c:layout>
              <c:tx>
                <c:rich>
                  <a:bodyPr/>
                  <a:lstStyle/>
                  <a:p>
                    <a:r>
                      <a:rPr lang="pl-PL" dirty="0" smtClean="0"/>
                      <a:t>UKSW </a:t>
                    </a:r>
                  </a:p>
                  <a:p>
                    <a:r>
                      <a:rPr lang="pl-PL" dirty="0" smtClean="0"/>
                      <a:t>W WARSZAWIE </a:t>
                    </a:r>
                  </a:p>
                  <a:p>
                    <a:r>
                      <a:rPr lang="pl-PL" dirty="0" smtClean="0"/>
                      <a:t>385 OSÓB - 4,81%</a:t>
                    </a:r>
                    <a:endParaRPr lang="pl-PL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2.9298009344941801E-2"/>
                  <c:y val="3.8064694200644372E-2"/>
                </c:manualLayout>
              </c:layout>
              <c:tx>
                <c:rich>
                  <a:bodyPr/>
                  <a:lstStyle/>
                  <a:p>
                    <a:r>
                      <a:rPr lang="pl-PL" dirty="0" smtClean="0"/>
                      <a:t>KUL</a:t>
                    </a:r>
                  </a:p>
                  <a:p>
                    <a:r>
                      <a:rPr lang="pl-PL" dirty="0" smtClean="0"/>
                      <a:t>333 OSOBY</a:t>
                    </a:r>
                    <a:r>
                      <a:rPr lang="pl-PL" baseline="0" dirty="0" smtClean="0"/>
                      <a:t> </a:t>
                    </a:r>
                    <a:r>
                      <a:rPr lang="pl-PL" dirty="0" smtClean="0"/>
                      <a:t>- 4,16%</a:t>
                    </a:r>
                    <a:endParaRPr lang="pl-PL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-2.9039230510069796E-4"/>
                  <c:y val="1.9991181535384959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UNIWERSYTET </a:t>
                    </a:r>
                    <a:r>
                      <a:rPr lang="en-US" smtClean="0"/>
                      <a:t>ŁÓDZKI</a:t>
                    </a:r>
                    <a:endParaRPr lang="pl-PL" smtClean="0"/>
                  </a:p>
                  <a:p>
                    <a:r>
                      <a:rPr lang="pl-PL" smtClean="0"/>
                      <a:t>302</a:t>
                    </a:r>
                    <a:r>
                      <a:rPr lang="pl-PL" baseline="0" smtClean="0"/>
                      <a:t> OSOBY - </a:t>
                    </a:r>
                    <a:r>
                      <a:rPr lang="en-US" smtClean="0"/>
                      <a:t>3,78</a:t>
                    </a:r>
                    <a:r>
                      <a:rPr lang="pl-PL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1"/>
              <c:layout>
                <c:manualLayout>
                  <c:x val="3.932489885947632E-3"/>
                  <c:y val="-2.8045842128652371E-2"/>
                </c:manualLayout>
              </c:layout>
              <c:tx>
                <c:rich>
                  <a:bodyPr/>
                  <a:lstStyle/>
                  <a:p>
                    <a:r>
                      <a:rPr lang="pl-PL" dirty="0"/>
                      <a:t>UCZELNIA </a:t>
                    </a:r>
                    <a:r>
                      <a:rPr lang="pl-PL" dirty="0" smtClean="0"/>
                      <a:t>ŁAZARSKIEGO</a:t>
                    </a:r>
                    <a:r>
                      <a:rPr lang="pl-PL" baseline="0" dirty="0" smtClean="0"/>
                      <a:t> </a:t>
                    </a:r>
                  </a:p>
                  <a:p>
                    <a:r>
                      <a:rPr lang="pl-PL" baseline="0" dirty="0" smtClean="0"/>
                      <a:t>274 OSOBY</a:t>
                    </a:r>
                  </a:p>
                  <a:p>
                    <a:r>
                      <a:rPr lang="pl-PL" dirty="0" smtClean="0"/>
                      <a:t>3,43%</a:t>
                    </a:r>
                    <a:endParaRPr lang="pl-PL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2"/>
              <c:layout>
                <c:manualLayout>
                  <c:x val="3.7891002174103511E-3"/>
                  <c:y val="-8.0374229252305265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UNIWERSYTET </a:t>
                    </a:r>
                    <a:r>
                      <a:rPr lang="en-US" dirty="0" smtClean="0"/>
                      <a:t>SZCZECIŃSKI</a:t>
                    </a:r>
                    <a:endParaRPr lang="pl-PL" dirty="0" smtClean="0"/>
                  </a:p>
                  <a:p>
                    <a:r>
                      <a:rPr lang="pl-PL" dirty="0" smtClean="0"/>
                      <a:t>266</a:t>
                    </a:r>
                    <a:r>
                      <a:rPr lang="pl-PL" baseline="0" dirty="0" smtClean="0"/>
                      <a:t> OSÓB</a:t>
                    </a:r>
                  </a:p>
                  <a:p>
                    <a:r>
                      <a:rPr lang="en-US" dirty="0" smtClean="0"/>
                      <a:t> 3,33</a:t>
                    </a:r>
                    <a:r>
                      <a:rPr lang="pl-PL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3"/>
              <c:layout>
                <c:manualLayout>
                  <c:x val="2.8677933707456174E-3"/>
                  <c:y val="-5.2618632651927566E-2"/>
                </c:manualLayout>
              </c:layout>
              <c:tx>
                <c:rich>
                  <a:bodyPr/>
                  <a:lstStyle/>
                  <a:p>
                    <a:r>
                      <a:rPr lang="pl-PL" dirty="0"/>
                      <a:t>UNIWERSYTET WARMIŃSKO-MAZURSKI W </a:t>
                    </a:r>
                    <a:r>
                      <a:rPr lang="pl-PL" dirty="0" smtClean="0"/>
                      <a:t>OLSZTYNIE</a:t>
                    </a:r>
                  </a:p>
                  <a:p>
                    <a:r>
                      <a:rPr lang="pl-PL" dirty="0" smtClean="0"/>
                      <a:t>247</a:t>
                    </a:r>
                    <a:r>
                      <a:rPr lang="pl-PL" baseline="0" dirty="0" smtClean="0"/>
                      <a:t> OSÓB - </a:t>
                    </a:r>
                    <a:r>
                      <a:rPr lang="pl-PL" dirty="0" smtClean="0"/>
                      <a:t>3,09%</a:t>
                    </a:r>
                    <a:endParaRPr lang="pl-PL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4"/>
              <c:layout>
                <c:manualLayout>
                  <c:x val="0.17283332565577628"/>
                  <c:y val="8.3882867181424292E-2"/>
                </c:manualLayout>
              </c:layout>
              <c:tx>
                <c:rich>
                  <a:bodyPr/>
                  <a:lstStyle/>
                  <a:p>
                    <a:r>
                      <a:rPr lang="pl-PL" dirty="0"/>
                      <a:t>POZOSTAŁE, Z ODSETKIEM Z OGÓŁU PRZYSTĘPUJĄCYCH MNIEJSZYM NIŻ </a:t>
                    </a:r>
                    <a:r>
                      <a:rPr lang="pl-PL" dirty="0" smtClean="0"/>
                      <a:t>3%</a:t>
                    </a:r>
                  </a:p>
                  <a:p>
                    <a:r>
                      <a:rPr lang="pl-PL" dirty="0" smtClean="0"/>
                      <a:t>1</a:t>
                    </a:r>
                    <a:r>
                      <a:rPr lang="pl-PL" baseline="0" dirty="0" smtClean="0"/>
                      <a:t> 792 OSOBY - </a:t>
                    </a:r>
                    <a:r>
                      <a:rPr lang="pl-PL" dirty="0" smtClean="0"/>
                      <a:t>22,41%</a:t>
                    </a:r>
                    <a:endParaRPr lang="pl-PL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1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pl-PL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0"/>
          </c:dLbls>
          <c:cat>
            <c:strRef>
              <c:f>Arkusz1!$A$2:$A$16</c:f>
              <c:strCache>
                <c:ptCount val="15"/>
                <c:pt idx="0">
                  <c:v>UNIWERSYTET WROCŁAWSKI</c:v>
                </c:pt>
                <c:pt idx="1">
                  <c:v>UNIWERSYTET WARSZAWSKI</c:v>
                </c:pt>
                <c:pt idx="2">
                  <c:v>UNIWERSYTET JAGIELLOŃSKI W KRAKOWIE</c:v>
                </c:pt>
                <c:pt idx="3">
                  <c:v>UNIWERSYTET IM. ADAMA MICKIEWICZA W POZNANIU</c:v>
                </c:pt>
                <c:pt idx="4">
                  <c:v>UNIWERSYTET ŚLĄSKI W KATOWICACH</c:v>
                </c:pt>
                <c:pt idx="5">
                  <c:v>UNIWERSYTET MIKOŁAJA KOPERNIKA W TORUNIU</c:v>
                </c:pt>
                <c:pt idx="6">
                  <c:v>UNIWERSYTET GDAŃSKI</c:v>
                </c:pt>
                <c:pt idx="7">
                  <c:v>UNIWERSYTET MARII CURIE-SKŁODOWSKIEJ W LUBLINIE</c:v>
                </c:pt>
                <c:pt idx="8">
                  <c:v>UNIWERSYTET KARDYNAŁA STEFANA WYSZYŃSKIEGO W WARSZAWIE</c:v>
                </c:pt>
                <c:pt idx="9">
                  <c:v>KATOLICKI UNIWERSYTET LUBELSKI JANA PAWŁA II W LUBLINIE</c:v>
                </c:pt>
                <c:pt idx="10">
                  <c:v>UNIWERSYTET ŁÓDZKI</c:v>
                </c:pt>
                <c:pt idx="11">
                  <c:v>UCZELNIA ŁAZARSKIEGO W WARSZAWIE</c:v>
                </c:pt>
                <c:pt idx="12">
                  <c:v>UNIWERSYTET SZCZECIŃSKI</c:v>
                </c:pt>
                <c:pt idx="13">
                  <c:v>UNIWERSYTET WARMIŃSKO-MAZURSKI W OLSZTYNIE</c:v>
                </c:pt>
                <c:pt idx="14">
                  <c:v>POZOSTAŁE, Z ODSETKIEM Z OGÓŁU PRZYSTĘPUJĄCYCH MNIEJSZYM NIŻ 3%</c:v>
                </c:pt>
              </c:strCache>
            </c:strRef>
          </c:cat>
          <c:val>
            <c:numRef>
              <c:f>Arkusz1!$B$2:$B$16</c:f>
              <c:numCache>
                <c:formatCode>General</c:formatCode>
                <c:ptCount val="15"/>
                <c:pt idx="0">
                  <c:v>9.9499999999999993</c:v>
                </c:pt>
                <c:pt idx="1">
                  <c:v>9.7899999999999991</c:v>
                </c:pt>
                <c:pt idx="2">
                  <c:v>6.88</c:v>
                </c:pt>
                <c:pt idx="3">
                  <c:v>6.38</c:v>
                </c:pt>
                <c:pt idx="4">
                  <c:v>5.9</c:v>
                </c:pt>
                <c:pt idx="5">
                  <c:v>5.78</c:v>
                </c:pt>
                <c:pt idx="6">
                  <c:v>5.39</c:v>
                </c:pt>
                <c:pt idx="7">
                  <c:v>4.93</c:v>
                </c:pt>
                <c:pt idx="8">
                  <c:v>4.8099999999999996</c:v>
                </c:pt>
                <c:pt idx="9">
                  <c:v>4.16</c:v>
                </c:pt>
                <c:pt idx="10">
                  <c:v>3.78</c:v>
                </c:pt>
                <c:pt idx="11">
                  <c:v>3.43</c:v>
                </c:pt>
                <c:pt idx="12">
                  <c:v>3.33</c:v>
                </c:pt>
                <c:pt idx="13">
                  <c:v>3.09</c:v>
                </c:pt>
                <c:pt idx="14">
                  <c:v>22.41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pl-PL"/>
    </a:p>
  </c:txPr>
  <c:externalData r:id="rId1">
    <c:autoUpdate val="0"/>
  </c:externalData>
</c:chartSpace>
</file>

<file path=ppt/charts/chart5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0371076655439369"/>
          <c:y val="0.1695200876171509"/>
          <c:w val="0.79628923344560631"/>
          <c:h val="0.82612511504208719"/>
        </c:manualLayout>
      </c:layout>
      <c:pie3D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Sprzedaż</c:v>
                </c:pt>
              </c:strCache>
            </c:strRef>
          </c:tx>
          <c:explosion val="29"/>
          <c:dPt>
            <c:idx val="0"/>
            <c:bubble3D val="0"/>
            <c:spPr>
              <a:solidFill>
                <a:schemeClr val="tx2">
                  <a:lumMod val="40000"/>
                  <a:lumOff val="60000"/>
                </a:schemeClr>
              </a:solidFill>
            </c:spPr>
          </c:dPt>
          <c:dPt>
            <c:idx val="1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</c:spPr>
          </c:dPt>
          <c:dPt>
            <c:idx val="2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</c:spPr>
          </c:dPt>
          <c:dPt>
            <c:idx val="3"/>
            <c:bubble3D val="0"/>
            <c:spPr>
              <a:solidFill>
                <a:schemeClr val="accent4">
                  <a:lumMod val="40000"/>
                  <a:lumOff val="60000"/>
                </a:schemeClr>
              </a:solidFill>
            </c:spPr>
          </c:dPt>
          <c:dPt>
            <c:idx val="4"/>
            <c:bubble3D val="0"/>
            <c:spPr>
              <a:solidFill>
                <a:schemeClr val="accent5">
                  <a:lumMod val="40000"/>
                  <a:lumOff val="60000"/>
                </a:schemeClr>
              </a:solidFill>
            </c:spPr>
          </c:dPt>
          <c:dPt>
            <c:idx val="6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</c:spPr>
          </c:dPt>
          <c:dLbls>
            <c:dLbl>
              <c:idx val="0"/>
              <c:layout>
                <c:manualLayout>
                  <c:x val="-0.11383542072561044"/>
                  <c:y val="6.480727107138988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AKADEMIA </a:t>
                    </a:r>
                    <a:r>
                      <a:rPr lang="en-US" smtClean="0"/>
                      <a:t>KOŹMIŃSKIEGO</a:t>
                    </a:r>
                    <a:endParaRPr lang="pl-PL" smtClean="0"/>
                  </a:p>
                  <a:p>
                    <a:r>
                      <a:rPr lang="pl-PL" smtClean="0"/>
                      <a:t>210</a:t>
                    </a:r>
                    <a:r>
                      <a:rPr lang="pl-PL" baseline="0" smtClean="0"/>
                      <a:t> OSÓB - </a:t>
                    </a:r>
                    <a:r>
                      <a:rPr lang="en-US" smtClean="0"/>
                      <a:t>2,63</a:t>
                    </a:r>
                    <a:r>
                      <a:rPr lang="pl-PL" smtClean="0"/>
                      <a:t>%</a:t>
                    </a:r>
                    <a:endParaRPr lang="en-US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4.6153972955127839E-2"/>
                  <c:y val="1.2790245528274636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UNIWERSYTET </a:t>
                    </a:r>
                    <a:r>
                      <a:rPr lang="en-US" smtClean="0"/>
                      <a:t>RZESZOWSKI</a:t>
                    </a:r>
                    <a:endParaRPr lang="pl-PL" smtClean="0"/>
                  </a:p>
                  <a:p>
                    <a:r>
                      <a:rPr lang="pl-PL" smtClean="0"/>
                      <a:t>208</a:t>
                    </a:r>
                    <a:r>
                      <a:rPr lang="pl-PL" baseline="0" smtClean="0"/>
                      <a:t> OSÓB - </a:t>
                    </a:r>
                    <a:r>
                      <a:rPr lang="en-US" smtClean="0"/>
                      <a:t>2,6</a:t>
                    </a:r>
                    <a:r>
                      <a:rPr lang="pl-PL" smtClean="0"/>
                      <a:t>%</a:t>
                    </a:r>
                    <a:endParaRPr lang="en-US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7.746993784791753E-2"/>
                  <c:y val="-0.15020656141087205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KRAKOWSKA </a:t>
                    </a:r>
                    <a:r>
                      <a:rPr lang="en-US" dirty="0" smtClean="0"/>
                      <a:t>AKADEMIA</a:t>
                    </a:r>
                    <a:endParaRPr lang="pl-PL" dirty="0" smtClean="0"/>
                  </a:p>
                  <a:p>
                    <a:r>
                      <a:rPr lang="pl-PL" dirty="0" smtClean="0"/>
                      <a:t>208 OSÓB -</a:t>
                    </a:r>
                    <a:r>
                      <a:rPr lang="en-US" dirty="0" smtClean="0"/>
                      <a:t> 2,6</a:t>
                    </a:r>
                    <a:r>
                      <a:rPr lang="pl-PL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0.10319641539377288"/>
                  <c:y val="-0.2242374304089669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UNIWERSYTET</a:t>
                    </a:r>
                    <a:endParaRPr lang="pl-PL" dirty="0" smtClean="0"/>
                  </a:p>
                  <a:p>
                    <a:r>
                      <a:rPr lang="en-US" dirty="0" smtClean="0"/>
                      <a:t>W BIAŁYMSTOKU</a:t>
                    </a:r>
                    <a:endParaRPr lang="pl-PL" dirty="0" smtClean="0"/>
                  </a:p>
                  <a:p>
                    <a:r>
                      <a:rPr lang="pl-PL" dirty="0" smtClean="0"/>
                      <a:t>204</a:t>
                    </a:r>
                    <a:r>
                      <a:rPr lang="pl-PL" baseline="0" dirty="0" smtClean="0"/>
                      <a:t> OSOBY -</a:t>
                    </a:r>
                    <a:r>
                      <a:rPr lang="en-US" dirty="0" smtClean="0"/>
                      <a:t> 2,55</a:t>
                    </a:r>
                    <a:r>
                      <a:rPr lang="pl-PL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0.1047861213252728"/>
                  <c:y val="-0.21863894409537479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UNIWERSYTET </a:t>
                    </a:r>
                    <a:endParaRPr lang="pl-PL" dirty="0" smtClean="0"/>
                  </a:p>
                  <a:p>
                    <a:r>
                      <a:rPr lang="en-US" dirty="0" smtClean="0"/>
                      <a:t>OPOLSKI</a:t>
                    </a:r>
                    <a:endParaRPr lang="pl-PL" dirty="0" smtClean="0"/>
                  </a:p>
                  <a:p>
                    <a:r>
                      <a:rPr lang="pl-PL" dirty="0" smtClean="0"/>
                      <a:t>185</a:t>
                    </a:r>
                    <a:r>
                      <a:rPr lang="pl-PL" baseline="0" dirty="0" smtClean="0"/>
                      <a:t> OSÓB -</a:t>
                    </a:r>
                    <a:r>
                      <a:rPr lang="en-US" dirty="0" smtClean="0"/>
                      <a:t> 2,31</a:t>
                    </a:r>
                    <a:r>
                      <a:rPr lang="pl-PL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7.4212056835600018E-2"/>
                  <c:y val="-0.13212815174171319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SWPS</a:t>
                    </a:r>
                    <a:endParaRPr lang="pl-PL" dirty="0" smtClean="0"/>
                  </a:p>
                  <a:p>
                    <a:r>
                      <a:rPr lang="pl-PL" dirty="0" smtClean="0"/>
                      <a:t>121</a:t>
                    </a:r>
                    <a:r>
                      <a:rPr lang="pl-PL" baseline="0" dirty="0" smtClean="0"/>
                      <a:t> OSÓB</a:t>
                    </a:r>
                  </a:p>
                  <a:p>
                    <a:r>
                      <a:rPr lang="en-US" dirty="0" smtClean="0"/>
                      <a:t>1,51</a:t>
                    </a:r>
                    <a:r>
                      <a:rPr lang="pl-PL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8.8337294049531986E-2"/>
                  <c:y val="-0.1066740183875317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WSPIA </a:t>
                    </a:r>
                    <a:r>
                      <a:rPr lang="en-US" dirty="0"/>
                      <a:t>W </a:t>
                    </a:r>
                    <a:r>
                      <a:rPr lang="en-US" dirty="0" smtClean="0"/>
                      <a:t>WARSZAWIE</a:t>
                    </a:r>
                    <a:endParaRPr lang="pl-PL" dirty="0" smtClean="0"/>
                  </a:p>
                  <a:p>
                    <a:r>
                      <a:rPr lang="pl-PL" dirty="0" smtClean="0"/>
                      <a:t>89 OSÓB - </a:t>
                    </a:r>
                    <a:r>
                      <a:rPr lang="en-US" dirty="0" smtClean="0"/>
                      <a:t>1,11</a:t>
                    </a:r>
                    <a:r>
                      <a:rPr lang="pl-PL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7.5348448185070679E-2"/>
                  <c:y val="-8.1983346157697163E-3"/>
                </c:manualLayout>
              </c:layout>
              <c:tx>
                <c:rich>
                  <a:bodyPr/>
                  <a:lstStyle/>
                  <a:p>
                    <a:r>
                      <a:rPr lang="pl-PL" dirty="0" smtClean="0"/>
                      <a:t> W</a:t>
                    </a:r>
                    <a:r>
                      <a:rPr lang="en-US" dirty="0" smtClean="0"/>
                      <a:t>SAIB </a:t>
                    </a:r>
                    <a:r>
                      <a:rPr lang="en-US" dirty="0"/>
                      <a:t>W </a:t>
                    </a:r>
                    <a:r>
                      <a:rPr lang="en-US" dirty="0" smtClean="0"/>
                      <a:t>GDYNI</a:t>
                    </a:r>
                    <a:r>
                      <a:rPr lang="pl-PL" baseline="0" dirty="0" smtClean="0"/>
                      <a:t> </a:t>
                    </a:r>
                  </a:p>
                  <a:p>
                    <a:r>
                      <a:rPr lang="pl-PL" baseline="0" dirty="0" smtClean="0"/>
                      <a:t>72 OSOBY - </a:t>
                    </a:r>
                    <a:r>
                      <a:rPr lang="en-US" dirty="0" smtClean="0"/>
                      <a:t>0,9</a:t>
                    </a:r>
                    <a:r>
                      <a:rPr lang="pl-PL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6.7681617128358823E-2"/>
                  <c:y val="-3.8238206728744817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WSUS W </a:t>
                    </a:r>
                    <a:r>
                      <a:rPr lang="en-US" dirty="0" smtClean="0"/>
                      <a:t>POZNANIU</a:t>
                    </a:r>
                    <a:r>
                      <a:rPr lang="pl-PL" dirty="0" smtClean="0"/>
                      <a:t> </a:t>
                    </a:r>
                  </a:p>
                  <a:p>
                    <a:r>
                      <a:rPr lang="pl-PL" dirty="0" smtClean="0"/>
                      <a:t>62 OSOBY -</a:t>
                    </a:r>
                    <a:r>
                      <a:rPr lang="en-US" dirty="0" smtClean="0"/>
                      <a:t> 0,78</a:t>
                    </a:r>
                    <a:r>
                      <a:rPr lang="pl-PL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-7.7276756963770066E-2"/>
                  <c:y val="-2.5194560000877816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WSP </a:t>
                    </a:r>
                    <a:r>
                      <a:rPr lang="en-US" dirty="0"/>
                      <a:t>WE </a:t>
                    </a:r>
                    <a:r>
                      <a:rPr lang="en-US" dirty="0" smtClean="0"/>
                      <a:t>WROCŁAWIU</a:t>
                    </a:r>
                    <a:endParaRPr lang="pl-PL" dirty="0" smtClean="0"/>
                  </a:p>
                  <a:p>
                    <a:r>
                      <a:rPr lang="pl-PL" dirty="0" smtClean="0"/>
                      <a:t>62</a:t>
                    </a:r>
                    <a:r>
                      <a:rPr lang="pl-PL" baseline="0" dirty="0" smtClean="0"/>
                      <a:t> OSOBY - </a:t>
                    </a:r>
                    <a:r>
                      <a:rPr lang="en-US" dirty="0" smtClean="0"/>
                      <a:t>0,78</a:t>
                    </a:r>
                    <a:r>
                      <a:rPr lang="pl-PL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-0.14424221608619819"/>
                  <c:y val="-8.2696401360068367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WSPIA W </a:t>
                    </a:r>
                    <a:r>
                      <a:rPr lang="en-US" dirty="0" smtClean="0"/>
                      <a:t>RZESZOWIE</a:t>
                    </a:r>
                    <a:endParaRPr lang="pl-PL" dirty="0" smtClean="0"/>
                  </a:p>
                  <a:p>
                    <a:r>
                      <a:rPr lang="pl-PL" dirty="0" smtClean="0"/>
                      <a:t>52 OSOBY -</a:t>
                    </a:r>
                    <a:r>
                      <a:rPr lang="en-US" dirty="0" smtClean="0"/>
                      <a:t> 0,65</a:t>
                    </a:r>
                    <a:r>
                      <a:rPr lang="pl-PL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1"/>
              <c:layout>
                <c:manualLayout>
                  <c:x val="-5.1535150114305275E-2"/>
                  <c:y val="-0.11212128693519648"/>
                </c:manualLayout>
              </c:layout>
              <c:tx>
                <c:rich>
                  <a:bodyPr rot="0" vert="horz"/>
                  <a:lstStyle/>
                  <a:p>
                    <a:pPr>
                      <a:defRPr sz="1050"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pl-PL" sz="1050" dirty="0" smtClean="0"/>
                      <a:t>KUL W S/W/ </a:t>
                    </a:r>
                  </a:p>
                  <a:p>
                    <a:pPr>
                      <a:defRPr sz="1050"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pl-PL" sz="1050" dirty="0" smtClean="0"/>
                      <a:t>40 OSÓB - 0,5%</a:t>
                    </a:r>
                    <a:endParaRPr lang="pl-PL" sz="1050" dirty="0"/>
                  </a:p>
                </c:rich>
              </c:tx>
              <c:spPr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2"/>
              <c:layout>
                <c:manualLayout>
                  <c:x val="3.0789261897729519E-4"/>
                  <c:y val="-2.8844703126264436E-2"/>
                </c:manualLayout>
              </c:layout>
              <c:tx>
                <c:rich>
                  <a:bodyPr rot="-5400000" vert="horz"/>
                  <a:lstStyle/>
                  <a:p>
                    <a:pPr>
                      <a:defRPr sz="1050"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pl-PL" sz="1050" dirty="0" smtClean="0"/>
                      <a:t>W</a:t>
                    </a:r>
                    <a:r>
                      <a:rPr lang="en-US" sz="1050" dirty="0" smtClean="0"/>
                      <a:t>SEPINM </a:t>
                    </a:r>
                    <a:r>
                      <a:rPr lang="en-US" sz="1050" dirty="0"/>
                      <a:t>W </a:t>
                    </a:r>
                    <a:r>
                      <a:rPr lang="en-US" sz="1050" dirty="0" smtClean="0"/>
                      <a:t>KIELCACH</a:t>
                    </a:r>
                    <a:endParaRPr lang="pl-PL" sz="1050" dirty="0" smtClean="0"/>
                  </a:p>
                </c:rich>
              </c:tx>
              <c:spPr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3"/>
              <c:layout>
                <c:manualLayout>
                  <c:x val="-7.4630370789876101E-4"/>
                  <c:y val="-4.8993184570712989E-3"/>
                </c:manualLayout>
              </c:layout>
              <c:tx>
                <c:rich>
                  <a:bodyPr rot="-5400000" vert="horz"/>
                  <a:lstStyle/>
                  <a:p>
                    <a:pPr>
                      <a:defRPr sz="1050"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pl-PL" sz="1050" dirty="0"/>
                      <a:t>KUL W </a:t>
                    </a:r>
                    <a:r>
                      <a:rPr lang="pl-PL" sz="1050" dirty="0" smtClean="0"/>
                      <a:t>T. LUB.</a:t>
                    </a:r>
                  </a:p>
                </c:rich>
              </c:tx>
              <c:spPr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4"/>
              <c:layout>
                <c:manualLayout>
                  <c:x val="-9.8430797662048385E-3"/>
                  <c:y val="0"/>
                </c:manualLayout>
              </c:layout>
              <c:tx>
                <c:rich>
                  <a:bodyPr rot="-5400000" vert="horz"/>
                  <a:lstStyle/>
                  <a:p>
                    <a:pPr>
                      <a:defRPr sz="1000"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en-US" sz="1000" dirty="0"/>
                      <a:t>WSFIP W </a:t>
                    </a:r>
                    <a:r>
                      <a:rPr lang="en-US" sz="1000" dirty="0" smtClean="0"/>
                      <a:t>BIELSKU-B</a:t>
                    </a:r>
                    <a:r>
                      <a:rPr lang="pl-PL" sz="1000" dirty="0" smtClean="0"/>
                      <a:t>.</a:t>
                    </a:r>
                  </a:p>
                </c:rich>
              </c:tx>
              <c:spPr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5"/>
              <c:layout>
                <c:manualLayout>
                  <c:x val="3.6302425295111746E-3"/>
                  <c:y val="3.2659265568571942E-3"/>
                </c:manualLayout>
              </c:layout>
              <c:tx>
                <c:rich>
                  <a:bodyPr rot="-5400000" vert="horz"/>
                  <a:lstStyle/>
                  <a:p>
                    <a:pPr>
                      <a:defRPr sz="1000"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en-US" sz="1000" dirty="0" smtClean="0"/>
                      <a:t>UT-H</a:t>
                    </a:r>
                    <a:r>
                      <a:rPr lang="pl-PL" sz="1000" dirty="0" smtClean="0"/>
                      <a:t> 27OSÓB</a:t>
                    </a:r>
                    <a:endParaRPr lang="en-US" sz="1000" dirty="0"/>
                  </a:p>
                </c:rich>
              </c:tx>
              <c:spPr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6"/>
              <c:layout>
                <c:manualLayout>
                  <c:x val="5.2788850019374542E-3"/>
                  <c:y val="5.4434966759523288E-3"/>
                </c:manualLayout>
              </c:layout>
              <c:tx>
                <c:rich>
                  <a:bodyPr rot="-5400000" vert="horz"/>
                  <a:lstStyle/>
                  <a:p>
                    <a:pPr>
                      <a:defRPr sz="1100"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en-US" sz="1000" dirty="0"/>
                      <a:t>WSB W </a:t>
                    </a:r>
                    <a:r>
                      <a:rPr lang="en-US" sz="1000" dirty="0" smtClean="0"/>
                      <a:t>GDAŃSKU</a:t>
                    </a:r>
                    <a:endParaRPr lang="en-US" sz="1000" dirty="0"/>
                  </a:p>
                </c:rich>
              </c:tx>
              <c:spPr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7"/>
              <c:layout>
                <c:manualLayout>
                  <c:x val="-3.1713955901918759E-3"/>
                  <c:y val="8.7095946815237257E-3"/>
                </c:manualLayout>
              </c:layout>
              <c:tx>
                <c:rich>
                  <a:bodyPr rot="-5400000" vert="horz"/>
                  <a:lstStyle/>
                  <a:p>
                    <a:pPr>
                      <a:defRPr sz="1100"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en-US" dirty="0"/>
                      <a:t>WSH W </a:t>
                    </a:r>
                    <a:r>
                      <a:rPr lang="en-US" dirty="0" smtClean="0"/>
                      <a:t>SOSNO</a:t>
                    </a:r>
                    <a:r>
                      <a:rPr lang="pl-PL" dirty="0" smtClean="0"/>
                      <a:t>WCU</a:t>
                    </a:r>
                    <a:endParaRPr lang="en-US" dirty="0"/>
                  </a:p>
                </c:rich>
              </c:tx>
              <c:spPr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8"/>
              <c:layout>
                <c:manualLayout>
                  <c:x val="7.8903834533290338E-4"/>
                  <c:y val="3.8104476731666303E-3"/>
                </c:manualLayout>
              </c:layout>
              <c:tx>
                <c:rich>
                  <a:bodyPr rot="-5400000" vert="horz"/>
                  <a:lstStyle/>
                  <a:p>
                    <a:pPr>
                      <a:defRPr sz="1100"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en-US" dirty="0"/>
                      <a:t>WSPIA W </a:t>
                    </a:r>
                    <a:r>
                      <a:rPr lang="en-US" dirty="0" smtClean="0"/>
                      <a:t>POZNANIU</a:t>
                    </a:r>
                    <a:endParaRPr lang="en-US" dirty="0"/>
                  </a:p>
                </c:rich>
              </c:tx>
              <c:spPr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9"/>
              <c:layout>
                <c:manualLayout>
                  <c:x val="5.5344234561110296E-2"/>
                  <c:y val="3.8104476731666303E-3"/>
                </c:manualLayout>
              </c:layout>
              <c:tx>
                <c:rich>
                  <a:bodyPr rot="-5400000" vert="horz"/>
                  <a:lstStyle/>
                  <a:p>
                    <a:pPr>
                      <a:defRPr sz="1100"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pl-PL" dirty="0" smtClean="0"/>
                      <a:t>W</a:t>
                    </a:r>
                    <a:r>
                      <a:rPr lang="en-US" dirty="0" smtClean="0"/>
                      <a:t>SM </a:t>
                    </a:r>
                    <a:r>
                      <a:rPr lang="en-US" dirty="0"/>
                      <a:t>W </a:t>
                    </a:r>
                    <a:r>
                      <a:rPr lang="en-US" dirty="0" smtClean="0"/>
                      <a:t>WARSZAWIE</a:t>
                    </a:r>
                    <a:endParaRPr lang="en-US" dirty="0"/>
                  </a:p>
                </c:rich>
              </c:tx>
              <c:spPr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20"/>
              <c:layout>
                <c:manualLayout>
                  <c:x val="-2.5909384052178484E-2"/>
                  <c:y val="1.0886993351904658E-2"/>
                </c:manualLayout>
              </c:layout>
              <c:tx>
                <c:rich>
                  <a:bodyPr rot="-5400000" vert="horz"/>
                  <a:lstStyle/>
                  <a:p>
                    <a:pPr>
                      <a:defRPr sz="1100"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en-US" dirty="0"/>
                      <a:t>K-PSW W </a:t>
                    </a:r>
                    <a:r>
                      <a:rPr lang="en-US" dirty="0" smtClean="0"/>
                      <a:t>BYDGOSZCZY</a:t>
                    </a:r>
                    <a:endParaRPr lang="en-US" dirty="0"/>
                  </a:p>
                </c:rich>
              </c:tx>
              <c:spPr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21"/>
              <c:layout>
                <c:manualLayout>
                  <c:x val="-8.1728723908725594E-3"/>
                  <c:y val="0"/>
                </c:manualLayout>
              </c:layout>
              <c:tx>
                <c:rich>
                  <a:bodyPr rot="-5400000" vert="horz"/>
                  <a:lstStyle/>
                  <a:p>
                    <a:pPr>
                      <a:defRPr sz="1100"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en-US"/>
                      <a:t>WSFIZ W </a:t>
                    </a:r>
                    <a:r>
                      <a:rPr lang="en-US" smtClean="0"/>
                      <a:t>WARSZAWIE</a:t>
                    </a:r>
                    <a:endParaRPr lang="en-US"/>
                  </a:p>
                </c:rich>
              </c:tx>
              <c:spPr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22"/>
              <c:layout>
                <c:manualLayout>
                  <c:x val="3.3882978675359471E-2"/>
                  <c:y val="-1.7419189363047448E-2"/>
                </c:manualLayout>
              </c:layout>
              <c:tx>
                <c:rich>
                  <a:bodyPr rot="-5400000" vert="horz"/>
                  <a:lstStyle/>
                  <a:p>
                    <a:pPr>
                      <a:defRPr sz="1000"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en-US" sz="1000" dirty="0"/>
                      <a:t>PWSNSKIM </a:t>
                    </a:r>
                    <a:endParaRPr lang="pl-PL" sz="1000" dirty="0" smtClean="0"/>
                  </a:p>
                  <a:p>
                    <a:pPr>
                      <a:defRPr sz="1000"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en-US" sz="1000" dirty="0" smtClean="0"/>
                      <a:t>W WARSZAWIE</a:t>
                    </a:r>
                    <a:endParaRPr lang="en-US" sz="1000" dirty="0"/>
                  </a:p>
                </c:rich>
              </c:tx>
              <c:spPr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23"/>
              <c:layout>
                <c:manualLayout>
                  <c:x val="0.11353571373731736"/>
                  <c:y val="-1.2914717294786176E-2"/>
                </c:manualLayout>
              </c:layout>
              <c:tx>
                <c:rich>
                  <a:bodyPr rot="-5400000" vert="horz"/>
                  <a:lstStyle/>
                  <a:p>
                    <a:pPr>
                      <a:defRPr sz="1100"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en-US" dirty="0"/>
                      <a:t>WSM W </a:t>
                    </a:r>
                    <a:r>
                      <a:rPr lang="en-US" dirty="0" smtClean="0"/>
                      <a:t>LEGNICY</a:t>
                    </a:r>
                    <a:endParaRPr lang="en-US" dirty="0"/>
                  </a:p>
                </c:rich>
              </c:tx>
              <c:spPr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24"/>
              <c:layout>
                <c:manualLayout>
                  <c:x val="7.1316037152150208E-2"/>
                  <c:y val="-2.0140937701023619E-2"/>
                </c:manualLayout>
              </c:layout>
              <c:tx>
                <c:rich>
                  <a:bodyPr rot="-5400000" vert="horz"/>
                  <a:lstStyle/>
                  <a:p>
                    <a:pPr>
                      <a:defRPr sz="1100"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en-US" dirty="0"/>
                      <a:t>UCZELNIE </a:t>
                    </a:r>
                    <a:r>
                      <a:rPr lang="en-US" dirty="0" smtClean="0"/>
                      <a:t>ZAG</a:t>
                    </a:r>
                    <a:r>
                      <a:rPr lang="pl-PL" dirty="0" smtClean="0"/>
                      <a:t>R.</a:t>
                    </a:r>
                    <a:endParaRPr lang="en-US" dirty="0"/>
                  </a:p>
                </c:rich>
              </c:tx>
              <c:spPr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25"/>
              <c:layout>
                <c:manualLayout>
                  <c:x val="0.14001052728558616"/>
                  <c:y val="-2.0656141087204302E-2"/>
                </c:manualLayout>
              </c:layout>
              <c:tx>
                <c:rich>
                  <a:bodyPr rot="-5400000" vert="horz"/>
                  <a:lstStyle/>
                  <a:p>
                    <a:pPr>
                      <a:defRPr sz="1100"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en-US"/>
                      <a:t>SAN W </a:t>
                    </a:r>
                    <a:r>
                      <a:rPr lang="en-US" smtClean="0"/>
                      <a:t>ŁODZI</a:t>
                    </a:r>
                    <a:endParaRPr lang="en-US"/>
                  </a:p>
                </c:rich>
              </c:tx>
              <c:spPr/>
              <c:showLegendKey val="0"/>
              <c:showVal val="1"/>
              <c:showCatName val="1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1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pl-PL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</c:dLbls>
          <c:cat>
            <c:strRef>
              <c:f>Arkusz1!$A$2:$A$27</c:f>
              <c:strCache>
                <c:ptCount val="26"/>
                <c:pt idx="0">
                  <c:v>AKADEMIA KOŹMIŃSKIEGO </c:v>
                </c:pt>
                <c:pt idx="1">
                  <c:v>UNIWERSYTET RZESZOWSKI</c:v>
                </c:pt>
                <c:pt idx="2">
                  <c:v>KRAKOWSKA AKADEMIA </c:v>
                </c:pt>
                <c:pt idx="3">
                  <c:v>UNIWERSYTET W BIAŁYMSTOKU</c:v>
                </c:pt>
                <c:pt idx="4">
                  <c:v>UNIWERSYTET OPOLSKI</c:v>
                </c:pt>
                <c:pt idx="5">
                  <c:v>SWPS </c:v>
                </c:pt>
                <c:pt idx="6">
                  <c:v>EWSPIA W WARSZAWIE</c:v>
                </c:pt>
                <c:pt idx="7">
                  <c:v>WSAIB W GDYNI</c:v>
                </c:pt>
                <c:pt idx="8">
                  <c:v>WSUS W POZNANIU</c:v>
                </c:pt>
                <c:pt idx="9">
                  <c:v>WSP WE WROCŁAWIU</c:v>
                </c:pt>
                <c:pt idx="10">
                  <c:v>WSPIA W RZESZOWIE</c:v>
                </c:pt>
                <c:pt idx="11">
                  <c:v>KUL W STALOWEJ WOLI</c:v>
                </c:pt>
                <c:pt idx="12">
                  <c:v>WSEPINM W KIELCACH</c:v>
                </c:pt>
                <c:pt idx="13">
                  <c:v>KUL W TOMASZOWIE LUB.</c:v>
                </c:pt>
                <c:pt idx="14">
                  <c:v>WSFIP W BIELSKU-BIAŁEJ</c:v>
                </c:pt>
                <c:pt idx="15">
                  <c:v>UT-H</c:v>
                </c:pt>
                <c:pt idx="16">
                  <c:v>WSB W GDAŃSKU</c:v>
                </c:pt>
                <c:pt idx="17">
                  <c:v>WSH W SOSNOWCU</c:v>
                </c:pt>
                <c:pt idx="18">
                  <c:v>WSPIA W POZNANIU</c:v>
                </c:pt>
                <c:pt idx="19">
                  <c:v>WSM W WARSZAWIE</c:v>
                </c:pt>
                <c:pt idx="20">
                  <c:v>K-PSW W BYDGOSZCZY</c:v>
                </c:pt>
                <c:pt idx="21">
                  <c:v>WSFIZ W WARSZAWIE</c:v>
                </c:pt>
                <c:pt idx="22">
                  <c:v>PWSNSKIM W WARSZAWIE</c:v>
                </c:pt>
                <c:pt idx="23">
                  <c:v>WSM W LEGNICY</c:v>
                </c:pt>
                <c:pt idx="24">
                  <c:v>UCZELNIE ZAGRANICZNE</c:v>
                </c:pt>
                <c:pt idx="25">
                  <c:v>SAN W ŁODZI</c:v>
                </c:pt>
              </c:strCache>
            </c:strRef>
          </c:cat>
          <c:val>
            <c:numRef>
              <c:f>Arkusz1!$B$2:$B$27</c:f>
              <c:numCache>
                <c:formatCode>General</c:formatCode>
                <c:ptCount val="26"/>
                <c:pt idx="0">
                  <c:v>2.63</c:v>
                </c:pt>
                <c:pt idx="1">
                  <c:v>2.6</c:v>
                </c:pt>
                <c:pt idx="2">
                  <c:v>2.6</c:v>
                </c:pt>
                <c:pt idx="3">
                  <c:v>2.5499999999999998</c:v>
                </c:pt>
                <c:pt idx="4">
                  <c:v>2.31</c:v>
                </c:pt>
                <c:pt idx="5">
                  <c:v>1.51</c:v>
                </c:pt>
                <c:pt idx="6">
                  <c:v>1.1100000000000001</c:v>
                </c:pt>
                <c:pt idx="7">
                  <c:v>0.9</c:v>
                </c:pt>
                <c:pt idx="8">
                  <c:v>0.78</c:v>
                </c:pt>
                <c:pt idx="9">
                  <c:v>0.78</c:v>
                </c:pt>
                <c:pt idx="10">
                  <c:v>0.65</c:v>
                </c:pt>
                <c:pt idx="11">
                  <c:v>0.5</c:v>
                </c:pt>
                <c:pt idx="12">
                  <c:v>0.49</c:v>
                </c:pt>
                <c:pt idx="13">
                  <c:v>0.46</c:v>
                </c:pt>
                <c:pt idx="14">
                  <c:v>0.44</c:v>
                </c:pt>
                <c:pt idx="15">
                  <c:v>0.34</c:v>
                </c:pt>
                <c:pt idx="16">
                  <c:v>0.34</c:v>
                </c:pt>
                <c:pt idx="17">
                  <c:v>0.33</c:v>
                </c:pt>
                <c:pt idx="18">
                  <c:v>0.31</c:v>
                </c:pt>
                <c:pt idx="19">
                  <c:v>0.19</c:v>
                </c:pt>
                <c:pt idx="20">
                  <c:v>0.19</c:v>
                </c:pt>
                <c:pt idx="21">
                  <c:v>0.15</c:v>
                </c:pt>
                <c:pt idx="22">
                  <c:v>0.13</c:v>
                </c:pt>
                <c:pt idx="23">
                  <c:v>0.06</c:v>
                </c:pt>
                <c:pt idx="24">
                  <c:v>0.05</c:v>
                </c:pt>
                <c:pt idx="25">
                  <c:v>0.01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pl-PL"/>
    </a:p>
  </c:txPr>
  <c:externalData r:id="rId1">
    <c:autoUpdate val="0"/>
  </c:externalData>
</c:chartSpace>
</file>

<file path=ppt/charts/chart5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91149463105315"/>
          <c:y val="0.16461133948079842"/>
          <c:w val="0.62249125115903459"/>
          <c:h val="0.770719920008888"/>
        </c:manualLayout>
      </c:layout>
      <c:pie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Sprzedaż</c:v>
                </c:pt>
              </c:strCache>
            </c:strRef>
          </c:tx>
          <c:spPr>
            <a:solidFill>
              <a:schemeClr val="accent4">
                <a:lumMod val="40000"/>
                <a:lumOff val="60000"/>
              </a:schemeClr>
            </a:solidFill>
          </c:spPr>
          <c:dPt>
            <c:idx val="0"/>
            <c:bubble3D val="0"/>
            <c:spPr>
              <a:solidFill>
                <a:schemeClr val="bg1"/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c:spPr>
          </c:dPt>
          <c:dPt>
            <c:idx val="1"/>
            <c:bubble3D val="0"/>
            <c:explosion val="8"/>
            <c:spPr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c:spPr>
          </c:dPt>
          <c:cat>
            <c:strRef>
              <c:f>Arkusz1!$A$2:$A$3</c:f>
              <c:strCache>
                <c:ptCount val="2"/>
                <c:pt idx="0">
                  <c:v>2. kwartał</c:v>
                </c:pt>
                <c:pt idx="1">
                  <c:v>1. kwartał</c:v>
                </c:pt>
              </c:strCache>
            </c:strRef>
          </c:cat>
          <c:val>
            <c:numRef>
              <c:f>Arkusz1!$B$2:$B$3</c:f>
              <c:numCache>
                <c:formatCode>General</c:formatCode>
                <c:ptCount val="2"/>
                <c:pt idx="0">
                  <c:v>77.59</c:v>
                </c:pt>
                <c:pt idx="1">
                  <c:v>22.41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pl-PL"/>
    </a:p>
  </c:txPr>
  <c:externalData r:id="rId1">
    <c:autoUpdate val="0"/>
  </c:externalData>
</c:chartSpace>
</file>

<file path=ppt/charts/chart5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6276971046932853"/>
          <c:y val="7.6691652316409287E-2"/>
          <c:w val="0.83086806383990119"/>
          <c:h val="0.81344636109349311"/>
        </c:manualLayout>
      </c:layout>
      <c:pie3D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Kolumna12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</c:spPr>
          </c:dPt>
          <c:dPt>
            <c:idx val="1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</c:spPr>
          </c:dPt>
          <c:dPt>
            <c:idx val="2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</c:spPr>
          </c:dPt>
          <c:dPt>
            <c:idx val="3"/>
            <c:bubble3D val="0"/>
            <c:spPr>
              <a:solidFill>
                <a:schemeClr val="accent4">
                  <a:lumMod val="40000"/>
                  <a:lumOff val="60000"/>
                </a:schemeClr>
              </a:solidFill>
            </c:spPr>
          </c:dPt>
          <c:dPt>
            <c:idx val="4"/>
            <c:bubble3D val="0"/>
            <c:spPr>
              <a:solidFill>
                <a:schemeClr val="accent5">
                  <a:lumMod val="40000"/>
                  <a:lumOff val="60000"/>
                </a:schemeClr>
              </a:solidFill>
            </c:spPr>
          </c:dPt>
          <c:dLbls>
            <c:dLbl>
              <c:idx val="0"/>
              <c:layout>
                <c:manualLayout>
                  <c:x val="-9.5753989538503004E-2"/>
                  <c:y val="9.9910426619264525E-2"/>
                </c:manualLayout>
              </c:layout>
              <c:tx>
                <c:rich>
                  <a:bodyPr/>
                  <a:lstStyle/>
                  <a:p>
                    <a:r>
                      <a:rPr lang="en-US" sz="1100" dirty="0"/>
                      <a:t>UNIWERSYTET </a:t>
                    </a:r>
                    <a:r>
                      <a:rPr lang="en-US" sz="1100" dirty="0" smtClean="0"/>
                      <a:t>WARSZAWSKI</a:t>
                    </a:r>
                    <a:endParaRPr lang="pl-PL" sz="1100" dirty="0" smtClean="0"/>
                  </a:p>
                  <a:p>
                    <a:r>
                      <a:rPr lang="pl-PL" sz="1100" dirty="0" smtClean="0"/>
                      <a:t>495 OSÓB -</a:t>
                    </a:r>
                    <a:r>
                      <a:rPr lang="en-US" sz="1100" dirty="0" smtClean="0"/>
                      <a:t> 11,45</a:t>
                    </a:r>
                    <a:r>
                      <a:rPr lang="pl-PL" sz="1100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8.2214681064581172E-2"/>
                  <c:y val="3.5322984946117096E-2"/>
                </c:manualLayout>
              </c:layout>
              <c:tx>
                <c:rich>
                  <a:bodyPr/>
                  <a:lstStyle/>
                  <a:p>
                    <a:r>
                      <a:rPr lang="en-US" sz="1100"/>
                      <a:t>UNIWERSYTET </a:t>
                    </a:r>
                    <a:r>
                      <a:rPr lang="en-US" sz="1100" smtClean="0"/>
                      <a:t>WROCŁAWSKI</a:t>
                    </a:r>
                    <a:r>
                      <a:rPr lang="pl-PL" sz="1100" smtClean="0"/>
                      <a:t> </a:t>
                    </a:r>
                  </a:p>
                  <a:p>
                    <a:r>
                      <a:rPr lang="pl-PL" sz="1100" smtClean="0"/>
                      <a:t>454 OSOBY</a:t>
                    </a:r>
                    <a:r>
                      <a:rPr lang="pl-PL" sz="1100" baseline="0" smtClean="0"/>
                      <a:t> - </a:t>
                    </a:r>
                    <a:r>
                      <a:rPr lang="en-US" sz="1100" smtClean="0"/>
                      <a:t> 10,50</a:t>
                    </a:r>
                    <a:r>
                      <a:rPr lang="pl-PL" sz="1100" smtClean="0"/>
                      <a:t>%</a:t>
                    </a:r>
                    <a:endParaRPr lang="en-US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3.8154856655271456E-2"/>
                  <c:y val="-0.11098697366959227"/>
                </c:manualLayout>
              </c:layout>
              <c:tx>
                <c:rich>
                  <a:bodyPr/>
                  <a:lstStyle/>
                  <a:p>
                    <a:r>
                      <a:rPr lang="pl-PL" dirty="0"/>
                      <a:t>UNIWERSYTET </a:t>
                    </a:r>
                    <a:r>
                      <a:rPr lang="pl-PL"/>
                      <a:t>JAGIELLOŃSKI </a:t>
                    </a:r>
                    <a:endParaRPr lang="pl-PL" smtClean="0"/>
                  </a:p>
                  <a:p>
                    <a:r>
                      <a:rPr lang="pl-PL" smtClean="0"/>
                      <a:t>417 OSÓB - 9,64%</a:t>
                    </a:r>
                    <a:endParaRPr lang="pl-PL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5.4342550281298432E-2"/>
                  <c:y val="-0.15748701533162981"/>
                </c:manualLayout>
              </c:layout>
              <c:tx>
                <c:rich>
                  <a:bodyPr/>
                  <a:lstStyle/>
                  <a:p>
                    <a:r>
                      <a:rPr lang="pl-PL" dirty="0" smtClean="0"/>
                      <a:t>UAM W POZNANIU</a:t>
                    </a:r>
                  </a:p>
                  <a:p>
                    <a:r>
                      <a:rPr lang="pl-PL" dirty="0" smtClean="0"/>
                      <a:t>315 OSÓB - 7,28%</a:t>
                    </a:r>
                    <a:endParaRPr lang="pl-PL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1.3213012761787747E-2"/>
                  <c:y val="-1.1830977113654039E-2"/>
                </c:manualLayout>
              </c:layout>
              <c:tx>
                <c:rich>
                  <a:bodyPr/>
                  <a:lstStyle/>
                  <a:p>
                    <a:r>
                      <a:rPr lang="pl-PL" smtClean="0"/>
                      <a:t>UMK W TORUNIU</a:t>
                    </a:r>
                    <a:r>
                      <a:rPr lang="pl-PL" baseline="0" smtClean="0"/>
                      <a:t> </a:t>
                    </a:r>
                  </a:p>
                  <a:p>
                    <a:r>
                      <a:rPr lang="pl-PL" baseline="0" smtClean="0"/>
                      <a:t>263 OSOBY - </a:t>
                    </a:r>
                    <a:r>
                      <a:rPr lang="pl-PL" smtClean="0"/>
                      <a:t>6,08%</a:t>
                    </a:r>
                    <a:endParaRPr lang="pl-PL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5"/>
              <c:tx>
                <c:rich>
                  <a:bodyPr/>
                  <a:lstStyle/>
                  <a:p>
                    <a:r>
                      <a:rPr lang="pl-PL" dirty="0"/>
                      <a:t>UNIWERSYTET </a:t>
                    </a:r>
                    <a:r>
                      <a:rPr lang="pl-PL"/>
                      <a:t>ŚLĄSKI </a:t>
                    </a:r>
                    <a:r>
                      <a:rPr lang="pl-PL" smtClean="0"/>
                      <a:t>260</a:t>
                    </a:r>
                    <a:r>
                      <a:rPr lang="pl-PL" baseline="0" smtClean="0"/>
                      <a:t> OSÓB - </a:t>
                    </a:r>
                    <a:r>
                      <a:rPr lang="pl-PL" smtClean="0"/>
                      <a:t>6,01%</a:t>
                    </a:r>
                    <a:endParaRPr lang="pl-PL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7.17350849905566E-2"/>
                  <c:y val="4.2476183201866462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UNIWERSYTET </a:t>
                    </a:r>
                    <a:endParaRPr lang="pl-PL" dirty="0" smtClean="0"/>
                  </a:p>
                  <a:p>
                    <a:r>
                      <a:rPr lang="en-US" dirty="0" smtClean="0"/>
                      <a:t>GDAŃSKI</a:t>
                    </a:r>
                    <a:endParaRPr lang="pl-PL" dirty="0" smtClean="0"/>
                  </a:p>
                  <a:p>
                    <a:r>
                      <a:rPr lang="pl-PL" dirty="0" smtClean="0"/>
                      <a:t>242 OSOBY - </a:t>
                    </a:r>
                    <a:r>
                      <a:rPr lang="en-US" dirty="0" smtClean="0"/>
                      <a:t>5,60</a:t>
                    </a:r>
                    <a:r>
                      <a:rPr lang="pl-PL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7"/>
              <c:tx>
                <c:rich>
                  <a:bodyPr/>
                  <a:lstStyle/>
                  <a:p>
                    <a:r>
                      <a:rPr lang="pl-PL" smtClean="0"/>
                      <a:t>UMCS W LUBLINIE</a:t>
                    </a:r>
                  </a:p>
                  <a:p>
                    <a:r>
                      <a:rPr lang="pl-PL" smtClean="0"/>
                      <a:t>209</a:t>
                    </a:r>
                    <a:r>
                      <a:rPr lang="pl-PL" baseline="0" smtClean="0"/>
                      <a:t> OSÓB -</a:t>
                    </a:r>
                    <a:r>
                      <a:rPr lang="pl-PL" smtClean="0"/>
                      <a:t> 4,83%</a:t>
                    </a:r>
                    <a:endParaRPr lang="pl-PL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3.6933510120004879E-3"/>
                  <c:y val="-1.0577296967003666E-2"/>
                </c:manualLayout>
              </c:layout>
              <c:tx>
                <c:rich>
                  <a:bodyPr/>
                  <a:lstStyle/>
                  <a:p>
                    <a:r>
                      <a:rPr lang="pl-PL" smtClean="0"/>
                      <a:t>UKSW W WARSZAWIE</a:t>
                    </a:r>
                  </a:p>
                  <a:p>
                    <a:r>
                      <a:rPr lang="pl-PL" smtClean="0"/>
                      <a:t>201 OSÓB - 4,65%</a:t>
                    </a:r>
                    <a:endParaRPr lang="pl-PL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1.1565199495138069E-2"/>
                  <c:y val="-3.7747541939784468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UNIWERSYTET </a:t>
                    </a:r>
                    <a:endParaRPr lang="pl-PL" dirty="0" smtClean="0"/>
                  </a:p>
                  <a:p>
                    <a:r>
                      <a:rPr lang="en-US" dirty="0" smtClean="0"/>
                      <a:t>ŁÓDZKI</a:t>
                    </a:r>
                    <a:endParaRPr lang="pl-PL" dirty="0" smtClean="0"/>
                  </a:p>
                  <a:p>
                    <a:r>
                      <a:rPr lang="pl-PL" dirty="0" smtClean="0"/>
                      <a:t>201 OSÓB - </a:t>
                    </a:r>
                    <a:r>
                      <a:rPr lang="en-US" dirty="0" smtClean="0"/>
                      <a:t> 4,65</a:t>
                    </a:r>
                    <a:r>
                      <a:rPr lang="pl-PL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2.4439452082737617E-4"/>
                  <c:y val="-5.4819603377402513E-2"/>
                </c:manualLayout>
              </c:layout>
              <c:tx>
                <c:rich>
                  <a:bodyPr/>
                  <a:lstStyle/>
                  <a:p>
                    <a:r>
                      <a:rPr lang="pl-PL" smtClean="0"/>
                      <a:t>KUL </a:t>
                    </a:r>
                  </a:p>
                  <a:p>
                    <a:r>
                      <a:rPr lang="pl-PL" smtClean="0"/>
                      <a:t>183 OSOBY - 4,23%</a:t>
                    </a:r>
                    <a:endParaRPr lang="pl-PL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1"/>
              <c:layout>
                <c:manualLayout>
                  <c:x val="-2.5660627871948654E-2"/>
                  <c:y val="6.5470156093767364E-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UNIWERSYTET </a:t>
                    </a:r>
                    <a:r>
                      <a:rPr lang="en-US" smtClean="0"/>
                      <a:t>SZCZECIŃSKI</a:t>
                    </a:r>
                    <a:endParaRPr lang="pl-PL" smtClean="0"/>
                  </a:p>
                  <a:p>
                    <a:r>
                      <a:rPr lang="pl-PL" smtClean="0"/>
                      <a:t>159 OSÓB - 3</a:t>
                    </a:r>
                    <a:r>
                      <a:rPr lang="en-US" smtClean="0"/>
                      <a:t>,68</a:t>
                    </a:r>
                    <a:r>
                      <a:rPr lang="pl-PL" smtClean="0"/>
                      <a:t>%</a:t>
                    </a:r>
                    <a:endParaRPr lang="en-US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2"/>
              <c:layout>
                <c:manualLayout>
                  <c:x val="-1.054322743738856E-2"/>
                  <c:y val="-5.4276781746472616E-2"/>
                </c:manualLayout>
              </c:layout>
              <c:tx>
                <c:rich>
                  <a:bodyPr/>
                  <a:lstStyle/>
                  <a:p>
                    <a:r>
                      <a:rPr lang="pl-PL" dirty="0"/>
                      <a:t>UNIWERSYTET </a:t>
                    </a:r>
                    <a:r>
                      <a:rPr lang="pl-PL"/>
                      <a:t>WARMIŃSKO-MAZURSKI </a:t>
                    </a:r>
                    <a:r>
                      <a:rPr lang="pl-PL" smtClean="0"/>
                      <a:t>128</a:t>
                    </a:r>
                    <a:r>
                      <a:rPr lang="pl-PL" baseline="0" smtClean="0"/>
                      <a:t> OSÓB - </a:t>
                    </a:r>
                    <a:r>
                      <a:rPr lang="pl-PL" smtClean="0"/>
                      <a:t>2,96%</a:t>
                    </a:r>
                    <a:endParaRPr lang="pl-PL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3"/>
              <c:layout>
                <c:manualLayout>
                  <c:x val="7.3114030135085203E-2"/>
                  <c:y val="-8.6882707476946999E-2"/>
                </c:manualLayout>
              </c:layout>
              <c:tx>
                <c:rich>
                  <a:bodyPr/>
                  <a:lstStyle/>
                  <a:p>
                    <a:r>
                      <a:rPr lang="pl-PL"/>
                      <a:t>UCZELNIA </a:t>
                    </a:r>
                    <a:r>
                      <a:rPr lang="pl-PL" smtClean="0"/>
                      <a:t>ŁAZARSKIEGO</a:t>
                    </a:r>
                  </a:p>
                  <a:p>
                    <a:r>
                      <a:rPr lang="pl-PL" smtClean="0"/>
                      <a:t>95</a:t>
                    </a:r>
                    <a:r>
                      <a:rPr lang="pl-PL" baseline="0" smtClean="0"/>
                      <a:t> OSÓB - </a:t>
                    </a:r>
                    <a:r>
                      <a:rPr lang="pl-PL" smtClean="0"/>
                      <a:t>2,20%</a:t>
                    </a:r>
                    <a:endParaRPr lang="pl-PL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4"/>
              <c:layout>
                <c:manualLayout>
                  <c:x val="0.13204748652699791"/>
                  <c:y val="3.1160773802910789E-2"/>
                </c:manualLayout>
              </c:layout>
              <c:tx>
                <c:rich>
                  <a:bodyPr/>
                  <a:lstStyle/>
                  <a:p>
                    <a:pPr>
                      <a:defRPr sz="1050"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pl-PL" sz="1050" dirty="0"/>
                      <a:t>POZOSTAŁE, Z ODSETKIEM Z OGÓŁU PRZYSTĘPUJĄCYCH MNIEJSZYM NIŻ </a:t>
                    </a:r>
                    <a:r>
                      <a:rPr lang="pl-PL" sz="1050" dirty="0" smtClean="0"/>
                      <a:t>3%</a:t>
                    </a:r>
                  </a:p>
                  <a:p>
                    <a:pPr>
                      <a:defRPr sz="1050"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pl-PL" sz="1050" dirty="0" smtClean="0"/>
                      <a:t>703</a:t>
                    </a:r>
                    <a:r>
                      <a:rPr lang="pl-PL" sz="1050" baseline="0" dirty="0" smtClean="0"/>
                      <a:t> OSOBY - </a:t>
                    </a:r>
                    <a:r>
                      <a:rPr lang="pl-PL" sz="1050" dirty="0" smtClean="0"/>
                      <a:t>16,25%</a:t>
                    </a:r>
                    <a:endParaRPr lang="pl-PL" sz="1050" dirty="0"/>
                  </a:p>
                </c:rich>
              </c:tx>
              <c:spPr/>
              <c:showLegendKey val="0"/>
              <c:showVal val="1"/>
              <c:showCatName val="1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1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pl-PL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</c:dLbls>
          <c:cat>
            <c:strRef>
              <c:f>Arkusz1!$A$2:$A$16</c:f>
              <c:strCache>
                <c:ptCount val="15"/>
                <c:pt idx="0">
                  <c:v>UNIWERSYTET WARSZAWSKI</c:v>
                </c:pt>
                <c:pt idx="1">
                  <c:v>UNIWERSYTET WROCŁAWSKI</c:v>
                </c:pt>
                <c:pt idx="2">
                  <c:v>UNIWERSYTET JAGIELLOŃSKI W KRAKOWIE</c:v>
                </c:pt>
                <c:pt idx="3">
                  <c:v>UNIWERSYTET IM. ADAMA MICKIEWICZA W POZNANIU</c:v>
                </c:pt>
                <c:pt idx="4">
                  <c:v>UNIWERSYTET MIKOŁAJA KOPERNIKA W TORUNIU</c:v>
                </c:pt>
                <c:pt idx="5">
                  <c:v>UNIWERSYTET ŚLĄSKI W KATOWICACH</c:v>
                </c:pt>
                <c:pt idx="6">
                  <c:v>UNIWERSYTET GDAŃSKI</c:v>
                </c:pt>
                <c:pt idx="7">
                  <c:v>UNIWERSYTET MARII CURIE-SKŁODOWSKIEJ W LUBLINIE</c:v>
                </c:pt>
                <c:pt idx="8">
                  <c:v>UNIWERSYTET KARDYNAŁA STEFANA WYSZYŃSKIEGO W WARSZAWIE</c:v>
                </c:pt>
                <c:pt idx="9">
                  <c:v>UNIWERSYTET ŁÓDZKI</c:v>
                </c:pt>
                <c:pt idx="10">
                  <c:v>KATOLICKI UNIWERSYTET LUBELSKI JANA PAWŁA II W LUBLINIE</c:v>
                </c:pt>
                <c:pt idx="11">
                  <c:v>UNIWERSYTET SZCZECIŃSKI</c:v>
                </c:pt>
                <c:pt idx="12">
                  <c:v>UNIWERSYTET WARMIŃSKO-MAZURSKI W OLSZTYNIE</c:v>
                </c:pt>
                <c:pt idx="13">
                  <c:v>UCZELNIA ŁAZARSKIEGO W WARSZAWIE</c:v>
                </c:pt>
                <c:pt idx="14">
                  <c:v>POZOSTAŁE, Z ODSETKIEM Z OGÓŁU PRZYSTĘPUJĄCYCH MNIEJSZYM NIŻ 3%</c:v>
                </c:pt>
              </c:strCache>
            </c:strRef>
          </c:cat>
          <c:val>
            <c:numRef>
              <c:f>Arkusz1!$B$2:$B$16</c:f>
              <c:numCache>
                <c:formatCode>0.00</c:formatCode>
                <c:ptCount val="15"/>
                <c:pt idx="0">
                  <c:v>11.445086705202312</c:v>
                </c:pt>
                <c:pt idx="1">
                  <c:v>10.497109826589595</c:v>
                </c:pt>
                <c:pt idx="2">
                  <c:v>9.6416184971098264</c:v>
                </c:pt>
                <c:pt idx="3">
                  <c:v>7.2832369942196529</c:v>
                </c:pt>
                <c:pt idx="4">
                  <c:v>6.0809248554913298</c:v>
                </c:pt>
                <c:pt idx="5">
                  <c:v>6.0115606936416182</c:v>
                </c:pt>
                <c:pt idx="6">
                  <c:v>5.5953757225433529</c:v>
                </c:pt>
                <c:pt idx="7">
                  <c:v>4.8323699421965314</c:v>
                </c:pt>
                <c:pt idx="8">
                  <c:v>4.6473988439306355</c:v>
                </c:pt>
                <c:pt idx="9">
                  <c:v>4.6473988439306355</c:v>
                </c:pt>
                <c:pt idx="10">
                  <c:v>4.2312138728323703</c:v>
                </c:pt>
                <c:pt idx="11">
                  <c:v>3.6763005780346822</c:v>
                </c:pt>
                <c:pt idx="12">
                  <c:v>2.9595375722543351</c:v>
                </c:pt>
                <c:pt idx="13">
                  <c:v>2.1965317919075145</c:v>
                </c:pt>
                <c:pt idx="14">
                  <c:v>16.254335260115607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pl-PL"/>
    </a:p>
  </c:txPr>
  <c:externalData r:id="rId1">
    <c:autoUpdate val="0"/>
  </c:externalData>
</c:chartSpace>
</file>

<file path=ppt/charts/chart5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0371076655439369"/>
          <c:y val="0.1760522836282937"/>
          <c:w val="0.78911975001874224"/>
          <c:h val="0.81959291903094444"/>
        </c:manualLayout>
      </c:layout>
      <c:pie3D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Sprzedaż</c:v>
                </c:pt>
              </c:strCache>
            </c:strRef>
          </c:tx>
          <c:explosion val="29"/>
          <c:dPt>
            <c:idx val="0"/>
            <c:bubble3D val="0"/>
            <c:spPr>
              <a:solidFill>
                <a:schemeClr val="tx2">
                  <a:lumMod val="40000"/>
                  <a:lumOff val="60000"/>
                </a:schemeClr>
              </a:solidFill>
            </c:spPr>
          </c:dPt>
          <c:dPt>
            <c:idx val="1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</c:spPr>
          </c:dPt>
          <c:dPt>
            <c:idx val="2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</c:spPr>
          </c:dPt>
          <c:dPt>
            <c:idx val="3"/>
            <c:bubble3D val="0"/>
            <c:spPr>
              <a:solidFill>
                <a:schemeClr val="accent4">
                  <a:lumMod val="40000"/>
                  <a:lumOff val="60000"/>
                </a:schemeClr>
              </a:solidFill>
            </c:spPr>
          </c:dPt>
          <c:dPt>
            <c:idx val="4"/>
            <c:bubble3D val="0"/>
            <c:spPr>
              <a:solidFill>
                <a:schemeClr val="accent5">
                  <a:lumMod val="40000"/>
                  <a:lumOff val="60000"/>
                </a:schemeClr>
              </a:solidFill>
            </c:spPr>
          </c:dPt>
          <c:dPt>
            <c:idx val="6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</c:spPr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UNIWERSYTET </a:t>
                    </a:r>
                    <a:r>
                      <a:rPr lang="en-US" smtClean="0"/>
                      <a:t>RZESZOWSKI</a:t>
                    </a:r>
                    <a:endParaRPr lang="pl-PL" smtClean="0"/>
                  </a:p>
                  <a:p>
                    <a:r>
                      <a:rPr lang="pl-PL" smtClean="0"/>
                      <a:t>113</a:t>
                    </a:r>
                    <a:r>
                      <a:rPr lang="pl-PL" baseline="0" smtClean="0"/>
                      <a:t> OSÓB - </a:t>
                    </a:r>
                    <a:r>
                      <a:rPr lang="en-US" smtClean="0"/>
                      <a:t>2,61</a:t>
                    </a:r>
                    <a:r>
                      <a:rPr lang="pl-PL" smtClean="0"/>
                      <a:t>%</a:t>
                    </a:r>
                    <a:endParaRPr lang="en-US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"/>
              <c:tx>
                <c:rich>
                  <a:bodyPr/>
                  <a:lstStyle/>
                  <a:p>
                    <a:r>
                      <a:rPr lang="en-US" smtClean="0"/>
                      <a:t>UNIWERSYTET</a:t>
                    </a:r>
                    <a:endParaRPr lang="pl-PL" smtClean="0"/>
                  </a:p>
                  <a:p>
                    <a:r>
                      <a:rPr lang="en-US" smtClean="0"/>
                      <a:t>W BIAŁYMSTOKU</a:t>
                    </a:r>
                    <a:endParaRPr lang="pl-PL" smtClean="0"/>
                  </a:p>
                  <a:p>
                    <a:r>
                      <a:rPr lang="pl-PL" smtClean="0"/>
                      <a:t>90 OSÓB - </a:t>
                    </a:r>
                    <a:r>
                      <a:rPr lang="en-US" smtClean="0"/>
                      <a:t>2,08</a:t>
                    </a:r>
                    <a:r>
                      <a:rPr lang="pl-PL" smtClean="0"/>
                      <a:t>%</a:t>
                    </a:r>
                    <a:endParaRPr lang="en-US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UNIWERSYTET </a:t>
                    </a:r>
                    <a:r>
                      <a:rPr lang="en-US" smtClean="0"/>
                      <a:t>OPOLSKI</a:t>
                    </a:r>
                    <a:endParaRPr lang="pl-PL" smtClean="0"/>
                  </a:p>
                  <a:p>
                    <a:r>
                      <a:rPr lang="pl-PL" smtClean="0"/>
                      <a:t>89 OSÓB -</a:t>
                    </a:r>
                    <a:r>
                      <a:rPr lang="en-US" smtClean="0"/>
                      <a:t> 2,06</a:t>
                    </a:r>
                    <a:r>
                      <a:rPr lang="pl-PL" smtClean="0"/>
                      <a:t>%</a:t>
                    </a:r>
                    <a:endParaRPr lang="en-US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AKADEMIA </a:t>
                    </a:r>
                    <a:r>
                      <a:rPr lang="en-US" smtClean="0"/>
                      <a:t>KOŹMIŃSKIEG</a:t>
                    </a:r>
                    <a:r>
                      <a:rPr lang="pl-PL" smtClean="0"/>
                      <a:t>O</a:t>
                    </a:r>
                  </a:p>
                  <a:p>
                    <a:r>
                      <a:rPr lang="pl-PL" smtClean="0"/>
                      <a:t>81</a:t>
                    </a:r>
                    <a:r>
                      <a:rPr lang="pl-PL" baseline="0" smtClean="0"/>
                      <a:t> OSÓB - </a:t>
                    </a:r>
                    <a:r>
                      <a:rPr lang="en-US" smtClean="0"/>
                      <a:t>1,87</a:t>
                    </a:r>
                    <a:r>
                      <a:rPr lang="pl-PL" smtClean="0"/>
                      <a:t>%</a:t>
                    </a:r>
                    <a:endParaRPr lang="en-US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0.14187346392406264"/>
                  <c:y val="-0.14899973391159554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KRAKOWSKA </a:t>
                    </a:r>
                    <a:r>
                      <a:rPr lang="en-US" smtClean="0"/>
                      <a:t>AKADEMIA</a:t>
                    </a:r>
                    <a:endParaRPr lang="pl-PL" smtClean="0"/>
                  </a:p>
                  <a:p>
                    <a:r>
                      <a:rPr lang="pl-PL" smtClean="0"/>
                      <a:t>79</a:t>
                    </a:r>
                    <a:r>
                      <a:rPr lang="pl-PL" baseline="0" smtClean="0"/>
                      <a:t> OSÓB - </a:t>
                    </a:r>
                    <a:r>
                      <a:rPr lang="en-US" smtClean="0"/>
                      <a:t>1,83</a:t>
                    </a:r>
                    <a:r>
                      <a:rPr lang="pl-PL" smtClean="0"/>
                      <a:t>%</a:t>
                    </a:r>
                    <a:endParaRPr lang="en-US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0.18942147801102496"/>
                  <c:y val="-0.11429011316986727"/>
                </c:manualLayout>
              </c:layout>
              <c:tx>
                <c:rich>
                  <a:bodyPr/>
                  <a:lstStyle/>
                  <a:p>
                    <a:r>
                      <a:rPr lang="en-US" smtClean="0"/>
                      <a:t>SWPS</a:t>
                    </a:r>
                    <a:r>
                      <a:rPr lang="pl-PL" smtClean="0"/>
                      <a:t> - </a:t>
                    </a:r>
                    <a:r>
                      <a:rPr lang="pl-PL" baseline="0" smtClean="0"/>
                      <a:t>39 OSÓB - </a:t>
                    </a:r>
                    <a:r>
                      <a:rPr lang="en-US" smtClean="0"/>
                      <a:t>0,90</a:t>
                    </a:r>
                    <a:r>
                      <a:rPr lang="pl-PL" smtClean="0"/>
                      <a:t>%</a:t>
                    </a:r>
                    <a:endParaRPr lang="en-US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6.1542394115197676E-3"/>
                  <c:y val="1.4983074582933858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EWSPIA W </a:t>
                    </a:r>
                    <a:r>
                      <a:rPr lang="en-US" smtClean="0"/>
                      <a:t>WARSZAWIE</a:t>
                    </a:r>
                    <a:endParaRPr lang="pl-PL" smtClean="0"/>
                  </a:p>
                  <a:p>
                    <a:r>
                      <a:rPr lang="pl-PL" smtClean="0"/>
                      <a:t>35 OSÓB -</a:t>
                    </a:r>
                    <a:r>
                      <a:rPr lang="en-US" smtClean="0"/>
                      <a:t> 0,81</a:t>
                    </a:r>
                    <a:r>
                      <a:rPr lang="pl-PL" smtClean="0"/>
                      <a:t>%</a:t>
                    </a:r>
                    <a:endParaRPr lang="en-US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2.1550225223394329E-3"/>
                  <c:y val="-2.4808628945206363E-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WSAIB W </a:t>
                    </a:r>
                    <a:r>
                      <a:rPr lang="en-US" smtClean="0"/>
                      <a:t>GDYNI</a:t>
                    </a:r>
                    <a:endParaRPr lang="pl-PL" smtClean="0"/>
                  </a:p>
                  <a:p>
                    <a:r>
                      <a:rPr lang="pl-PL" smtClean="0"/>
                      <a:t>30</a:t>
                    </a:r>
                    <a:r>
                      <a:rPr lang="pl-PL" baseline="0" smtClean="0"/>
                      <a:t> OSÓB -</a:t>
                    </a:r>
                    <a:r>
                      <a:rPr lang="en-US" smtClean="0"/>
                      <a:t> 0,69</a:t>
                    </a:r>
                    <a:r>
                      <a:rPr lang="pl-PL" smtClean="0"/>
                      <a:t>%</a:t>
                    </a:r>
                    <a:endParaRPr lang="en-US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3.5772560953028706E-2"/>
                  <c:y val="-4.3688732801979477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WSUS W </a:t>
                    </a:r>
                    <a:r>
                      <a:rPr lang="en-US" dirty="0" smtClean="0"/>
                      <a:t>POZNANIU</a:t>
                    </a:r>
                    <a:endParaRPr lang="pl-PL" dirty="0" smtClean="0"/>
                  </a:p>
                  <a:p>
                    <a:r>
                      <a:rPr lang="pl-PL" dirty="0" smtClean="0"/>
                      <a:t>19 OSÓB - </a:t>
                    </a:r>
                    <a:r>
                      <a:rPr lang="en-US" dirty="0" smtClean="0"/>
                      <a:t>0,44</a:t>
                    </a:r>
                    <a:r>
                      <a:rPr lang="pl-PL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5.67574695855838E-3"/>
                  <c:y val="-7.1976399055797641E-2"/>
                </c:manualLayout>
              </c:layout>
              <c:tx>
                <c:rich>
                  <a:bodyPr/>
                  <a:lstStyle/>
                  <a:p>
                    <a:r>
                      <a:rPr lang="pl-PL" dirty="0" smtClean="0"/>
                      <a:t>W</a:t>
                    </a:r>
                    <a:r>
                      <a:rPr lang="en-US" dirty="0" smtClean="0"/>
                      <a:t>SPIA </a:t>
                    </a:r>
                    <a:r>
                      <a:rPr lang="en-US" dirty="0"/>
                      <a:t>W </a:t>
                    </a:r>
                    <a:r>
                      <a:rPr lang="en-US" dirty="0" smtClean="0"/>
                      <a:t>RZESZOWIE</a:t>
                    </a:r>
                    <a:endParaRPr lang="pl-PL" dirty="0" smtClean="0"/>
                  </a:p>
                  <a:p>
                    <a:r>
                      <a:rPr lang="pl-PL" dirty="0" smtClean="0"/>
                      <a:t>18 OSÓB -</a:t>
                    </a:r>
                    <a:r>
                      <a:rPr lang="en-US" dirty="0" smtClean="0"/>
                      <a:t> 0,42</a:t>
                    </a:r>
                    <a:r>
                      <a:rPr lang="pl-PL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2.001640739104869E-2"/>
                  <c:y val="-0.1314373848721884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WSP WE </a:t>
                    </a:r>
                    <a:r>
                      <a:rPr lang="en-US" dirty="0" smtClean="0"/>
                      <a:t>WROCŁAWIU</a:t>
                    </a:r>
                    <a:endParaRPr lang="pl-PL" dirty="0" smtClean="0"/>
                  </a:p>
                  <a:p>
                    <a:r>
                      <a:rPr lang="pl-PL" dirty="0" smtClean="0"/>
                      <a:t>16 OSÓB -</a:t>
                    </a:r>
                    <a:r>
                      <a:rPr lang="en-US" dirty="0" smtClean="0"/>
                      <a:t> 0,37</a:t>
                    </a:r>
                    <a:r>
                      <a:rPr lang="pl-PL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1"/>
              <c:layout>
                <c:manualLayout>
                  <c:x val="2.9542675023461713E-2"/>
                  <c:y val="1.6330490027856987E-3"/>
                </c:manualLayout>
              </c:layout>
              <c:tx>
                <c:rich>
                  <a:bodyPr rot="-5400000" vert="horz"/>
                  <a:lstStyle/>
                  <a:p>
                    <a:pPr>
                      <a:defRPr sz="1100"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pl-PL" dirty="0"/>
                      <a:t>KUL </a:t>
                    </a:r>
                    <a:r>
                      <a:rPr lang="pl-PL" dirty="0" smtClean="0"/>
                      <a:t>ST.W.</a:t>
                    </a:r>
                    <a:r>
                      <a:rPr lang="pl-PL" baseline="0" dirty="0" smtClean="0"/>
                      <a:t> </a:t>
                    </a:r>
                    <a:r>
                      <a:rPr lang="pl-PL" dirty="0" smtClean="0"/>
                      <a:t>– 14 OS. - 0,32%</a:t>
                    </a:r>
                    <a:endParaRPr lang="pl-PL" dirty="0"/>
                  </a:p>
                </c:rich>
              </c:tx>
              <c:spPr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2"/>
              <c:layout>
                <c:manualLayout>
                  <c:x val="2.2967863552649525E-2"/>
                  <c:y val="1.0886993351904657E-3"/>
                </c:manualLayout>
              </c:layout>
              <c:tx>
                <c:rich>
                  <a:bodyPr rot="-5400000" vert="horz"/>
                  <a:lstStyle/>
                  <a:p>
                    <a:pPr>
                      <a:defRPr sz="1100"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en-US" dirty="0"/>
                      <a:t>WSEPINM W </a:t>
                    </a:r>
                    <a:r>
                      <a:rPr lang="en-US" dirty="0" smtClean="0"/>
                      <a:t>KIEL</a:t>
                    </a:r>
                    <a:r>
                      <a:rPr lang="pl-PL" dirty="0" smtClean="0"/>
                      <a:t>C. – 14 OS.-</a:t>
                    </a:r>
                    <a:r>
                      <a:rPr lang="en-US" dirty="0" smtClean="0"/>
                      <a:t> 0,32</a:t>
                    </a:r>
                    <a:r>
                      <a:rPr lang="pl-PL" dirty="0" smtClean="0"/>
                      <a:t>%</a:t>
                    </a:r>
                    <a:endParaRPr lang="en-US" dirty="0"/>
                  </a:p>
                </c:rich>
              </c:tx>
              <c:spPr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3"/>
              <c:tx>
                <c:rich>
                  <a:bodyPr rot="-5400000" vert="horz"/>
                  <a:lstStyle/>
                  <a:p>
                    <a:pPr>
                      <a:defRPr sz="1100"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pl-PL"/>
                      <a:t>KUL </a:t>
                    </a:r>
                    <a:r>
                      <a:rPr lang="pl-PL" smtClean="0"/>
                      <a:t> TOM.  </a:t>
                    </a:r>
                    <a:r>
                      <a:rPr lang="pl-PL"/>
                      <a:t>LUB</a:t>
                    </a:r>
                    <a:r>
                      <a:rPr lang="pl-PL" smtClean="0"/>
                      <a:t>. – 12 OS. - 0,28%</a:t>
                    </a:r>
                    <a:endParaRPr lang="pl-PL"/>
                  </a:p>
                </c:rich>
              </c:tx>
              <c:spPr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4"/>
              <c:tx>
                <c:rich>
                  <a:bodyPr rot="-5400000" vert="horz"/>
                  <a:lstStyle/>
                  <a:p>
                    <a:pPr>
                      <a:defRPr sz="1100"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en-US"/>
                      <a:t>WSB W </a:t>
                    </a:r>
                    <a:r>
                      <a:rPr lang="en-US" smtClean="0"/>
                      <a:t>GDAŃSKU</a:t>
                    </a:r>
                    <a:r>
                      <a:rPr lang="pl-PL" smtClean="0"/>
                      <a:t> -10 OS -</a:t>
                    </a:r>
                    <a:r>
                      <a:rPr lang="en-US" smtClean="0"/>
                      <a:t> 0,23</a:t>
                    </a:r>
                    <a:r>
                      <a:rPr lang="pl-PL" smtClean="0"/>
                      <a:t>%</a:t>
                    </a:r>
                    <a:endParaRPr lang="en-US"/>
                  </a:p>
                </c:rich>
              </c:tx>
              <c:spPr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5"/>
              <c:tx>
                <c:rich>
                  <a:bodyPr rot="-5400000" vert="horz"/>
                  <a:lstStyle/>
                  <a:p>
                    <a:pPr>
                      <a:defRPr sz="1100"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en-US"/>
                      <a:t>WSFIP W </a:t>
                    </a:r>
                    <a:r>
                      <a:rPr lang="en-US" smtClean="0"/>
                      <a:t>BIEL</a:t>
                    </a:r>
                    <a:r>
                      <a:rPr lang="pl-PL" smtClean="0"/>
                      <a:t>.-</a:t>
                    </a:r>
                    <a:r>
                      <a:rPr lang="en-US" smtClean="0"/>
                      <a:t>B</a:t>
                    </a:r>
                    <a:r>
                      <a:rPr lang="pl-PL" smtClean="0"/>
                      <a:t>.</a:t>
                    </a:r>
                    <a:r>
                      <a:rPr lang="pl-PL" baseline="0" smtClean="0"/>
                      <a:t> -9 OS. -</a:t>
                    </a:r>
                    <a:r>
                      <a:rPr lang="en-US" smtClean="0"/>
                      <a:t> 0,21</a:t>
                    </a:r>
                    <a:r>
                      <a:rPr lang="pl-PL" smtClean="0"/>
                      <a:t>%</a:t>
                    </a:r>
                    <a:endParaRPr lang="en-US"/>
                  </a:p>
                </c:rich>
              </c:tx>
              <c:spPr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6"/>
              <c:layout>
                <c:manualLayout>
                  <c:x val="-6.0324146458884875E-3"/>
                  <c:y val="3.2660980055713973E-3"/>
                </c:manualLayout>
              </c:layout>
              <c:tx>
                <c:rich>
                  <a:bodyPr rot="-5400000" vert="horz"/>
                  <a:lstStyle/>
                  <a:p>
                    <a:pPr>
                      <a:defRPr sz="1100"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en-US"/>
                      <a:t>WSH W </a:t>
                    </a:r>
                    <a:r>
                      <a:rPr lang="en-US" smtClean="0"/>
                      <a:t>SOS</a:t>
                    </a:r>
                    <a:r>
                      <a:rPr lang="pl-PL" smtClean="0"/>
                      <a:t>. -7 OS. -</a:t>
                    </a:r>
                    <a:r>
                      <a:rPr lang="en-US" smtClean="0"/>
                      <a:t> 0,16</a:t>
                    </a:r>
                    <a:r>
                      <a:rPr lang="pl-PL" smtClean="0"/>
                      <a:t>%</a:t>
                    </a:r>
                    <a:endParaRPr lang="en-US"/>
                  </a:p>
                </c:rich>
              </c:tx>
              <c:spPr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7"/>
              <c:layout>
                <c:manualLayout>
                  <c:x val="-6.2727899248773622E-3"/>
                  <c:y val="1.1975692687095123E-2"/>
                </c:manualLayout>
              </c:layout>
              <c:tx>
                <c:rich>
                  <a:bodyPr rot="-5400000" vert="horz"/>
                  <a:lstStyle/>
                  <a:p>
                    <a:pPr>
                      <a:defRPr sz="1100"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en-US" dirty="0"/>
                      <a:t>WSPIA W </a:t>
                    </a:r>
                    <a:r>
                      <a:rPr lang="en-US" dirty="0" smtClean="0"/>
                      <a:t>POZ</a:t>
                    </a:r>
                    <a:r>
                      <a:rPr lang="pl-PL" dirty="0" smtClean="0"/>
                      <a:t>. – 6 OS.</a:t>
                    </a:r>
                    <a:r>
                      <a:rPr lang="pl-PL" baseline="0" dirty="0" smtClean="0"/>
                      <a:t> -</a:t>
                    </a:r>
                    <a:r>
                      <a:rPr lang="en-US" dirty="0" smtClean="0"/>
                      <a:t> 0,14</a:t>
                    </a:r>
                    <a:r>
                      <a:rPr lang="pl-PL" dirty="0" smtClean="0"/>
                      <a:t>%</a:t>
                    </a:r>
                    <a:endParaRPr lang="en-US" dirty="0"/>
                  </a:p>
                </c:rich>
              </c:tx>
              <c:spPr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8"/>
              <c:tx>
                <c:rich>
                  <a:bodyPr rot="-5400000" vert="horz"/>
                  <a:lstStyle/>
                  <a:p>
                    <a:pPr>
                      <a:defRPr sz="1100"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en-US" smtClean="0"/>
                      <a:t>UT-</a:t>
                    </a:r>
                    <a:r>
                      <a:rPr lang="pl-PL" smtClean="0"/>
                      <a:t>H -5 OS. -</a:t>
                    </a:r>
                    <a:r>
                      <a:rPr lang="en-US" smtClean="0"/>
                      <a:t> 0,12</a:t>
                    </a:r>
                    <a:r>
                      <a:rPr lang="pl-PL" smtClean="0"/>
                      <a:t>%</a:t>
                    </a:r>
                    <a:endParaRPr lang="en-US"/>
                  </a:p>
                </c:rich>
              </c:tx>
              <c:spPr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9"/>
              <c:layout>
                <c:manualLayout>
                  <c:x val="1.8810466407074913E-2"/>
                  <c:y val="2.1773986703809314E-3"/>
                </c:manualLayout>
              </c:layout>
              <c:tx>
                <c:rich>
                  <a:bodyPr rot="-5400000" vert="horz"/>
                  <a:lstStyle/>
                  <a:p>
                    <a:pPr>
                      <a:defRPr sz="1100"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en-US" dirty="0"/>
                      <a:t>K-PSW </a:t>
                    </a:r>
                    <a:r>
                      <a:rPr lang="pl-PL" dirty="0" smtClean="0"/>
                      <a:t>– 5 OS. -</a:t>
                    </a:r>
                    <a:r>
                      <a:rPr lang="en-US" dirty="0" smtClean="0"/>
                      <a:t> 0,12</a:t>
                    </a:r>
                    <a:r>
                      <a:rPr lang="pl-PL" dirty="0" smtClean="0"/>
                      <a:t>%</a:t>
                    </a:r>
                    <a:endParaRPr lang="en-US" dirty="0"/>
                  </a:p>
                </c:rich>
              </c:tx>
              <c:spPr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20"/>
              <c:layout>
                <c:manualLayout>
                  <c:x val="3.3496616907064528E-2"/>
                  <c:y val="1.6330490027856987E-3"/>
                </c:manualLayout>
              </c:layout>
              <c:tx>
                <c:rich>
                  <a:bodyPr rot="-5400000" vert="horz"/>
                  <a:lstStyle/>
                  <a:p>
                    <a:pPr>
                      <a:defRPr sz="1100"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en-US" dirty="0"/>
                      <a:t>WSM W </a:t>
                    </a:r>
                    <a:r>
                      <a:rPr lang="en-US" dirty="0" smtClean="0"/>
                      <a:t>WA</a:t>
                    </a:r>
                    <a:r>
                      <a:rPr lang="pl-PL" dirty="0" smtClean="0"/>
                      <a:t>-W</a:t>
                    </a:r>
                    <a:r>
                      <a:rPr lang="en-US" dirty="0" smtClean="0"/>
                      <a:t>E</a:t>
                    </a:r>
                    <a:r>
                      <a:rPr lang="pl-PL" dirty="0" smtClean="0"/>
                      <a:t> – 4 OS. -</a:t>
                    </a:r>
                    <a:r>
                      <a:rPr lang="en-US" dirty="0" smtClean="0"/>
                      <a:t> 0,09</a:t>
                    </a:r>
                    <a:r>
                      <a:rPr lang="pl-PL" dirty="0" smtClean="0"/>
                      <a:t>%</a:t>
                    </a:r>
                    <a:endParaRPr lang="en-US" dirty="0"/>
                  </a:p>
                </c:rich>
              </c:tx>
              <c:spPr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21"/>
              <c:layout>
                <c:manualLayout>
                  <c:x val="7.6672713871900416E-2"/>
                  <c:y val="1.6330490027856987E-3"/>
                </c:manualLayout>
              </c:layout>
              <c:tx>
                <c:rich>
                  <a:bodyPr rot="-5400000" vert="horz"/>
                  <a:lstStyle/>
                  <a:p>
                    <a:pPr>
                      <a:defRPr sz="1100"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pl-PL" dirty="0" smtClean="0"/>
                      <a:t>W</a:t>
                    </a:r>
                    <a:r>
                      <a:rPr lang="en-US" dirty="0" smtClean="0"/>
                      <a:t>SFIZ </a:t>
                    </a:r>
                    <a:r>
                      <a:rPr lang="pl-PL" dirty="0" smtClean="0"/>
                      <a:t>– 3 OS. -</a:t>
                    </a:r>
                    <a:r>
                      <a:rPr lang="en-US" dirty="0" smtClean="0"/>
                      <a:t> 0,07</a:t>
                    </a:r>
                    <a:r>
                      <a:rPr lang="pl-PL" dirty="0" smtClean="0"/>
                      <a:t>%</a:t>
                    </a:r>
                    <a:endParaRPr lang="en-US" dirty="0"/>
                  </a:p>
                </c:rich>
              </c:tx>
              <c:spPr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22"/>
              <c:layout>
                <c:manualLayout>
                  <c:x val="3.4677605830607694E-2"/>
                  <c:y val="4.449608479716264E-3"/>
                </c:manualLayout>
              </c:layout>
              <c:tx>
                <c:rich>
                  <a:bodyPr rot="-5400000" vert="horz"/>
                  <a:lstStyle/>
                  <a:p>
                    <a:pPr>
                      <a:defRPr sz="1100"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en-US" dirty="0"/>
                      <a:t>PWSNSKIM </a:t>
                    </a:r>
                    <a:r>
                      <a:rPr lang="pl-PL" dirty="0" smtClean="0"/>
                      <a:t>– 3 OS. -</a:t>
                    </a:r>
                    <a:r>
                      <a:rPr lang="en-US" dirty="0" smtClean="0"/>
                      <a:t> 0,07</a:t>
                    </a:r>
                    <a:r>
                      <a:rPr lang="pl-PL" dirty="0" smtClean="0"/>
                      <a:t>%</a:t>
                    </a:r>
                    <a:endParaRPr lang="en-US" dirty="0"/>
                  </a:p>
                </c:rich>
              </c:tx>
              <c:spPr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23"/>
              <c:layout>
                <c:manualLayout>
                  <c:x val="9.5823250894435399E-2"/>
                  <c:y val="2.8386763610627769E-3"/>
                </c:manualLayout>
              </c:layout>
              <c:tx>
                <c:rich>
                  <a:bodyPr rot="-5400000" vert="horz"/>
                  <a:lstStyle/>
                  <a:p>
                    <a:pPr>
                      <a:defRPr sz="1100"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en-US" dirty="0" smtClean="0"/>
                      <a:t>UCZ</a:t>
                    </a:r>
                    <a:r>
                      <a:rPr lang="pl-PL" dirty="0" smtClean="0"/>
                      <a:t>.</a:t>
                    </a:r>
                    <a:r>
                      <a:rPr lang="en-US" dirty="0" smtClean="0"/>
                      <a:t> ZAGR</a:t>
                    </a:r>
                    <a:r>
                      <a:rPr lang="pl-PL" dirty="0" smtClean="0"/>
                      <a:t>.</a:t>
                    </a:r>
                  </a:p>
                  <a:p>
                    <a:pPr>
                      <a:defRPr sz="1100"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pl-PL" dirty="0" smtClean="0"/>
                      <a:t>2</a:t>
                    </a:r>
                    <a:r>
                      <a:rPr lang="pl-PL" baseline="0" dirty="0" smtClean="0"/>
                      <a:t> OSOBY - </a:t>
                    </a:r>
                    <a:r>
                      <a:rPr lang="en-US" dirty="0" smtClean="0"/>
                      <a:t>0,05</a:t>
                    </a:r>
                    <a:r>
                      <a:rPr lang="pl-PL" dirty="0" smtClean="0"/>
                      <a:t>%</a:t>
                    </a:r>
                    <a:endParaRPr lang="en-US" dirty="0"/>
                  </a:p>
                </c:rich>
              </c:tx>
              <c:spPr/>
              <c:showLegendKey val="0"/>
              <c:showVal val="1"/>
              <c:showCatName val="1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1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pl-PL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</c:dLbls>
          <c:cat>
            <c:strRef>
              <c:f>Arkusz1!$A$2:$A$27</c:f>
              <c:strCache>
                <c:ptCount val="24"/>
                <c:pt idx="0">
                  <c:v>UNIWERSYTET RZESZOWSKI</c:v>
                </c:pt>
                <c:pt idx="1">
                  <c:v>UNIWERSYTET W BIAŁYMSTOKU</c:v>
                </c:pt>
                <c:pt idx="2">
                  <c:v>UNIWERSYTET OPOLSKI</c:v>
                </c:pt>
                <c:pt idx="3">
                  <c:v>AKADEMIA KOŹMIŃSKIEGO </c:v>
                </c:pt>
                <c:pt idx="4">
                  <c:v>KRAKOWSKA AKADEMIA </c:v>
                </c:pt>
                <c:pt idx="5">
                  <c:v>SWPS </c:v>
                </c:pt>
                <c:pt idx="6">
                  <c:v>EWSPIA W WARSZAWIE</c:v>
                </c:pt>
                <c:pt idx="7">
                  <c:v>WSAIB W GDYNI</c:v>
                </c:pt>
                <c:pt idx="8">
                  <c:v>WSUS W POZNANIU</c:v>
                </c:pt>
                <c:pt idx="9">
                  <c:v>WSPIA W RZESZOWIE</c:v>
                </c:pt>
                <c:pt idx="10">
                  <c:v>WSP WE WROCŁAWIU</c:v>
                </c:pt>
                <c:pt idx="11">
                  <c:v>KUL W STALOWEJ WOLI</c:v>
                </c:pt>
                <c:pt idx="12">
                  <c:v>WSEPINM W KIELCACH</c:v>
                </c:pt>
                <c:pt idx="13">
                  <c:v>KUL W TOMASZOWIE LUB.</c:v>
                </c:pt>
                <c:pt idx="14">
                  <c:v>WSB W GDAŃSKU</c:v>
                </c:pt>
                <c:pt idx="15">
                  <c:v>WSFIP W BIELSKU-BIAŁEJ</c:v>
                </c:pt>
                <c:pt idx="16">
                  <c:v>WSH W SOSNOWCU</c:v>
                </c:pt>
                <c:pt idx="17">
                  <c:v>WSPIA W POZNANIU</c:v>
                </c:pt>
                <c:pt idx="18">
                  <c:v>UT-H</c:v>
                </c:pt>
                <c:pt idx="19">
                  <c:v>K-PSW W BYDGOSZCZY</c:v>
                </c:pt>
                <c:pt idx="20">
                  <c:v>WSM W WARSZAWIE</c:v>
                </c:pt>
                <c:pt idx="21">
                  <c:v>WSFIZ W WARSZAWIE</c:v>
                </c:pt>
                <c:pt idx="22">
                  <c:v>PWSNSKIM W WARSZAWIE</c:v>
                </c:pt>
                <c:pt idx="23">
                  <c:v>UCZELNIE ZAGRANICZNE</c:v>
                </c:pt>
              </c:strCache>
            </c:strRef>
          </c:cat>
          <c:val>
            <c:numRef>
              <c:f>Arkusz1!$B$2:$B$27</c:f>
              <c:numCache>
                <c:formatCode>0.00</c:formatCode>
                <c:ptCount val="26"/>
                <c:pt idx="0">
                  <c:v>2.6127167630057802</c:v>
                </c:pt>
                <c:pt idx="1">
                  <c:v>2.0809248554913293</c:v>
                </c:pt>
                <c:pt idx="2">
                  <c:v>2.0578034682080926</c:v>
                </c:pt>
                <c:pt idx="3">
                  <c:v>1.8728323699421965</c:v>
                </c:pt>
                <c:pt idx="4">
                  <c:v>1.8265895953757225</c:v>
                </c:pt>
                <c:pt idx="5">
                  <c:v>0.90173410404624277</c:v>
                </c:pt>
                <c:pt idx="6">
                  <c:v>0.80924855491329484</c:v>
                </c:pt>
                <c:pt idx="7">
                  <c:v>0.69364161849710981</c:v>
                </c:pt>
                <c:pt idx="8">
                  <c:v>0.43930635838150289</c:v>
                </c:pt>
                <c:pt idx="9">
                  <c:v>0.41618497109826591</c:v>
                </c:pt>
                <c:pt idx="10">
                  <c:v>0.36994219653179189</c:v>
                </c:pt>
                <c:pt idx="11">
                  <c:v>0.32369942196531792</c:v>
                </c:pt>
                <c:pt idx="12">
                  <c:v>0.32369942196531792</c:v>
                </c:pt>
                <c:pt idx="13">
                  <c:v>0.2774566473988439</c:v>
                </c:pt>
                <c:pt idx="14">
                  <c:v>0.23121387283236994</c:v>
                </c:pt>
                <c:pt idx="15">
                  <c:v>0.20809248554913296</c:v>
                </c:pt>
                <c:pt idx="16">
                  <c:v>0.16184971098265896</c:v>
                </c:pt>
                <c:pt idx="17">
                  <c:v>0.13872832369942195</c:v>
                </c:pt>
                <c:pt idx="18">
                  <c:v>0.11560693641618497</c:v>
                </c:pt>
                <c:pt idx="19">
                  <c:v>0.11560693641618497</c:v>
                </c:pt>
                <c:pt idx="20">
                  <c:v>9.2485549132947972E-2</c:v>
                </c:pt>
                <c:pt idx="21">
                  <c:v>6.9364161849710976E-2</c:v>
                </c:pt>
                <c:pt idx="22">
                  <c:v>6.9364161849710976E-2</c:v>
                </c:pt>
                <c:pt idx="23">
                  <c:v>4.6242774566473986E-2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pl-PL"/>
    </a:p>
  </c:txPr>
  <c:externalData r:id="rId1">
    <c:autoUpdate val="0"/>
  </c:externalData>
</c:chartSpace>
</file>

<file path=ppt/charts/chart5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91149463105315"/>
          <c:y val="0.16461133948079842"/>
          <c:w val="0.62249125115903459"/>
          <c:h val="0.770719920008888"/>
        </c:manualLayout>
      </c:layout>
      <c:pie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Sprzedaż</c:v>
                </c:pt>
              </c:strCache>
            </c:strRef>
          </c:tx>
          <c:spPr>
            <a:solidFill>
              <a:schemeClr val="accent4">
                <a:lumMod val="40000"/>
                <a:lumOff val="60000"/>
              </a:schemeClr>
            </a:solidFill>
          </c:spPr>
          <c:dPt>
            <c:idx val="0"/>
            <c:bubble3D val="0"/>
            <c:spPr>
              <a:solidFill>
                <a:schemeClr val="bg1"/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c:spPr>
          </c:dPt>
          <c:dPt>
            <c:idx val="1"/>
            <c:bubble3D val="0"/>
            <c:explosion val="8"/>
            <c:spPr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c:spPr>
          </c:dPt>
          <c:cat>
            <c:strRef>
              <c:f>Arkusz1!$A$2:$A$3</c:f>
              <c:strCache>
                <c:ptCount val="2"/>
                <c:pt idx="0">
                  <c:v>2. kwartał</c:v>
                </c:pt>
                <c:pt idx="1">
                  <c:v>1. kwartał</c:v>
                </c:pt>
              </c:strCache>
            </c:strRef>
          </c:cat>
          <c:val>
            <c:numRef>
              <c:f>Arkusz1!$B$2:$B$3</c:f>
              <c:numCache>
                <c:formatCode>General</c:formatCode>
                <c:ptCount val="2"/>
                <c:pt idx="0">
                  <c:v>83.75</c:v>
                </c:pt>
                <c:pt idx="1">
                  <c:v>16.25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pl-PL"/>
    </a:p>
  </c:txPr>
  <c:externalData r:id="rId1">
    <c:autoUpdate val="0"/>
  </c:externalData>
</c:chartSpace>
</file>

<file path=ppt/charts/chart5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autoTitleDeleted val="1"/>
    <c:view3D>
      <c:rotX val="30"/>
      <c:rotY val="32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8691258532947067"/>
          <c:y val="0.12036087581860273"/>
          <c:w val="0.81019951519671829"/>
          <c:h val="0.87013178677754599"/>
        </c:manualLayout>
      </c:layout>
      <c:pie3D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Kolumna1</c:v>
                </c:pt>
              </c:strCache>
            </c:strRef>
          </c:tx>
          <c:explosion val="25"/>
          <c:dPt>
            <c:idx val="1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</c:spPr>
          </c:dPt>
          <c:dPt>
            <c:idx val="2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</c:spPr>
          </c:dPt>
          <c:dPt>
            <c:idx val="3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</c:spPr>
          </c:dPt>
          <c:dLbls>
            <c:dLbl>
              <c:idx val="0"/>
              <c:layout>
                <c:manualLayout>
                  <c:x val="8.6029615750194424E-2"/>
                  <c:y val="-0.16553415986812275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CELUJĄCY</a:t>
                    </a:r>
                    <a:endParaRPr lang="pl-PL" dirty="0" smtClean="0"/>
                  </a:p>
                  <a:p>
                    <a:r>
                      <a:rPr lang="en-US" dirty="0" smtClean="0"/>
                      <a:t>38</a:t>
                    </a:r>
                    <a:r>
                      <a:rPr lang="pl-PL" dirty="0" smtClean="0"/>
                      <a:t> OSÓB – 0,48%</a:t>
                    </a:r>
                    <a:endParaRPr lang="en-US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"/>
              <c:tx>
                <c:rich>
                  <a:bodyPr/>
                  <a:lstStyle/>
                  <a:p>
                    <a:r>
                      <a:rPr lang="en-US" sz="1400" dirty="0"/>
                      <a:t>BARDZO </a:t>
                    </a:r>
                    <a:r>
                      <a:rPr lang="en-US" sz="1400" dirty="0" smtClean="0"/>
                      <a:t>DOBRY</a:t>
                    </a:r>
                    <a:endParaRPr lang="pl-PL" sz="1400" dirty="0" smtClean="0"/>
                  </a:p>
                  <a:p>
                    <a:r>
                      <a:rPr lang="en-US" sz="1400" dirty="0" smtClean="0"/>
                      <a:t>1</a:t>
                    </a:r>
                    <a:r>
                      <a:rPr lang="pl-PL" sz="1400" dirty="0" smtClean="0"/>
                      <a:t> </a:t>
                    </a:r>
                    <a:r>
                      <a:rPr lang="en-US" sz="1400" dirty="0" smtClean="0"/>
                      <a:t>383</a:t>
                    </a:r>
                    <a:r>
                      <a:rPr lang="pl-PL" sz="1400" dirty="0" smtClean="0"/>
                      <a:t> OSOBY</a:t>
                    </a:r>
                  </a:p>
                  <a:p>
                    <a:r>
                      <a:rPr lang="pl-PL" sz="1400" dirty="0" smtClean="0"/>
                      <a:t>17,29%</a:t>
                    </a:r>
                    <a:endParaRPr lang="en-US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5.5584674576934098E-2"/>
                  <c:y val="1.3685228668286106E-2"/>
                </c:manualLayout>
              </c:layout>
              <c:tx>
                <c:rich>
                  <a:bodyPr/>
                  <a:lstStyle/>
                  <a:p>
                    <a:r>
                      <a:rPr lang="pl-PL" sz="1400" dirty="0" smtClean="0"/>
                      <a:t>D</a:t>
                    </a:r>
                    <a:r>
                      <a:rPr lang="en-US" sz="1400" dirty="0" smtClean="0"/>
                      <a:t>OBRY PLUS</a:t>
                    </a:r>
                    <a:endParaRPr lang="pl-PL" sz="1400" dirty="0" smtClean="0"/>
                  </a:p>
                  <a:p>
                    <a:r>
                      <a:rPr lang="en-US" sz="1400" dirty="0" smtClean="0"/>
                      <a:t> 2</a:t>
                    </a:r>
                    <a:r>
                      <a:rPr lang="pl-PL" sz="1400" dirty="0" smtClean="0"/>
                      <a:t> </a:t>
                    </a:r>
                    <a:r>
                      <a:rPr lang="en-US" sz="1400" dirty="0" smtClean="0"/>
                      <a:t>423</a:t>
                    </a:r>
                    <a:r>
                      <a:rPr lang="pl-PL" sz="1400" dirty="0" smtClean="0"/>
                      <a:t> OSOBY 30,30%</a:t>
                    </a:r>
                    <a:endParaRPr lang="en-US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.14586683599914499"/>
                  <c:y val="-0.24670213069418714"/>
                </c:manualLayout>
              </c:layout>
              <c:tx>
                <c:rich>
                  <a:bodyPr/>
                  <a:lstStyle/>
                  <a:p>
                    <a:r>
                      <a:rPr lang="en-US" sz="1400" dirty="0" smtClean="0"/>
                      <a:t>DOBRY</a:t>
                    </a:r>
                    <a:endParaRPr lang="pl-PL" sz="1400" dirty="0" smtClean="0"/>
                  </a:p>
                  <a:p>
                    <a:r>
                      <a:rPr lang="en-US" sz="1400" dirty="0" smtClean="0"/>
                      <a:t>2</a:t>
                    </a:r>
                    <a:r>
                      <a:rPr lang="pl-PL" sz="1400" dirty="0" smtClean="0"/>
                      <a:t> </a:t>
                    </a:r>
                    <a:r>
                      <a:rPr lang="en-US" sz="1400" dirty="0" smtClean="0"/>
                      <a:t>938</a:t>
                    </a:r>
                    <a:r>
                      <a:rPr lang="pl-PL" sz="1400" dirty="0" smtClean="0"/>
                      <a:t> OSÓB</a:t>
                    </a:r>
                  </a:p>
                  <a:p>
                    <a:r>
                      <a:rPr lang="pl-PL" sz="1400" dirty="0" smtClean="0"/>
                      <a:t>36,74%</a:t>
                    </a:r>
                    <a:endParaRPr lang="en-US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4"/>
              <c:tx>
                <c:rich>
                  <a:bodyPr/>
                  <a:lstStyle/>
                  <a:p>
                    <a:r>
                      <a:rPr lang="en-US" sz="1400"/>
                      <a:t>DOSTATECZNY </a:t>
                    </a:r>
                    <a:r>
                      <a:rPr lang="en-US" sz="1400" smtClean="0"/>
                      <a:t>PLUS</a:t>
                    </a:r>
                    <a:endParaRPr lang="pl-PL" sz="1400" smtClean="0"/>
                  </a:p>
                  <a:p>
                    <a:r>
                      <a:rPr lang="en-US" sz="1400" smtClean="0"/>
                      <a:t>837</a:t>
                    </a:r>
                    <a:r>
                      <a:rPr lang="pl-PL" sz="1400" smtClean="0"/>
                      <a:t> OSÓB – 10,47%</a:t>
                    </a:r>
                    <a:endParaRPr lang="en-US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5"/>
              <c:tx>
                <c:rich>
                  <a:bodyPr/>
                  <a:lstStyle/>
                  <a:p>
                    <a:r>
                      <a:rPr lang="en-US" dirty="0" smtClean="0"/>
                      <a:t>DOSTATECZNY</a:t>
                    </a:r>
                    <a:endParaRPr lang="pl-PL" dirty="0" smtClean="0"/>
                  </a:p>
                  <a:p>
                    <a:r>
                      <a:rPr lang="en-US" dirty="0" smtClean="0"/>
                      <a:t>375</a:t>
                    </a:r>
                    <a:r>
                      <a:rPr lang="pl-PL" dirty="0" smtClean="0"/>
                      <a:t> OSÓB – 4,69%</a:t>
                    </a:r>
                    <a:endParaRPr lang="en-US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0.14481951765256978"/>
                  <c:y val="0.65297230487903746"/>
                </c:manualLayout>
              </c:layout>
              <c:tx>
                <c:rich>
                  <a:bodyPr/>
                  <a:lstStyle/>
                  <a:p>
                    <a:r>
                      <a:rPr lang="pl-PL" dirty="0" smtClean="0"/>
                      <a:t>BR</a:t>
                    </a:r>
                    <a:r>
                      <a:rPr lang="en-US" dirty="0" smtClean="0"/>
                      <a:t>AK DANYCH</a:t>
                    </a:r>
                    <a:endParaRPr lang="pl-PL" dirty="0" smtClean="0"/>
                  </a:p>
                  <a:p>
                    <a:r>
                      <a:rPr lang="en-US" dirty="0" smtClean="0"/>
                      <a:t>3</a:t>
                    </a:r>
                    <a:r>
                      <a:rPr lang="pl-PL" dirty="0" smtClean="0"/>
                      <a:t> OSOBY – 0,04%</a:t>
                    </a:r>
                    <a:endParaRPr lang="en-US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pl-PL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</c:dLbls>
          <c:cat>
            <c:strRef>
              <c:f>Arkusz1!$A$2:$A$8</c:f>
              <c:strCache>
                <c:ptCount val="7"/>
                <c:pt idx="0">
                  <c:v>CELUJĄCY</c:v>
                </c:pt>
                <c:pt idx="1">
                  <c:v>BARDZO DOBRY</c:v>
                </c:pt>
                <c:pt idx="2">
                  <c:v>DOBRY PLUS</c:v>
                </c:pt>
                <c:pt idx="3">
                  <c:v>DOBRY</c:v>
                </c:pt>
                <c:pt idx="4">
                  <c:v>DOSTATECZNY PLUS</c:v>
                </c:pt>
                <c:pt idx="5">
                  <c:v>DOSTATECZNY</c:v>
                </c:pt>
                <c:pt idx="6">
                  <c:v>BRAK DANYCH </c:v>
                </c:pt>
              </c:strCache>
            </c:strRef>
          </c:cat>
          <c:val>
            <c:numRef>
              <c:f>Arkusz1!$B$2:$B$8</c:f>
              <c:numCache>
                <c:formatCode>General</c:formatCode>
                <c:ptCount val="7"/>
                <c:pt idx="0">
                  <c:v>38</c:v>
                </c:pt>
                <c:pt idx="1">
                  <c:v>1383</c:v>
                </c:pt>
                <c:pt idx="2">
                  <c:v>2423</c:v>
                </c:pt>
                <c:pt idx="3">
                  <c:v>2938</c:v>
                </c:pt>
                <c:pt idx="4">
                  <c:v>837</c:v>
                </c:pt>
                <c:pt idx="5">
                  <c:v>375</c:v>
                </c:pt>
                <c:pt idx="6">
                  <c:v>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ln>
          <a:noFill/>
        </a:ln>
      </c:spPr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800"/>
      </a:pPr>
      <a:endParaRPr lang="pl-PL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359250853847781E-2"/>
          <c:y val="3.1153712389968679E-2"/>
          <c:w val="0.92645116044453846"/>
          <c:h val="0.8877272379697297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Arkusz1!$A$2</c:f>
              <c:strCache>
                <c:ptCount val="1"/>
                <c:pt idx="0">
                  <c:v>liczba notariuszy</c:v>
                </c:pt>
              </c:strCache>
            </c:strRef>
          </c:tx>
          <c:spPr>
            <a:solidFill>
              <a:schemeClr val="tx1">
                <a:lumMod val="50000"/>
                <a:lumOff val="5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2.8446660048525073E-3"/>
                  <c:y val="-0.1646664929491691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"/>
                  <c:y val="-0.1735559978774727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4223330024262537E-3"/>
                  <c:y val="-0.1860324812398795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1.4223330024262537E-3"/>
                  <c:y val="-0.18535460382615246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0"/>
                  <c:y val="-0.21621529959632801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1.4223330024262016E-3"/>
                  <c:y val="-0.2163646517051945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0"/>
                  <c:y val="-0.25035647546717826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0"/>
                  <c:y val="-0.27523697798120184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</a:t>
                    </a:r>
                    <a:r>
                      <a:rPr lang="pl-PL" dirty="0" smtClean="0"/>
                      <a:t> </a:t>
                    </a:r>
                    <a:r>
                      <a:rPr lang="en-US" dirty="0" smtClean="0"/>
                      <a:t>066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0"/>
                  <c:y val="-0.29645782719855679"/>
                </c:manualLayout>
              </c:layout>
              <c:tx>
                <c:rich>
                  <a:bodyPr/>
                  <a:lstStyle/>
                  <a:p>
                    <a:r>
                      <a:rPr lang="en-US" smtClean="0"/>
                      <a:t>1</a:t>
                    </a:r>
                    <a:r>
                      <a:rPr lang="pl-PL" smtClean="0"/>
                      <a:t> </a:t>
                    </a:r>
                    <a:r>
                      <a:rPr lang="en-US" smtClean="0"/>
                      <a:t>246</a:t>
                    </a:r>
                    <a:endParaRPr lang="en-US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1.0430321525828207E-16"/>
                  <c:y val="-0.32244804326618948"/>
                </c:manualLayout>
              </c:layout>
              <c:tx>
                <c:rich>
                  <a:bodyPr/>
                  <a:lstStyle/>
                  <a:p>
                    <a:r>
                      <a:rPr lang="pl-PL" dirty="0" smtClean="0"/>
                      <a:t> 1</a:t>
                    </a:r>
                    <a:r>
                      <a:rPr lang="pl-PL" baseline="0" dirty="0" smtClean="0"/>
                      <a:t> </a:t>
                    </a:r>
                    <a:r>
                      <a:rPr lang="en-US" dirty="0" smtClean="0"/>
                      <a:t>339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-1.4223330024262537E-3"/>
                  <c:y val="-0.35291313500187799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</a:t>
                    </a:r>
                    <a:r>
                      <a:rPr lang="pl-PL" dirty="0" smtClean="0"/>
                      <a:t> </a:t>
                    </a:r>
                    <a:r>
                      <a:rPr lang="en-US" dirty="0" smtClean="0"/>
                      <a:t>416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layout>
                <c:manualLayout>
                  <c:x val="0"/>
                  <c:y val="-0.39043169079015694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</a:t>
                    </a:r>
                    <a:r>
                      <a:rPr lang="pl-PL" dirty="0" smtClean="0"/>
                      <a:t> </a:t>
                    </a:r>
                    <a:r>
                      <a:rPr lang="en-US" dirty="0" smtClean="0"/>
                      <a:t>573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layout>
                <c:manualLayout>
                  <c:x val="-1.4223330024262537E-3"/>
                  <c:y val="-0.41149097009566327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</a:t>
                    </a:r>
                    <a:r>
                      <a:rPr lang="pl-PL" dirty="0" smtClean="0"/>
                      <a:t> </a:t>
                    </a:r>
                    <a:r>
                      <a:rPr lang="en-US" dirty="0" smtClean="0"/>
                      <a:t>692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pl-PL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Arkusz1!$B$1:$N$1</c:f>
              <c:strCache>
                <c:ptCount val="13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</c:strCache>
            </c:strRef>
          </c:cat>
          <c:val>
            <c:numRef>
              <c:f>Arkusz1!$B$2:$N$2</c:f>
              <c:numCache>
                <c:formatCode>General</c:formatCode>
                <c:ptCount val="13"/>
                <c:pt idx="0">
                  <c:v>616</c:v>
                </c:pt>
                <c:pt idx="1">
                  <c:v>644</c:v>
                </c:pt>
                <c:pt idx="2">
                  <c:v>652</c:v>
                </c:pt>
                <c:pt idx="3">
                  <c:v>661</c:v>
                </c:pt>
                <c:pt idx="4">
                  <c:v>788</c:v>
                </c:pt>
                <c:pt idx="5">
                  <c:v>861</c:v>
                </c:pt>
                <c:pt idx="6">
                  <c:v>978</c:v>
                </c:pt>
                <c:pt idx="7">
                  <c:v>1066</c:v>
                </c:pt>
                <c:pt idx="8">
                  <c:v>1246</c:v>
                </c:pt>
                <c:pt idx="9">
                  <c:v>1339</c:v>
                </c:pt>
                <c:pt idx="10">
                  <c:v>1416</c:v>
                </c:pt>
                <c:pt idx="11">
                  <c:v>1573</c:v>
                </c:pt>
                <c:pt idx="12">
                  <c:v>1692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28721280"/>
        <c:axId val="128722816"/>
      </c:barChart>
      <c:catAx>
        <c:axId val="12872128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4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pl-PL"/>
          </a:p>
        </c:txPr>
        <c:crossAx val="128722816"/>
        <c:crosses val="autoZero"/>
        <c:auto val="1"/>
        <c:lblAlgn val="ctr"/>
        <c:lblOffset val="100"/>
        <c:noMultiLvlLbl val="0"/>
      </c:catAx>
      <c:valAx>
        <c:axId val="128722816"/>
        <c:scaling>
          <c:orientation val="minMax"/>
          <c:max val="200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pl-PL"/>
          </a:p>
        </c:txPr>
        <c:crossAx val="12872128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pl-PL"/>
    </a:p>
  </c:txPr>
  <c:externalData r:id="rId1">
    <c:autoUpdate val="0"/>
  </c:externalData>
</c:chartSpace>
</file>

<file path=ppt/charts/chart6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autoTitleDeleted val="1"/>
    <c:view3D>
      <c:rotX val="30"/>
      <c:rotY val="359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3204249532706031"/>
          <c:y val="0.12036087581860273"/>
          <c:w val="0.81019951519671829"/>
          <c:h val="0.87013178677754599"/>
        </c:manualLayout>
      </c:layout>
      <c:pie3D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Sprzedaż</c:v>
                </c:pt>
              </c:strCache>
            </c:strRef>
          </c:tx>
          <c:explosion val="25"/>
          <c:dPt>
            <c:idx val="1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</c:spPr>
          </c:dPt>
          <c:dPt>
            <c:idx val="2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</c:spPr>
          </c:dPt>
          <c:dPt>
            <c:idx val="3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</c:spPr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 smtClean="0"/>
                      <a:t>CELUJĄCY</a:t>
                    </a:r>
                    <a:endParaRPr lang="pl-PL" smtClean="0"/>
                  </a:p>
                  <a:p>
                    <a:r>
                      <a:rPr lang="en-US" smtClean="0"/>
                      <a:t>36</a:t>
                    </a:r>
                    <a:r>
                      <a:rPr lang="pl-PL" smtClean="0"/>
                      <a:t> OSÓB – 0,83%</a:t>
                    </a:r>
                    <a:endParaRPr lang="en-US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0.17098149925187486"/>
                  <c:y val="9.5274886874431364E-2"/>
                </c:manualLayout>
              </c:layout>
              <c:tx>
                <c:rich>
                  <a:bodyPr/>
                  <a:lstStyle/>
                  <a:p>
                    <a:r>
                      <a:rPr lang="pl-PL" dirty="0" smtClean="0"/>
                      <a:t>B</a:t>
                    </a:r>
                    <a:r>
                      <a:rPr lang="en-US" dirty="0" smtClean="0"/>
                      <a:t>ARDZO DOBRY</a:t>
                    </a:r>
                    <a:endParaRPr lang="pl-PL" dirty="0" smtClean="0"/>
                  </a:p>
                  <a:p>
                    <a:r>
                      <a:rPr lang="en-US" dirty="0" smtClean="0"/>
                      <a:t>1</a:t>
                    </a:r>
                    <a:r>
                      <a:rPr lang="pl-PL" dirty="0" smtClean="0"/>
                      <a:t> </a:t>
                    </a:r>
                    <a:r>
                      <a:rPr lang="en-US" dirty="0" smtClean="0"/>
                      <a:t>095</a:t>
                    </a:r>
                    <a:r>
                      <a:rPr lang="pl-PL" dirty="0" smtClean="0"/>
                      <a:t> OSÓB 25,32%</a:t>
                    </a:r>
                    <a:endParaRPr lang="en-US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0.13044983013693645"/>
                  <c:y val="-0.24256539063227209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DOBRY </a:t>
                    </a:r>
                    <a:r>
                      <a:rPr lang="en-US" dirty="0" smtClean="0"/>
                      <a:t>PLUS</a:t>
                    </a:r>
                    <a:endParaRPr lang="pl-PL" dirty="0" smtClean="0"/>
                  </a:p>
                  <a:p>
                    <a:r>
                      <a:rPr lang="en-US" dirty="0" smtClean="0"/>
                      <a:t>1</a:t>
                    </a:r>
                    <a:r>
                      <a:rPr lang="pl-PL" dirty="0" smtClean="0"/>
                      <a:t> </a:t>
                    </a:r>
                    <a:r>
                      <a:rPr lang="en-US" dirty="0" smtClean="0"/>
                      <a:t>593</a:t>
                    </a:r>
                    <a:r>
                      <a:rPr lang="pl-PL" dirty="0" smtClean="0"/>
                      <a:t> OSOBY</a:t>
                    </a:r>
                  </a:p>
                  <a:p>
                    <a:r>
                      <a:rPr lang="pl-PL" dirty="0" smtClean="0"/>
                      <a:t>36,83%</a:t>
                    </a:r>
                    <a:endParaRPr lang="en-US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.21275519253421138"/>
                  <c:y val="1.32898146452196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DOBRY</a:t>
                    </a:r>
                    <a:endParaRPr lang="pl-PL" dirty="0" smtClean="0"/>
                  </a:p>
                  <a:p>
                    <a:r>
                      <a:rPr lang="en-US" dirty="0" smtClean="0"/>
                      <a:t>1</a:t>
                    </a:r>
                    <a:r>
                      <a:rPr lang="pl-PL" dirty="0" smtClean="0"/>
                      <a:t> </a:t>
                    </a:r>
                    <a:r>
                      <a:rPr lang="en-US" dirty="0" smtClean="0"/>
                      <a:t>242</a:t>
                    </a:r>
                    <a:r>
                      <a:rPr lang="pl-PL" dirty="0" smtClean="0"/>
                      <a:t> OSOBY</a:t>
                    </a:r>
                  </a:p>
                  <a:p>
                    <a:r>
                      <a:rPr lang="pl-PL" dirty="0" smtClean="0"/>
                      <a:t>28,72%</a:t>
                    </a:r>
                    <a:endParaRPr lang="en-US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2.5680304980375927E-2"/>
                  <c:y val="1.6351786738410447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DOSTATECZNY </a:t>
                    </a:r>
                    <a:r>
                      <a:rPr lang="en-US" smtClean="0"/>
                      <a:t>PLUS</a:t>
                    </a:r>
                    <a:endParaRPr lang="pl-PL" smtClean="0"/>
                  </a:p>
                  <a:p>
                    <a:r>
                      <a:rPr lang="en-US" smtClean="0"/>
                      <a:t>257</a:t>
                    </a:r>
                    <a:r>
                      <a:rPr lang="pl-PL" smtClean="0"/>
                      <a:t> OSÓB –</a:t>
                    </a:r>
                    <a:r>
                      <a:rPr lang="pl-PL" baseline="0" smtClean="0"/>
                      <a:t> 5,94%</a:t>
                    </a:r>
                    <a:endParaRPr lang="en-US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1.4975066285251703E-2"/>
                  <c:y val="-6.2931821389215006E-2"/>
                </c:manualLayout>
              </c:layout>
              <c:tx>
                <c:rich>
                  <a:bodyPr/>
                  <a:lstStyle/>
                  <a:p>
                    <a:r>
                      <a:rPr lang="en-US" smtClean="0"/>
                      <a:t>DOSTATECZNY</a:t>
                    </a:r>
                    <a:endParaRPr lang="pl-PL" smtClean="0"/>
                  </a:p>
                  <a:p>
                    <a:r>
                      <a:rPr lang="en-US" smtClean="0"/>
                      <a:t>101</a:t>
                    </a:r>
                    <a:r>
                      <a:rPr lang="pl-PL" smtClean="0"/>
                      <a:t> OSÓB –</a:t>
                    </a:r>
                    <a:r>
                      <a:rPr lang="pl-PL" baseline="0" smtClean="0"/>
                      <a:t> 2,34%</a:t>
                    </a:r>
                    <a:endParaRPr lang="en-US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0.40924929394268772"/>
                  <c:y val="0.77184310602125294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BRAK </a:t>
                    </a:r>
                    <a:r>
                      <a:rPr lang="en-US" dirty="0" smtClean="0"/>
                      <a:t>DANYCH</a:t>
                    </a:r>
                    <a:endParaRPr lang="pl-PL" dirty="0" smtClean="0"/>
                  </a:p>
                  <a:p>
                    <a:r>
                      <a:rPr lang="en-US" dirty="0" smtClean="0"/>
                      <a:t>1</a:t>
                    </a:r>
                    <a:r>
                      <a:rPr lang="pl-PL" dirty="0" smtClean="0"/>
                      <a:t> OSOBA</a:t>
                    </a:r>
                    <a:r>
                      <a:rPr lang="pl-PL" baseline="0" dirty="0" smtClean="0"/>
                      <a:t> – 0,01%</a:t>
                    </a:r>
                    <a:endParaRPr lang="en-US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pl-PL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</c:dLbls>
          <c:cat>
            <c:strRef>
              <c:f>Arkusz1!$A$2:$A$8</c:f>
              <c:strCache>
                <c:ptCount val="7"/>
                <c:pt idx="0">
                  <c:v>CELUJĄCY</c:v>
                </c:pt>
                <c:pt idx="1">
                  <c:v>BARDZO DOBRY</c:v>
                </c:pt>
                <c:pt idx="2">
                  <c:v>DOBRY PLUS</c:v>
                </c:pt>
                <c:pt idx="3">
                  <c:v>DOBRY</c:v>
                </c:pt>
                <c:pt idx="4">
                  <c:v>DOSTATECZNY PLUS</c:v>
                </c:pt>
                <c:pt idx="5">
                  <c:v>DOSTATECZNY</c:v>
                </c:pt>
                <c:pt idx="6">
                  <c:v>BRAK DANYCH </c:v>
                </c:pt>
              </c:strCache>
            </c:strRef>
          </c:cat>
          <c:val>
            <c:numRef>
              <c:f>Arkusz1!$B$2:$B$8</c:f>
              <c:numCache>
                <c:formatCode>General</c:formatCode>
                <c:ptCount val="7"/>
                <c:pt idx="0">
                  <c:v>36</c:v>
                </c:pt>
                <c:pt idx="1">
                  <c:v>1095</c:v>
                </c:pt>
                <c:pt idx="2">
                  <c:v>1593</c:v>
                </c:pt>
                <c:pt idx="3">
                  <c:v>1242</c:v>
                </c:pt>
                <c:pt idx="4">
                  <c:v>257</c:v>
                </c:pt>
                <c:pt idx="5">
                  <c:v>101</c:v>
                </c:pt>
                <c:pt idx="6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ln>
          <a:noFill/>
        </a:ln>
      </c:spPr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800"/>
      </a:pPr>
      <a:endParaRPr lang="pl-PL"/>
    </a:p>
  </c:txPr>
  <c:externalData r:id="rId1">
    <c:autoUpdate val="0"/>
  </c:externalData>
</c:chartSpace>
</file>

<file path=ppt/charts/chart6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DANE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invertIfNegative val="0"/>
          <c:cat>
            <c:strRef>
              <c:f>Arkusz1!$A$2:$A$7</c:f>
              <c:strCache>
                <c:ptCount val="6"/>
                <c:pt idx="0">
                  <c:v>CELUJĄCY</c:v>
                </c:pt>
                <c:pt idx="1">
                  <c:v>BARDZO DOBRY</c:v>
                </c:pt>
                <c:pt idx="2">
                  <c:v>DOBRY PLUS</c:v>
                </c:pt>
                <c:pt idx="3">
                  <c:v>DOBRY</c:v>
                </c:pt>
                <c:pt idx="4">
                  <c:v>DOSTSTECZNY PLUS</c:v>
                </c:pt>
                <c:pt idx="5">
                  <c:v>DOSTATECZNY</c:v>
                </c:pt>
              </c:strCache>
            </c:strRef>
          </c:cat>
          <c:val>
            <c:numRef>
              <c:f>Arkusz1!$B$2:$B$7</c:f>
              <c:numCache>
                <c:formatCode>General</c:formatCode>
                <c:ptCount val="6"/>
                <c:pt idx="0">
                  <c:v>94.74</c:v>
                </c:pt>
                <c:pt idx="1">
                  <c:v>79.180000000000007</c:v>
                </c:pt>
                <c:pt idx="2">
                  <c:v>65.739999999999995</c:v>
                </c:pt>
                <c:pt idx="3">
                  <c:v>42.27</c:v>
                </c:pt>
                <c:pt idx="4">
                  <c:v>30.7</c:v>
                </c:pt>
                <c:pt idx="5">
                  <c:v>26.93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9489152"/>
        <c:axId val="189490688"/>
      </c:barChart>
      <c:lineChart>
        <c:grouping val="standard"/>
        <c:varyColors val="0"/>
        <c:ser>
          <c:idx val="1"/>
          <c:order val="1"/>
          <c:tx>
            <c:strRef>
              <c:f>Arkusz1!$C$1</c:f>
              <c:strCache>
                <c:ptCount val="1"/>
                <c:pt idx="0">
                  <c:v>%</c:v>
                </c:pt>
              </c:strCache>
            </c:strRef>
          </c:tx>
          <c:spPr>
            <a:ln w="38100">
              <a:solidFill>
                <a:srgbClr val="C00000"/>
              </a:solidFill>
            </a:ln>
          </c:spPr>
          <c:marker>
            <c:symbol val="none"/>
          </c:marker>
          <c:dLbls>
            <c:dLbl>
              <c:idx val="5"/>
              <c:layout>
                <c:manualLayout>
                  <c:x val="-7.407407407407407E-2"/>
                  <c:y val="-9.7012282247998932E-2"/>
                </c:manualLayout>
              </c:layout>
              <c:tx>
                <c:rich>
                  <a:bodyPr/>
                  <a:lstStyle/>
                  <a:p>
                    <a:r>
                      <a:rPr lang="pl-PL" b="1" dirty="0" smtClean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54,1%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6"/>
              <c:layout>
                <c:manualLayout>
                  <c:x val="-2.9320987654320986E-2"/>
                  <c:y val="-6.0331825037707391E-2"/>
                </c:manualLayout>
              </c:layout>
              <c:tx>
                <c:rich>
                  <a:bodyPr/>
                  <a:lstStyle/>
                  <a:p>
                    <a:r>
                      <a:rPr lang="en-US" b="1" dirty="0" smtClean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37,9</a:t>
                    </a:r>
                    <a:r>
                      <a:rPr lang="pl-PL" b="1" dirty="0" smtClean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0%</a:t>
                    </a:r>
                    <a:endParaRPr lang="en-US" dirty="0">
                      <a:solidFill>
                        <a:schemeClr val="accent2">
                          <a:lumMod val="75000"/>
                        </a:schemeClr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pl-PL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Arkusz1!$A$2:$A$7</c:f>
              <c:strCache>
                <c:ptCount val="6"/>
                <c:pt idx="0">
                  <c:v>CELUJĄCY</c:v>
                </c:pt>
                <c:pt idx="1">
                  <c:v>BARDZO DOBRY</c:v>
                </c:pt>
                <c:pt idx="2">
                  <c:v>DOBRY PLUS</c:v>
                </c:pt>
                <c:pt idx="3">
                  <c:v>DOBRY</c:v>
                </c:pt>
                <c:pt idx="4">
                  <c:v>DOSTSTECZNY PLUS</c:v>
                </c:pt>
                <c:pt idx="5">
                  <c:v>DOSTATECZNY</c:v>
                </c:pt>
              </c:strCache>
            </c:strRef>
          </c:cat>
          <c:val>
            <c:numRef>
              <c:f>Arkusz1!$C$2:$C$7</c:f>
              <c:numCache>
                <c:formatCode>General</c:formatCode>
                <c:ptCount val="6"/>
                <c:pt idx="0">
                  <c:v>54.1</c:v>
                </c:pt>
                <c:pt idx="1">
                  <c:v>54.1</c:v>
                </c:pt>
                <c:pt idx="2">
                  <c:v>54.1</c:v>
                </c:pt>
                <c:pt idx="3">
                  <c:v>54.1</c:v>
                </c:pt>
                <c:pt idx="4">
                  <c:v>54.1</c:v>
                </c:pt>
                <c:pt idx="5">
                  <c:v>54.1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9489152"/>
        <c:axId val="189490688"/>
      </c:lineChart>
      <c:catAx>
        <c:axId val="1894891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2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pl-PL"/>
          </a:p>
        </c:txPr>
        <c:crossAx val="189490688"/>
        <c:crosses val="autoZero"/>
        <c:auto val="1"/>
        <c:lblAlgn val="ctr"/>
        <c:lblOffset val="100"/>
        <c:noMultiLvlLbl val="0"/>
      </c:catAx>
      <c:valAx>
        <c:axId val="189490688"/>
        <c:scaling>
          <c:orientation val="minMax"/>
          <c:max val="10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pl-PL"/>
          </a:p>
        </c:txPr>
        <c:crossAx val="18948915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pl-PL"/>
    </a:p>
  </c:txPr>
  <c:externalData r:id="rId1">
    <c:autoUpdate val="0"/>
  </c:externalData>
</c:chartSpace>
</file>

<file path=ppt/charts/chart6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1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3427526722895999"/>
          <c:y val="0.1433758823650263"/>
          <c:w val="0.86572473277104001"/>
          <c:h val="0.84533721722323352"/>
        </c:manualLayout>
      </c:layout>
      <c:pie3D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Kolumna1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</c:spPr>
          </c:dPt>
          <c:dPt>
            <c:idx val="1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</c:spPr>
          </c:dPt>
          <c:dPt>
            <c:idx val="2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</c:spPr>
          </c:dPt>
          <c:dPt>
            <c:idx val="6"/>
            <c:bubble3D val="0"/>
            <c:spPr>
              <a:solidFill>
                <a:schemeClr val="bg2">
                  <a:lumMod val="50000"/>
                </a:schemeClr>
              </a:solidFill>
            </c:spPr>
          </c:dPt>
          <c:dLbls>
            <c:dLbl>
              <c:idx val="0"/>
              <c:layout>
                <c:manualLayout>
                  <c:x val="-0.12538554459340584"/>
                  <c:y val="2.1163265577421077E-2"/>
                </c:manualLayout>
              </c:layout>
              <c:tx>
                <c:rich>
                  <a:bodyPr/>
                  <a:lstStyle/>
                  <a:p>
                    <a:pPr>
                      <a:defRPr sz="1800"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en-US" sz="1800" dirty="0" smtClean="0"/>
                      <a:t>2017</a:t>
                    </a:r>
                    <a:endParaRPr lang="pl-PL" sz="1800" dirty="0" smtClean="0"/>
                  </a:p>
                  <a:p>
                    <a:pPr>
                      <a:defRPr sz="1800"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en-US" sz="1800" dirty="0" smtClean="0"/>
                      <a:t>3</a:t>
                    </a:r>
                    <a:r>
                      <a:rPr lang="pl-PL" sz="1800" dirty="0" smtClean="0"/>
                      <a:t> </a:t>
                    </a:r>
                    <a:r>
                      <a:rPr lang="en-US" sz="1800" dirty="0" smtClean="0"/>
                      <a:t>438</a:t>
                    </a:r>
                    <a:r>
                      <a:rPr lang="pl-PL" sz="1800" dirty="0" smtClean="0"/>
                      <a:t> OSÓB</a:t>
                    </a:r>
                  </a:p>
                  <a:p>
                    <a:pPr>
                      <a:defRPr sz="1800"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pl-PL" sz="1800" dirty="0" smtClean="0"/>
                      <a:t>42,99%</a:t>
                    </a:r>
                    <a:endParaRPr lang="en-US" sz="1800" dirty="0"/>
                  </a:p>
                </c:rich>
              </c:tx>
              <c:spPr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16881525914242679"/>
                  <c:y val="-0.24176932642762564"/>
                </c:manualLayout>
              </c:layout>
              <c:tx>
                <c:rich>
                  <a:bodyPr/>
                  <a:lstStyle/>
                  <a:p>
                    <a:pPr>
                      <a:defRPr sz="1800"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en-US" sz="1800" dirty="0" smtClean="0"/>
                      <a:t>2016</a:t>
                    </a:r>
                    <a:endParaRPr lang="pl-PL" sz="1800" dirty="0" smtClean="0"/>
                  </a:p>
                  <a:p>
                    <a:pPr>
                      <a:defRPr sz="1800"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en-US" sz="1800" dirty="0" smtClean="0"/>
                      <a:t>1</a:t>
                    </a:r>
                    <a:r>
                      <a:rPr lang="pl-PL" sz="1800" dirty="0" smtClean="0"/>
                      <a:t> </a:t>
                    </a:r>
                    <a:r>
                      <a:rPr lang="en-US" sz="1800" dirty="0" smtClean="0"/>
                      <a:t>891</a:t>
                    </a:r>
                    <a:r>
                      <a:rPr lang="pl-PL" sz="1800" dirty="0" smtClean="0"/>
                      <a:t> OSÓB</a:t>
                    </a:r>
                  </a:p>
                  <a:p>
                    <a:pPr>
                      <a:defRPr sz="1800"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pl-PL" sz="1800" dirty="0" smtClean="0"/>
                      <a:t>23,45%</a:t>
                    </a:r>
                    <a:endParaRPr lang="en-US" sz="1800" dirty="0"/>
                  </a:p>
                </c:rich>
              </c:tx>
              <c:spPr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.12963461710083216"/>
                  <c:y val="-0.11326438905071763"/>
                </c:manualLayout>
              </c:layout>
              <c:tx>
                <c:rich>
                  <a:bodyPr/>
                  <a:lstStyle/>
                  <a:p>
                    <a:r>
                      <a:rPr lang="en-US" sz="1600" dirty="0" smtClean="0"/>
                      <a:t>2015</a:t>
                    </a:r>
                    <a:endParaRPr lang="pl-PL" sz="1600" dirty="0" smtClean="0"/>
                  </a:p>
                  <a:p>
                    <a:r>
                      <a:rPr lang="en-US" sz="1600" dirty="0" smtClean="0"/>
                      <a:t>910</a:t>
                    </a:r>
                    <a:r>
                      <a:rPr lang="pl-PL" sz="1600" dirty="0" smtClean="0"/>
                      <a:t> OSÓB</a:t>
                    </a:r>
                  </a:p>
                  <a:p>
                    <a:r>
                      <a:rPr lang="pl-PL" sz="1600" dirty="0" smtClean="0"/>
                      <a:t>11,38%</a:t>
                    </a:r>
                    <a:endParaRPr lang="en-US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3262642948597697E-2"/>
                  <c:y val="1.8832649651082364E-4"/>
                </c:manualLayout>
              </c:layout>
              <c:tx>
                <c:rich>
                  <a:bodyPr/>
                  <a:lstStyle/>
                  <a:p>
                    <a:pPr>
                      <a:defRPr sz="1400"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en-US" sz="1400" smtClean="0"/>
                      <a:t>2014</a:t>
                    </a:r>
                    <a:endParaRPr lang="pl-PL" sz="1400" smtClean="0"/>
                  </a:p>
                  <a:p>
                    <a:pPr>
                      <a:defRPr sz="1400"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en-US" sz="1400" smtClean="0"/>
                      <a:t> 443</a:t>
                    </a:r>
                    <a:r>
                      <a:rPr lang="pl-PL" sz="1400" smtClean="0"/>
                      <a:t> OSOBY – 5,54%</a:t>
                    </a:r>
                    <a:endParaRPr lang="en-US" sz="1400"/>
                  </a:p>
                </c:rich>
              </c:tx>
              <c:spPr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3.4730544511447699E-2"/>
                  <c:y val="-1.6396893156638098E-2"/>
                </c:manualLayout>
              </c:layout>
              <c:tx>
                <c:rich>
                  <a:bodyPr/>
                  <a:lstStyle/>
                  <a:p>
                    <a:pPr>
                      <a:defRPr sz="1400"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en-US" sz="1400" dirty="0" smtClean="0"/>
                      <a:t>2013</a:t>
                    </a:r>
                    <a:endParaRPr lang="pl-PL" sz="1400" dirty="0" smtClean="0"/>
                  </a:p>
                  <a:p>
                    <a:pPr>
                      <a:defRPr sz="1400"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en-US" sz="1400" dirty="0" smtClean="0"/>
                      <a:t>292</a:t>
                    </a:r>
                    <a:r>
                      <a:rPr lang="pl-PL" sz="1400" dirty="0" smtClean="0"/>
                      <a:t> OSOBY 3,65%</a:t>
                    </a:r>
                    <a:endParaRPr lang="en-US" sz="1400" dirty="0"/>
                  </a:p>
                </c:rich>
              </c:tx>
              <c:spPr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7.274066542697441E-2"/>
                  <c:y val="-8.6209223285131156E-2"/>
                </c:manualLayout>
              </c:layout>
              <c:tx>
                <c:rich>
                  <a:bodyPr/>
                  <a:lstStyle/>
                  <a:p>
                    <a:pPr>
                      <a:defRPr sz="1400"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en-US" sz="1400" dirty="0" smtClean="0"/>
                      <a:t>2012</a:t>
                    </a:r>
                    <a:endParaRPr lang="pl-PL" sz="1400" dirty="0" smtClean="0"/>
                  </a:p>
                  <a:p>
                    <a:pPr>
                      <a:defRPr sz="1400"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en-US" sz="1400" dirty="0" smtClean="0"/>
                      <a:t>215</a:t>
                    </a:r>
                    <a:r>
                      <a:rPr lang="pl-PL" sz="1400" dirty="0" smtClean="0"/>
                      <a:t> OSÓB – 2,69%</a:t>
                    </a:r>
                    <a:endParaRPr lang="en-US" sz="1400" dirty="0"/>
                  </a:p>
                </c:rich>
              </c:tx>
              <c:spPr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0.12199286804943049"/>
                  <c:y val="1.6526405388997945E-3"/>
                </c:manualLayout>
              </c:layout>
              <c:tx>
                <c:rich>
                  <a:bodyPr/>
                  <a:lstStyle/>
                  <a:p>
                    <a:pPr>
                      <a:defRPr sz="1400"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en-US" sz="1400" dirty="0"/>
                      <a:t>2011 </a:t>
                    </a:r>
                    <a:endParaRPr lang="pl-PL" sz="1400" dirty="0" smtClean="0"/>
                  </a:p>
                  <a:p>
                    <a:pPr>
                      <a:defRPr sz="1400"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en-US" sz="1400" dirty="0" smtClean="0"/>
                      <a:t>I WCZEŚNIEJ</a:t>
                    </a:r>
                    <a:endParaRPr lang="pl-PL" sz="1400" dirty="0" smtClean="0"/>
                  </a:p>
                  <a:p>
                    <a:pPr>
                      <a:defRPr sz="1400"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en-US" sz="1400" dirty="0" smtClean="0"/>
                      <a:t> 808</a:t>
                    </a:r>
                    <a:r>
                      <a:rPr lang="pl-PL" sz="1400" dirty="0" smtClean="0"/>
                      <a:t> OSÓB – 10,10%</a:t>
                    </a:r>
                    <a:endParaRPr lang="en-US" sz="1400" dirty="0"/>
                  </a:p>
                </c:rich>
              </c:tx>
              <c:spPr/>
              <c:showLegendKey val="0"/>
              <c:showVal val="1"/>
              <c:showCatName val="1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pl-PL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0"/>
          </c:dLbls>
          <c:cat>
            <c:strRef>
              <c:f>Arkusz1!$A$2:$A$8</c:f>
              <c:strCache>
                <c:ptCount val="7"/>
                <c:pt idx="0">
                  <c:v>2017</c:v>
                </c:pt>
                <c:pt idx="1">
                  <c:v>2016</c:v>
                </c:pt>
                <c:pt idx="2">
                  <c:v>2015</c:v>
                </c:pt>
                <c:pt idx="3">
                  <c:v>2014</c:v>
                </c:pt>
                <c:pt idx="4">
                  <c:v>2013</c:v>
                </c:pt>
                <c:pt idx="5">
                  <c:v>2012</c:v>
                </c:pt>
                <c:pt idx="6">
                  <c:v>2011 I WCZEŚNIEJ</c:v>
                </c:pt>
              </c:strCache>
            </c:strRef>
          </c:cat>
          <c:val>
            <c:numRef>
              <c:f>Arkusz1!$B$2:$B$8</c:f>
              <c:numCache>
                <c:formatCode>General</c:formatCode>
                <c:ptCount val="7"/>
                <c:pt idx="0">
                  <c:v>3438</c:v>
                </c:pt>
                <c:pt idx="1">
                  <c:v>1891</c:v>
                </c:pt>
                <c:pt idx="2">
                  <c:v>910</c:v>
                </c:pt>
                <c:pt idx="3">
                  <c:v>443</c:v>
                </c:pt>
                <c:pt idx="4">
                  <c:v>292</c:v>
                </c:pt>
                <c:pt idx="5">
                  <c:v>215</c:v>
                </c:pt>
                <c:pt idx="6">
                  <c:v>808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pl-PL"/>
    </a:p>
  </c:txPr>
  <c:externalData r:id="rId1">
    <c:autoUpdate val="0"/>
  </c:externalData>
</c:chartSpace>
</file>

<file path=ppt/charts/chart6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autoTitleDeleted val="1"/>
    <c:view3D>
      <c:rotX val="30"/>
      <c:rotY val="34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7102913822350976"/>
          <c:y val="0.10844403174422061"/>
          <c:w val="0.81019951519671829"/>
          <c:h val="0.87013178677754599"/>
        </c:manualLayout>
      </c:layout>
      <c:pie3D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Sprzedaż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</c:spPr>
          </c:dPt>
          <c:dPt>
            <c:idx val="1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</c:spPr>
          </c:dPt>
          <c:dPt>
            <c:idx val="2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</c:spPr>
          </c:dPt>
          <c:dPt>
            <c:idx val="6"/>
            <c:bubble3D val="0"/>
            <c:spPr>
              <a:solidFill>
                <a:schemeClr val="bg2">
                  <a:lumMod val="50000"/>
                </a:schemeClr>
              </a:solidFill>
            </c:spPr>
          </c:dPt>
          <c:dLbls>
            <c:dLbl>
              <c:idx val="0"/>
              <c:layout>
                <c:manualLayout>
                  <c:x val="-0.15186002328511072"/>
                  <c:y val="2.0247562583136407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2017</a:t>
                    </a:r>
                    <a:endParaRPr lang="pl-PL" dirty="0" smtClean="0"/>
                  </a:p>
                  <a:p>
                    <a:r>
                      <a:rPr lang="en-US" dirty="0" smtClean="0"/>
                      <a:t>2</a:t>
                    </a:r>
                    <a:r>
                      <a:rPr lang="pl-PL" dirty="0" smtClean="0"/>
                      <a:t> </a:t>
                    </a:r>
                    <a:r>
                      <a:rPr lang="en-US" dirty="0" smtClean="0"/>
                      <a:t>192</a:t>
                    </a:r>
                    <a:r>
                      <a:rPr lang="pl-PL" dirty="0" smtClean="0"/>
                      <a:t> OSOBY</a:t>
                    </a:r>
                  </a:p>
                  <a:p>
                    <a:r>
                      <a:rPr lang="pl-PL" dirty="0" smtClean="0"/>
                      <a:t>50,68%</a:t>
                    </a:r>
                    <a:endParaRPr lang="en-US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13056932550492761"/>
                  <c:y val="-0.24576041851205721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2016</a:t>
                    </a:r>
                    <a:endParaRPr lang="pl-PL" dirty="0" smtClean="0"/>
                  </a:p>
                  <a:p>
                    <a:r>
                      <a:rPr lang="en-US" dirty="0" smtClean="0"/>
                      <a:t>1</a:t>
                    </a:r>
                    <a:r>
                      <a:rPr lang="pl-PL" dirty="0" smtClean="0"/>
                      <a:t> </a:t>
                    </a:r>
                    <a:r>
                      <a:rPr lang="en-US" dirty="0" smtClean="0"/>
                      <a:t>021</a:t>
                    </a:r>
                    <a:r>
                      <a:rPr lang="pl-PL" dirty="0" smtClean="0"/>
                      <a:t> OSÓB</a:t>
                    </a:r>
                  </a:p>
                  <a:p>
                    <a:r>
                      <a:rPr lang="pl-PL" dirty="0" smtClean="0"/>
                      <a:t>23,61%</a:t>
                    </a:r>
                    <a:endParaRPr lang="en-US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.14095882810403715"/>
                  <c:y val="-0.10872928533466251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2015</a:t>
                    </a:r>
                    <a:endParaRPr lang="pl-PL" dirty="0" smtClean="0"/>
                  </a:p>
                  <a:p>
                    <a:r>
                      <a:rPr lang="en-US" dirty="0" smtClean="0"/>
                      <a:t>437</a:t>
                    </a:r>
                    <a:r>
                      <a:rPr lang="pl-PL" dirty="0" smtClean="0"/>
                      <a:t> OSÓB</a:t>
                    </a:r>
                  </a:p>
                  <a:p>
                    <a:r>
                      <a:rPr lang="pl-PL" dirty="0" smtClean="0"/>
                      <a:t>10,10%</a:t>
                    </a:r>
                    <a:endParaRPr lang="en-US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1.0255454036919635E-4"/>
                  <c:y val="2.6514321231574871E-2"/>
                </c:manualLayout>
              </c:layout>
              <c:tx>
                <c:rich>
                  <a:bodyPr/>
                  <a:lstStyle/>
                  <a:p>
                    <a:pPr>
                      <a:defRPr sz="1600"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en-US" sz="1600" b="0" dirty="0" smtClean="0"/>
                      <a:t>2014</a:t>
                    </a:r>
                    <a:endParaRPr lang="pl-PL" sz="1600" b="0" dirty="0" smtClean="0"/>
                  </a:p>
                  <a:p>
                    <a:pPr>
                      <a:defRPr sz="1600"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en-US" sz="1600" dirty="0" smtClean="0"/>
                      <a:t>176</a:t>
                    </a:r>
                    <a:r>
                      <a:rPr lang="pl-PL" sz="1600" dirty="0" smtClean="0"/>
                      <a:t> OSOB – 4,07%</a:t>
                    </a:r>
                    <a:endParaRPr lang="en-US" sz="1600" dirty="0"/>
                  </a:p>
                </c:rich>
              </c:tx>
              <c:spPr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3.7891173942505789E-2"/>
                  <c:y val="-1.5914147677285106E-2"/>
                </c:manualLayout>
              </c:layout>
              <c:tx>
                <c:rich>
                  <a:bodyPr/>
                  <a:lstStyle/>
                  <a:p>
                    <a:pPr>
                      <a:defRPr sz="1600"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en-US" smtClean="0"/>
                      <a:t>2013</a:t>
                    </a:r>
                    <a:endParaRPr lang="pl-PL" smtClean="0"/>
                  </a:p>
                  <a:p>
                    <a:pPr>
                      <a:defRPr sz="1600"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en-US" smtClean="0"/>
                      <a:t> 112</a:t>
                    </a:r>
                    <a:r>
                      <a:rPr lang="pl-PL" smtClean="0"/>
                      <a:t> OSÓB – 2,59%</a:t>
                    </a:r>
                    <a:endParaRPr lang="en-US"/>
                  </a:p>
                </c:rich>
              </c:tx>
              <c:spPr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5.1280112605340114E-2"/>
                  <c:y val="-6.7796333440428541E-2"/>
                </c:manualLayout>
              </c:layout>
              <c:tx>
                <c:rich>
                  <a:bodyPr/>
                  <a:lstStyle/>
                  <a:p>
                    <a:pPr>
                      <a:defRPr sz="1600"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en-US" sz="1600" dirty="0" smtClean="0"/>
                      <a:t>2012</a:t>
                    </a:r>
                    <a:endParaRPr lang="pl-PL" sz="1600" dirty="0" smtClean="0"/>
                  </a:p>
                  <a:p>
                    <a:pPr>
                      <a:defRPr sz="1600"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en-US" sz="1600" dirty="0" smtClean="0"/>
                      <a:t>80</a:t>
                    </a:r>
                    <a:r>
                      <a:rPr lang="pl-PL" sz="1600" dirty="0" smtClean="0"/>
                      <a:t> OSOB – 1,85%</a:t>
                    </a:r>
                    <a:endParaRPr lang="en-US" sz="1600" dirty="0"/>
                  </a:p>
                </c:rich>
              </c:tx>
              <c:spPr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0.17953252411509757"/>
                  <c:y val="-2.9540824292796294E-2"/>
                </c:manualLayout>
              </c:layout>
              <c:tx>
                <c:rich>
                  <a:bodyPr/>
                  <a:lstStyle/>
                  <a:p>
                    <a:pPr>
                      <a:defRPr sz="1600"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pl-PL" sz="1600" dirty="0" smtClean="0"/>
                      <a:t>2</a:t>
                    </a:r>
                    <a:r>
                      <a:rPr lang="en-US" sz="1600" dirty="0" smtClean="0"/>
                      <a:t>011 </a:t>
                    </a:r>
                    <a:r>
                      <a:rPr lang="en-US" sz="1600" dirty="0"/>
                      <a:t>I </a:t>
                    </a:r>
                    <a:r>
                      <a:rPr lang="en-US" sz="1600" dirty="0" smtClean="0"/>
                      <a:t>WCZEŚNIEJ</a:t>
                    </a:r>
                    <a:endParaRPr lang="pl-PL" sz="1600" dirty="0" smtClean="0"/>
                  </a:p>
                  <a:p>
                    <a:pPr>
                      <a:defRPr sz="1600"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en-US" sz="1600" dirty="0" smtClean="0"/>
                      <a:t>307</a:t>
                    </a:r>
                    <a:r>
                      <a:rPr lang="pl-PL" sz="1600" dirty="0" smtClean="0"/>
                      <a:t> OSÓB</a:t>
                    </a:r>
                  </a:p>
                  <a:p>
                    <a:pPr>
                      <a:defRPr sz="1600"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pl-PL" sz="1600" dirty="0" smtClean="0"/>
                      <a:t>7,10%</a:t>
                    </a:r>
                    <a:endParaRPr lang="en-US" sz="1600" dirty="0"/>
                  </a:p>
                </c:rich>
              </c:tx>
              <c:spPr/>
              <c:showLegendKey val="0"/>
              <c:showVal val="1"/>
              <c:showCatName val="1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pl-PL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0"/>
          </c:dLbls>
          <c:cat>
            <c:strRef>
              <c:f>Arkusz1!$A$2:$A$8</c:f>
              <c:strCache>
                <c:ptCount val="7"/>
                <c:pt idx="0">
                  <c:v>2017</c:v>
                </c:pt>
                <c:pt idx="1">
                  <c:v>2016</c:v>
                </c:pt>
                <c:pt idx="2">
                  <c:v>2015</c:v>
                </c:pt>
                <c:pt idx="3">
                  <c:v>2014</c:v>
                </c:pt>
                <c:pt idx="4">
                  <c:v>2013</c:v>
                </c:pt>
                <c:pt idx="5">
                  <c:v>2012</c:v>
                </c:pt>
                <c:pt idx="6">
                  <c:v>2011 I WCZEŚNIEJ</c:v>
                </c:pt>
              </c:strCache>
            </c:strRef>
          </c:cat>
          <c:val>
            <c:numRef>
              <c:f>Arkusz1!$B$2:$B$8</c:f>
              <c:numCache>
                <c:formatCode>General</c:formatCode>
                <c:ptCount val="7"/>
                <c:pt idx="0">
                  <c:v>2192</c:v>
                </c:pt>
                <c:pt idx="1">
                  <c:v>1021</c:v>
                </c:pt>
                <c:pt idx="2">
                  <c:v>437</c:v>
                </c:pt>
                <c:pt idx="3">
                  <c:v>176</c:v>
                </c:pt>
                <c:pt idx="4">
                  <c:v>112</c:v>
                </c:pt>
                <c:pt idx="5">
                  <c:v>80</c:v>
                </c:pt>
                <c:pt idx="6">
                  <c:v>307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</c:pie3DChart>
      <c:spPr>
        <a:ln>
          <a:noFill/>
        </a:ln>
      </c:spPr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800"/>
      </a:pPr>
      <a:endParaRPr lang="pl-PL"/>
    </a:p>
  </c:txPr>
  <c:externalData r:id="rId1">
    <c:autoUpdate val="0"/>
  </c:externalData>
</c:chartSpace>
</file>

<file path=ppt/charts/chart6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DANE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invertIfNegative val="0"/>
          <c:cat>
            <c:strRef>
              <c:f>Arkusz1!$A$2:$A$8</c:f>
              <c:strCache>
                <c:ptCount val="7"/>
                <c:pt idx="0">
                  <c:v>2017</c:v>
                </c:pt>
                <c:pt idx="1">
                  <c:v>2016</c:v>
                </c:pt>
                <c:pt idx="2">
                  <c:v>2015</c:v>
                </c:pt>
                <c:pt idx="3">
                  <c:v>2014</c:v>
                </c:pt>
                <c:pt idx="4">
                  <c:v>2013</c:v>
                </c:pt>
                <c:pt idx="5">
                  <c:v>2012</c:v>
                </c:pt>
                <c:pt idx="6">
                  <c:v>2011 I WCZEŚNIEJ</c:v>
                </c:pt>
              </c:strCache>
            </c:strRef>
          </c:cat>
          <c:val>
            <c:numRef>
              <c:f>Arkusz1!$B$2:$B$8</c:f>
              <c:numCache>
                <c:formatCode>General</c:formatCode>
                <c:ptCount val="7"/>
                <c:pt idx="0">
                  <c:v>63.76</c:v>
                </c:pt>
                <c:pt idx="1">
                  <c:v>53.99</c:v>
                </c:pt>
                <c:pt idx="2">
                  <c:v>48.02</c:v>
                </c:pt>
                <c:pt idx="3">
                  <c:v>39.729999999999997</c:v>
                </c:pt>
                <c:pt idx="4">
                  <c:v>38.36</c:v>
                </c:pt>
                <c:pt idx="5">
                  <c:v>37.21</c:v>
                </c:pt>
                <c:pt idx="6">
                  <c:v>37.99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9686528"/>
        <c:axId val="189688064"/>
      </c:barChart>
      <c:lineChart>
        <c:grouping val="standard"/>
        <c:varyColors val="0"/>
        <c:ser>
          <c:idx val="1"/>
          <c:order val="1"/>
          <c:tx>
            <c:strRef>
              <c:f>Arkusz1!$C$1</c:f>
              <c:strCache>
                <c:ptCount val="1"/>
                <c:pt idx="0">
                  <c:v>%</c:v>
                </c:pt>
              </c:strCache>
            </c:strRef>
          </c:tx>
          <c:spPr>
            <a:ln w="38100">
              <a:solidFill>
                <a:srgbClr val="C00000"/>
              </a:solidFill>
            </a:ln>
          </c:spPr>
          <c:marker>
            <c:symbol val="none"/>
          </c:marker>
          <c:dLbls>
            <c:dLbl>
              <c:idx val="5"/>
              <c:layout>
                <c:manualLayout>
                  <c:x val="5.709876543209888E-2"/>
                  <c:y val="-8.3233982820553609E-2"/>
                </c:manualLayout>
              </c:layout>
              <c:tx>
                <c:rich>
                  <a:bodyPr/>
                  <a:lstStyle/>
                  <a:p>
                    <a:r>
                      <a:rPr lang="pl-PL" b="1" dirty="0" smtClean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54,1%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6"/>
              <c:layout>
                <c:manualLayout>
                  <c:x val="-2.9320987654320986E-2"/>
                  <c:y val="-6.0331825037707391E-2"/>
                </c:manualLayout>
              </c:layout>
              <c:tx>
                <c:rich>
                  <a:bodyPr/>
                  <a:lstStyle/>
                  <a:p>
                    <a:r>
                      <a:rPr lang="en-US" b="1" dirty="0" smtClean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37,9</a:t>
                    </a:r>
                    <a:r>
                      <a:rPr lang="pl-PL" b="1" dirty="0" smtClean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0%</a:t>
                    </a:r>
                    <a:endParaRPr lang="en-US" dirty="0">
                      <a:solidFill>
                        <a:schemeClr val="accent2">
                          <a:lumMod val="75000"/>
                        </a:schemeClr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pl-PL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Arkusz1!$A$2:$A$8</c:f>
              <c:strCache>
                <c:ptCount val="7"/>
                <c:pt idx="0">
                  <c:v>2017</c:v>
                </c:pt>
                <c:pt idx="1">
                  <c:v>2016</c:v>
                </c:pt>
                <c:pt idx="2">
                  <c:v>2015</c:v>
                </c:pt>
                <c:pt idx="3">
                  <c:v>2014</c:v>
                </c:pt>
                <c:pt idx="4">
                  <c:v>2013</c:v>
                </c:pt>
                <c:pt idx="5">
                  <c:v>2012</c:v>
                </c:pt>
                <c:pt idx="6">
                  <c:v>2011 I WCZEŚNIEJ</c:v>
                </c:pt>
              </c:strCache>
            </c:strRef>
          </c:cat>
          <c:val>
            <c:numRef>
              <c:f>Arkusz1!$C$2:$C$8</c:f>
              <c:numCache>
                <c:formatCode>General</c:formatCode>
                <c:ptCount val="7"/>
                <c:pt idx="0">
                  <c:v>54.1</c:v>
                </c:pt>
                <c:pt idx="1">
                  <c:v>54.1</c:v>
                </c:pt>
                <c:pt idx="2">
                  <c:v>54.1</c:v>
                </c:pt>
                <c:pt idx="3">
                  <c:v>54.1</c:v>
                </c:pt>
                <c:pt idx="4">
                  <c:v>54.1</c:v>
                </c:pt>
                <c:pt idx="5">
                  <c:v>54.1</c:v>
                </c:pt>
                <c:pt idx="6">
                  <c:v>54.1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9686528"/>
        <c:axId val="189688064"/>
      </c:lineChart>
      <c:catAx>
        <c:axId val="1896865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2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pl-PL"/>
          </a:p>
        </c:txPr>
        <c:crossAx val="189688064"/>
        <c:crosses val="autoZero"/>
        <c:auto val="1"/>
        <c:lblAlgn val="ctr"/>
        <c:lblOffset val="100"/>
        <c:noMultiLvlLbl val="0"/>
      </c:catAx>
      <c:valAx>
        <c:axId val="189688064"/>
        <c:scaling>
          <c:orientation val="minMax"/>
          <c:max val="10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pl-PL"/>
          </a:p>
        </c:txPr>
        <c:crossAx val="18968652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pl-PL"/>
    </a:p>
  </c:txPr>
  <c:externalData r:id="rId1">
    <c:autoUpdate val="0"/>
  </c:externalData>
</c:chartSpace>
</file>

<file path=ppt/charts/chart6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742812972969923E-2"/>
          <c:y val="0.18399842849225184"/>
          <c:w val="0.84215810871743368"/>
          <c:h val="0.81560082852813798"/>
        </c:manualLayout>
      </c:layout>
      <c:pie3D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Seria 1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</c:spPr>
          </c:dPt>
          <c:dPt>
            <c:idx val="1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</c:spPr>
          </c:dPt>
          <c:dLbls>
            <c:dLbl>
              <c:idx val="0"/>
              <c:layout>
                <c:manualLayout>
                  <c:x val="-0.21023690870972278"/>
                  <c:y val="-0.20812102990733164"/>
                </c:manualLayout>
              </c:layout>
              <c:tx>
                <c:rich>
                  <a:bodyPr/>
                  <a:lstStyle/>
                  <a:p>
                    <a:r>
                      <a:rPr lang="pl-PL" sz="1400" b="0" dirty="0" smtClean="0"/>
                      <a:t>S</a:t>
                    </a:r>
                    <a:r>
                      <a:rPr lang="en-US" sz="1400" b="0" dirty="0" smtClean="0"/>
                      <a:t>TUDIA STACJONARNE</a:t>
                    </a:r>
                    <a:endParaRPr lang="pl-PL" sz="1400" b="0" dirty="0" smtClean="0"/>
                  </a:p>
                  <a:p>
                    <a:r>
                      <a:rPr lang="en-US" sz="1400" b="0" dirty="0" smtClean="0"/>
                      <a:t> </a:t>
                    </a:r>
                    <a:r>
                      <a:rPr lang="pl-PL" sz="1400" b="0" dirty="0" smtClean="0"/>
                      <a:t>4 638 OSÓB </a:t>
                    </a:r>
                  </a:p>
                  <a:p>
                    <a:r>
                      <a:rPr lang="pl-PL" sz="1400" b="0" dirty="0" smtClean="0"/>
                      <a:t>58%</a:t>
                    </a:r>
                    <a:endParaRPr lang="en-US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17700318263650566"/>
                  <c:y val="2.4425762947665519E-2"/>
                </c:manualLayout>
              </c:layout>
              <c:tx>
                <c:rich>
                  <a:bodyPr/>
                  <a:lstStyle/>
                  <a:p>
                    <a:r>
                      <a:rPr lang="en-US" sz="1400" b="0" dirty="0"/>
                      <a:t>STUDIA </a:t>
                    </a:r>
                    <a:r>
                      <a:rPr lang="en-US" sz="1400" b="0" dirty="0" smtClean="0"/>
                      <a:t>NIESTACJONARNE</a:t>
                    </a:r>
                    <a:endParaRPr lang="pl-PL" sz="1400" b="0" dirty="0" smtClean="0"/>
                  </a:p>
                  <a:p>
                    <a:r>
                      <a:rPr lang="en-US" sz="1400" b="0" dirty="0" smtClean="0"/>
                      <a:t> </a:t>
                    </a:r>
                    <a:r>
                      <a:rPr lang="pl-PL" sz="1400" b="0" dirty="0" smtClean="0"/>
                      <a:t>3 324 OSOBY</a:t>
                    </a:r>
                  </a:p>
                  <a:p>
                    <a:r>
                      <a:rPr lang="pl-PL" sz="1400" b="0" dirty="0" smtClean="0"/>
                      <a:t>41,57%</a:t>
                    </a:r>
                    <a:endParaRPr lang="en-US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6.5059150773466717E-3"/>
                  <c:y val="-3.9540895236430916E-2"/>
                </c:manualLayout>
              </c:layout>
              <c:tx>
                <c:rich>
                  <a:bodyPr/>
                  <a:lstStyle/>
                  <a:p>
                    <a:r>
                      <a:rPr lang="pl-PL" sz="1400" b="0" dirty="0" smtClean="0"/>
                      <a:t>B</a:t>
                    </a:r>
                    <a:r>
                      <a:rPr lang="en-US" sz="1400" b="0" dirty="0" smtClean="0"/>
                      <a:t>RAK DANYCH</a:t>
                    </a:r>
                    <a:endParaRPr lang="pl-PL" sz="1400" b="0" dirty="0" smtClean="0"/>
                  </a:p>
                  <a:p>
                    <a:r>
                      <a:rPr lang="en-US" sz="1400" b="0" dirty="0" smtClean="0"/>
                      <a:t> </a:t>
                    </a:r>
                    <a:r>
                      <a:rPr lang="pl-PL" sz="1400" b="0" dirty="0" smtClean="0"/>
                      <a:t>35 OSÓB – 0,44%</a:t>
                    </a:r>
                    <a:endParaRPr lang="en-US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pl-PL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0"/>
          </c:dLbls>
          <c:cat>
            <c:strRef>
              <c:f>Arkusz1!$A$2:$A$4</c:f>
              <c:strCache>
                <c:ptCount val="3"/>
                <c:pt idx="0">
                  <c:v>STUDIA STACJONARNE</c:v>
                </c:pt>
                <c:pt idx="1">
                  <c:v>STUDIA NIESTACJONARNE</c:v>
                </c:pt>
                <c:pt idx="2">
                  <c:v>BRAK DANYCH</c:v>
                </c:pt>
              </c:strCache>
            </c:strRef>
          </c:cat>
          <c:val>
            <c:numRef>
              <c:f>Arkusz1!$B$2:$B$4</c:f>
              <c:numCache>
                <c:formatCode>General</c:formatCode>
                <c:ptCount val="3"/>
                <c:pt idx="0">
                  <c:v>4638</c:v>
                </c:pt>
                <c:pt idx="1">
                  <c:v>3324</c:v>
                </c:pt>
                <c:pt idx="2">
                  <c:v>35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pl-PL"/>
    </a:p>
  </c:txPr>
  <c:externalData r:id="rId1">
    <c:autoUpdate val="0"/>
  </c:externalData>
</c:chartSpace>
</file>

<file path=ppt/charts/chart6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STUDIA STACJONARNE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c:spPr>
          <c:invertIfNegative val="0"/>
          <c:cat>
            <c:strRef>
              <c:f>Arkusz1!$A$2:$A$15</c:f>
              <c:strCache>
                <c:ptCount val="14"/>
                <c:pt idx="0">
                  <c:v>U. WROCŁAWSKI</c:v>
                </c:pt>
                <c:pt idx="1">
                  <c:v>U. WARSZAWSKI</c:v>
                </c:pt>
                <c:pt idx="2">
                  <c:v>U. JAGIELLOŃSKI </c:v>
                </c:pt>
                <c:pt idx="3">
                  <c:v>UAM W POZNANIU</c:v>
                </c:pt>
                <c:pt idx="4">
                  <c:v>U. ŚLĄSKI</c:v>
                </c:pt>
                <c:pt idx="5">
                  <c:v>UMK W TORUNIU</c:v>
                </c:pt>
                <c:pt idx="6">
                  <c:v>U. GDAŃSKI </c:v>
                </c:pt>
                <c:pt idx="7">
                  <c:v>UMCS W LUBLINIE</c:v>
                </c:pt>
                <c:pt idx="8">
                  <c:v>UKSW W WARSZAWIE</c:v>
                </c:pt>
                <c:pt idx="9">
                  <c:v>KUL</c:v>
                </c:pt>
                <c:pt idx="10">
                  <c:v>U. ŁÓDZKI </c:v>
                </c:pt>
                <c:pt idx="11">
                  <c:v>UCZ. ŁAZARSKIEGO</c:v>
                </c:pt>
                <c:pt idx="12">
                  <c:v>U. SZCZECIŃSKI</c:v>
                </c:pt>
                <c:pt idx="13">
                  <c:v>U. WARMIŃSKO-MAZ.</c:v>
                </c:pt>
              </c:strCache>
            </c:strRef>
          </c:cat>
          <c:val>
            <c:numRef>
              <c:f>Arkusz1!$B$2:$B$15</c:f>
              <c:numCache>
                <c:formatCode>General</c:formatCode>
                <c:ptCount val="14"/>
                <c:pt idx="0">
                  <c:v>74.48</c:v>
                </c:pt>
                <c:pt idx="1">
                  <c:v>77.349999999999994</c:v>
                </c:pt>
                <c:pt idx="2">
                  <c:v>82.21</c:v>
                </c:pt>
                <c:pt idx="3">
                  <c:v>74.81</c:v>
                </c:pt>
                <c:pt idx="4">
                  <c:v>70.94</c:v>
                </c:pt>
                <c:pt idx="5">
                  <c:v>66.97</c:v>
                </c:pt>
                <c:pt idx="6">
                  <c:v>71.84</c:v>
                </c:pt>
                <c:pt idx="7">
                  <c:v>63.3</c:v>
                </c:pt>
                <c:pt idx="8">
                  <c:v>61.51</c:v>
                </c:pt>
                <c:pt idx="9">
                  <c:v>58.74</c:v>
                </c:pt>
                <c:pt idx="10">
                  <c:v>77.78</c:v>
                </c:pt>
                <c:pt idx="11">
                  <c:v>31.55</c:v>
                </c:pt>
                <c:pt idx="12">
                  <c:v>71.2</c:v>
                </c:pt>
                <c:pt idx="13">
                  <c:v>52.83</c:v>
                </c:pt>
              </c:numCache>
            </c:numRef>
          </c:val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STUDIA NIESTACJONARNE</c:v>
                </c:pt>
              </c:strCache>
            </c:strRef>
          </c:tx>
          <c:spPr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c:spPr>
          <c:invertIfNegative val="0"/>
          <c:cat>
            <c:strRef>
              <c:f>Arkusz1!$A$2:$A$15</c:f>
              <c:strCache>
                <c:ptCount val="14"/>
                <c:pt idx="0">
                  <c:v>U. WROCŁAWSKI</c:v>
                </c:pt>
                <c:pt idx="1">
                  <c:v>U. WARSZAWSKI</c:v>
                </c:pt>
                <c:pt idx="2">
                  <c:v>U. JAGIELLOŃSKI </c:v>
                </c:pt>
                <c:pt idx="3">
                  <c:v>UAM W POZNANIU</c:v>
                </c:pt>
                <c:pt idx="4">
                  <c:v>U. ŚLĄSKI</c:v>
                </c:pt>
                <c:pt idx="5">
                  <c:v>UMK W TORUNIU</c:v>
                </c:pt>
                <c:pt idx="6">
                  <c:v>U. GDAŃSKI </c:v>
                </c:pt>
                <c:pt idx="7">
                  <c:v>UMCS W LUBLINIE</c:v>
                </c:pt>
                <c:pt idx="8">
                  <c:v>UKSW W WARSZAWIE</c:v>
                </c:pt>
                <c:pt idx="9">
                  <c:v>KUL</c:v>
                </c:pt>
                <c:pt idx="10">
                  <c:v>U. ŁÓDZKI </c:v>
                </c:pt>
                <c:pt idx="11">
                  <c:v>UCZ. ŁAZARSKIEGO</c:v>
                </c:pt>
                <c:pt idx="12">
                  <c:v>U. SZCZECIŃSKI</c:v>
                </c:pt>
                <c:pt idx="13">
                  <c:v>U. WARMIŃSKO-MAZ.</c:v>
                </c:pt>
              </c:strCache>
            </c:strRef>
          </c:cat>
          <c:val>
            <c:numRef>
              <c:f>Arkusz1!$C$2:$C$15</c:f>
              <c:numCache>
                <c:formatCode>General</c:formatCode>
                <c:ptCount val="14"/>
                <c:pt idx="0">
                  <c:v>47.13</c:v>
                </c:pt>
                <c:pt idx="1">
                  <c:v>54.01</c:v>
                </c:pt>
                <c:pt idx="2">
                  <c:v>58.94</c:v>
                </c:pt>
                <c:pt idx="3">
                  <c:v>46.82</c:v>
                </c:pt>
                <c:pt idx="4">
                  <c:v>42.91</c:v>
                </c:pt>
                <c:pt idx="5">
                  <c:v>32.06</c:v>
                </c:pt>
                <c:pt idx="6">
                  <c:v>45.53</c:v>
                </c:pt>
                <c:pt idx="7">
                  <c:v>32</c:v>
                </c:pt>
                <c:pt idx="8">
                  <c:v>36.99</c:v>
                </c:pt>
                <c:pt idx="9">
                  <c:v>39.06</c:v>
                </c:pt>
                <c:pt idx="10">
                  <c:v>47.79</c:v>
                </c:pt>
                <c:pt idx="11">
                  <c:v>39.619999999999997</c:v>
                </c:pt>
                <c:pt idx="12">
                  <c:v>28.99</c:v>
                </c:pt>
                <c:pt idx="13">
                  <c:v>47.06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92099456"/>
        <c:axId val="192746240"/>
      </c:barChart>
      <c:lineChart>
        <c:grouping val="standard"/>
        <c:varyColors val="0"/>
        <c:ser>
          <c:idx val="2"/>
          <c:order val="2"/>
          <c:tx>
            <c:strRef>
              <c:f>Arkusz1!$D$1</c:f>
              <c:strCache>
                <c:ptCount val="1"/>
                <c:pt idx="0">
                  <c:v>ŚREDNIA</c:v>
                </c:pt>
              </c:strCache>
            </c:strRef>
          </c:tx>
          <c:spPr>
            <a:ln w="38100">
              <a:solidFill>
                <a:srgbClr val="C00000"/>
              </a:solidFill>
            </a:ln>
          </c:spPr>
          <c:marker>
            <c:symbol val="none"/>
          </c:marker>
          <c:dLbls>
            <c:dLbl>
              <c:idx val="13"/>
              <c:layout>
                <c:manualLayout>
                  <c:x val="-2.5601994043672568E-2"/>
                  <c:y val="-4.9279655201709613E-2"/>
                </c:manualLayout>
              </c:layout>
              <c:tx>
                <c:rich>
                  <a:bodyPr/>
                  <a:lstStyle/>
                  <a:p>
                    <a:pPr>
                      <a:defRPr sz="1400" b="1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en-US" sz="1400" b="1" dirty="0" smtClean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54,1</a:t>
                    </a:r>
                    <a:r>
                      <a:rPr lang="pl-PL" sz="1400" b="1" dirty="0" smtClean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%</a:t>
                    </a:r>
                    <a:endParaRPr lang="en-US" sz="1400" b="1" dirty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>
                    <a:solidFill>
                      <a:srgbClr val="C00000"/>
                    </a:solidFill>
                  </a:defRPr>
                </a:pPr>
                <a:endParaRPr lang="pl-PL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Arkusz1!$A$2:$A$15</c:f>
              <c:strCache>
                <c:ptCount val="14"/>
                <c:pt idx="0">
                  <c:v>U. WROCŁAWSKI</c:v>
                </c:pt>
                <c:pt idx="1">
                  <c:v>U. WARSZAWSKI</c:v>
                </c:pt>
                <c:pt idx="2">
                  <c:v>U. JAGIELLOŃSKI </c:v>
                </c:pt>
                <c:pt idx="3">
                  <c:v>UAM W POZNANIU</c:v>
                </c:pt>
                <c:pt idx="4">
                  <c:v>U. ŚLĄSKI</c:v>
                </c:pt>
                <c:pt idx="5">
                  <c:v>UMK W TORUNIU</c:v>
                </c:pt>
                <c:pt idx="6">
                  <c:v>U. GDAŃSKI </c:v>
                </c:pt>
                <c:pt idx="7">
                  <c:v>UMCS W LUBLINIE</c:v>
                </c:pt>
                <c:pt idx="8">
                  <c:v>UKSW W WARSZAWIE</c:v>
                </c:pt>
                <c:pt idx="9">
                  <c:v>KUL</c:v>
                </c:pt>
                <c:pt idx="10">
                  <c:v>U. ŁÓDZKI </c:v>
                </c:pt>
                <c:pt idx="11">
                  <c:v>UCZ. ŁAZARSKIEGO</c:v>
                </c:pt>
                <c:pt idx="12">
                  <c:v>U. SZCZECIŃSKI</c:v>
                </c:pt>
                <c:pt idx="13">
                  <c:v>U. WARMIŃSKO-MAZ.</c:v>
                </c:pt>
              </c:strCache>
            </c:strRef>
          </c:cat>
          <c:val>
            <c:numRef>
              <c:f>Arkusz1!$D$2:$D$15</c:f>
              <c:numCache>
                <c:formatCode>General</c:formatCode>
                <c:ptCount val="14"/>
                <c:pt idx="0">
                  <c:v>54.1</c:v>
                </c:pt>
                <c:pt idx="1">
                  <c:v>54.1</c:v>
                </c:pt>
                <c:pt idx="2">
                  <c:v>54.1</c:v>
                </c:pt>
                <c:pt idx="3">
                  <c:v>54.1</c:v>
                </c:pt>
                <c:pt idx="4">
                  <c:v>54.1</c:v>
                </c:pt>
                <c:pt idx="5">
                  <c:v>54.1</c:v>
                </c:pt>
                <c:pt idx="6">
                  <c:v>54.1</c:v>
                </c:pt>
                <c:pt idx="7">
                  <c:v>54.1</c:v>
                </c:pt>
                <c:pt idx="8">
                  <c:v>54.1</c:v>
                </c:pt>
                <c:pt idx="9">
                  <c:v>54.1</c:v>
                </c:pt>
                <c:pt idx="10">
                  <c:v>54.1</c:v>
                </c:pt>
                <c:pt idx="11">
                  <c:v>54.1</c:v>
                </c:pt>
                <c:pt idx="12">
                  <c:v>54.1</c:v>
                </c:pt>
                <c:pt idx="13">
                  <c:v>54.1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2099456"/>
        <c:axId val="192746240"/>
      </c:lineChart>
      <c:catAx>
        <c:axId val="1920994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5400000" vert="horz"/>
          <a:lstStyle/>
          <a:p>
            <a:pPr>
              <a:defRPr sz="105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pl-PL"/>
          </a:p>
        </c:txPr>
        <c:crossAx val="192746240"/>
        <c:crosses val="autoZero"/>
        <c:auto val="1"/>
        <c:lblAlgn val="ctr"/>
        <c:lblOffset val="100"/>
        <c:noMultiLvlLbl val="0"/>
      </c:catAx>
      <c:valAx>
        <c:axId val="192746240"/>
        <c:scaling>
          <c:orientation val="minMax"/>
          <c:max val="100"/>
        </c:scaling>
        <c:delete val="0"/>
        <c:axPos val="l"/>
        <c:majorGridlines/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pl-PL"/>
          </a:p>
        </c:txPr>
        <c:crossAx val="192099456"/>
        <c:crosses val="autoZero"/>
        <c:crossBetween val="between"/>
      </c:valAx>
    </c:plotArea>
    <c:legend>
      <c:legendPos val="t"/>
      <c:legendEntry>
        <c:idx val="2"/>
        <c:delete val="1"/>
      </c:legendEntry>
      <c:overlay val="0"/>
      <c:txPr>
        <a:bodyPr/>
        <a:lstStyle/>
        <a:p>
          <a:pPr>
            <a:defRPr sz="16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pl-PL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pl-PL"/>
    </a:p>
  </c:txPr>
  <c:externalData r:id="rId1">
    <c:autoUpdate val="0"/>
  </c:externalData>
</c:chartSpace>
</file>

<file path=ppt/charts/chart6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STUDIA STACJONARNE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c:spPr>
          <c:invertIfNegative val="0"/>
          <c:cat>
            <c:strRef>
              <c:f>Arkusz1!$A$2:$A$15</c:f>
              <c:strCache>
                <c:ptCount val="14"/>
                <c:pt idx="0">
                  <c:v>A. KOŹMIŃSKIEGO</c:v>
                </c:pt>
                <c:pt idx="1">
                  <c:v>U. RZESZOWSKI</c:v>
                </c:pt>
                <c:pt idx="2">
                  <c:v>KRAKOWSKA AKADEMIA </c:v>
                </c:pt>
                <c:pt idx="3">
                  <c:v>U. W BIAŁYMSTOKU</c:v>
                </c:pt>
                <c:pt idx="4">
                  <c:v>U. OPOLSKI</c:v>
                </c:pt>
                <c:pt idx="5">
                  <c:v>SWPS</c:v>
                </c:pt>
                <c:pt idx="6">
                  <c:v>EWSPIA</c:v>
                </c:pt>
                <c:pt idx="7">
                  <c:v>WSAIB W GDYNI</c:v>
                </c:pt>
                <c:pt idx="8">
                  <c:v>WSP WE WROCŁAWIU</c:v>
                </c:pt>
                <c:pt idx="9">
                  <c:v>WSUS W POZNANIU</c:v>
                </c:pt>
                <c:pt idx="10">
                  <c:v>WSPIA W RZESZOWIE</c:v>
                </c:pt>
                <c:pt idx="11">
                  <c:v>KUL STALOWA WOLA</c:v>
                </c:pt>
                <c:pt idx="12">
                  <c:v>WSEPINM W KIELCACH</c:v>
                </c:pt>
                <c:pt idx="13">
                  <c:v>KUL TOMASZÓW LUB.</c:v>
                </c:pt>
              </c:strCache>
            </c:strRef>
          </c:cat>
          <c:val>
            <c:numRef>
              <c:f>Arkusz1!$B$2:$B$15</c:f>
              <c:numCache>
                <c:formatCode>General</c:formatCode>
                <c:ptCount val="14"/>
                <c:pt idx="0">
                  <c:v>37.340000000000003</c:v>
                </c:pt>
                <c:pt idx="1">
                  <c:v>57.14</c:v>
                </c:pt>
                <c:pt idx="2">
                  <c:v>35.76</c:v>
                </c:pt>
                <c:pt idx="3">
                  <c:v>55.64</c:v>
                </c:pt>
                <c:pt idx="4">
                  <c:v>52.55</c:v>
                </c:pt>
                <c:pt idx="5">
                  <c:v>34.78</c:v>
                </c:pt>
                <c:pt idx="6">
                  <c:v>26.32</c:v>
                </c:pt>
                <c:pt idx="7">
                  <c:v>30</c:v>
                </c:pt>
                <c:pt idx="8">
                  <c:v>23.4</c:v>
                </c:pt>
                <c:pt idx="9">
                  <c:v>27.59</c:v>
                </c:pt>
                <c:pt idx="10">
                  <c:v>38.340000000000003</c:v>
                </c:pt>
                <c:pt idx="11">
                  <c:v>35</c:v>
                </c:pt>
                <c:pt idx="12">
                  <c:v>36</c:v>
                </c:pt>
                <c:pt idx="13">
                  <c:v>29.41</c:v>
                </c:pt>
              </c:numCache>
            </c:numRef>
          </c:val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STUDIA NIESTACJONARNE</c:v>
                </c:pt>
              </c:strCache>
            </c:strRef>
          </c:tx>
          <c:spPr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c:spPr>
          <c:invertIfNegative val="0"/>
          <c:cat>
            <c:strRef>
              <c:f>Arkusz1!$A$2:$A$15</c:f>
              <c:strCache>
                <c:ptCount val="14"/>
                <c:pt idx="0">
                  <c:v>A. KOŹMIŃSKIEGO</c:v>
                </c:pt>
                <c:pt idx="1">
                  <c:v>U. RZESZOWSKI</c:v>
                </c:pt>
                <c:pt idx="2">
                  <c:v>KRAKOWSKA AKADEMIA </c:v>
                </c:pt>
                <c:pt idx="3">
                  <c:v>U. W BIAŁYMSTOKU</c:v>
                </c:pt>
                <c:pt idx="4">
                  <c:v>U. OPOLSKI</c:v>
                </c:pt>
                <c:pt idx="5">
                  <c:v>SWPS</c:v>
                </c:pt>
                <c:pt idx="6">
                  <c:v>EWSPIA</c:v>
                </c:pt>
                <c:pt idx="7">
                  <c:v>WSAIB W GDYNI</c:v>
                </c:pt>
                <c:pt idx="8">
                  <c:v>WSP WE WROCŁAWIU</c:v>
                </c:pt>
                <c:pt idx="9">
                  <c:v>WSUS W POZNANIU</c:v>
                </c:pt>
                <c:pt idx="10">
                  <c:v>WSPIA W RZESZOWIE</c:v>
                </c:pt>
                <c:pt idx="11">
                  <c:v>KUL STALOWA WOLA</c:v>
                </c:pt>
                <c:pt idx="12">
                  <c:v>WSEPINM W KIELCACH</c:v>
                </c:pt>
                <c:pt idx="13">
                  <c:v>KUL TOMASZÓW LUB.</c:v>
                </c:pt>
              </c:strCache>
            </c:strRef>
          </c:cat>
          <c:val>
            <c:numRef>
              <c:f>Arkusz1!$C$2:$C$15</c:f>
              <c:numCache>
                <c:formatCode>General</c:formatCode>
                <c:ptCount val="14"/>
                <c:pt idx="0">
                  <c:v>42.31</c:v>
                </c:pt>
                <c:pt idx="1">
                  <c:v>42.5</c:v>
                </c:pt>
                <c:pt idx="2">
                  <c:v>43.86</c:v>
                </c:pt>
                <c:pt idx="3">
                  <c:v>22.54</c:v>
                </c:pt>
                <c:pt idx="4">
                  <c:v>35.42</c:v>
                </c:pt>
                <c:pt idx="5">
                  <c:v>31.51</c:v>
                </c:pt>
                <c:pt idx="6">
                  <c:v>42.86</c:v>
                </c:pt>
                <c:pt idx="7">
                  <c:v>47.5</c:v>
                </c:pt>
                <c:pt idx="8">
                  <c:v>33.33</c:v>
                </c:pt>
                <c:pt idx="9">
                  <c:v>33.33</c:v>
                </c:pt>
                <c:pt idx="10">
                  <c:v>12.5</c:v>
                </c:pt>
                <c:pt idx="11">
                  <c:v>0</c:v>
                </c:pt>
                <c:pt idx="12">
                  <c:v>35.71</c:v>
                </c:pt>
                <c:pt idx="13">
                  <c:v>66.67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40846336"/>
        <c:axId val="240847872"/>
      </c:barChart>
      <c:lineChart>
        <c:grouping val="standard"/>
        <c:varyColors val="0"/>
        <c:ser>
          <c:idx val="2"/>
          <c:order val="2"/>
          <c:tx>
            <c:strRef>
              <c:f>Arkusz1!$D$1</c:f>
              <c:strCache>
                <c:ptCount val="1"/>
                <c:pt idx="0">
                  <c:v>ŚREDNIA</c:v>
                </c:pt>
              </c:strCache>
            </c:strRef>
          </c:tx>
          <c:spPr>
            <a:ln w="38100">
              <a:solidFill>
                <a:srgbClr val="C00000"/>
              </a:solidFill>
            </a:ln>
          </c:spPr>
          <c:marker>
            <c:symbol val="none"/>
          </c:marker>
          <c:dLbls>
            <c:dLbl>
              <c:idx val="13"/>
              <c:layout>
                <c:manualLayout>
                  <c:x val="-5.689332009705015E-2"/>
                  <c:y val="-5.1801047889628117E-2"/>
                </c:manualLayout>
              </c:layout>
              <c:tx>
                <c:rich>
                  <a:bodyPr/>
                  <a:lstStyle/>
                  <a:p>
                    <a:pPr>
                      <a:defRPr sz="1400" b="1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en-US" sz="1400" b="1" dirty="0" smtClean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54,1</a:t>
                    </a:r>
                    <a:r>
                      <a:rPr lang="pl-PL" sz="1400" b="1" dirty="0" smtClean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%</a:t>
                    </a:r>
                    <a:endParaRPr lang="en-US" sz="1400" b="1" dirty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>
                    <a:solidFill>
                      <a:srgbClr val="C00000"/>
                    </a:solidFill>
                  </a:defRPr>
                </a:pPr>
                <a:endParaRPr lang="pl-PL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Arkusz1!$A$2:$A$15</c:f>
              <c:strCache>
                <c:ptCount val="14"/>
                <c:pt idx="0">
                  <c:v>A. KOŹMIŃSKIEGO</c:v>
                </c:pt>
                <c:pt idx="1">
                  <c:v>U. RZESZOWSKI</c:v>
                </c:pt>
                <c:pt idx="2">
                  <c:v>KRAKOWSKA AKADEMIA </c:v>
                </c:pt>
                <c:pt idx="3">
                  <c:v>U. W BIAŁYMSTOKU</c:v>
                </c:pt>
                <c:pt idx="4">
                  <c:v>U. OPOLSKI</c:v>
                </c:pt>
                <c:pt idx="5">
                  <c:v>SWPS</c:v>
                </c:pt>
                <c:pt idx="6">
                  <c:v>EWSPIA</c:v>
                </c:pt>
                <c:pt idx="7">
                  <c:v>WSAIB W GDYNI</c:v>
                </c:pt>
                <c:pt idx="8">
                  <c:v>WSP WE WROCŁAWIU</c:v>
                </c:pt>
                <c:pt idx="9">
                  <c:v>WSUS W POZNANIU</c:v>
                </c:pt>
                <c:pt idx="10">
                  <c:v>WSPIA W RZESZOWIE</c:v>
                </c:pt>
                <c:pt idx="11">
                  <c:v>KUL STALOWA WOLA</c:v>
                </c:pt>
                <c:pt idx="12">
                  <c:v>WSEPINM W KIELCACH</c:v>
                </c:pt>
                <c:pt idx="13">
                  <c:v>KUL TOMASZÓW LUB.</c:v>
                </c:pt>
              </c:strCache>
            </c:strRef>
          </c:cat>
          <c:val>
            <c:numRef>
              <c:f>Arkusz1!$D$2:$D$15</c:f>
              <c:numCache>
                <c:formatCode>General</c:formatCode>
                <c:ptCount val="14"/>
                <c:pt idx="0">
                  <c:v>54.1</c:v>
                </c:pt>
                <c:pt idx="1">
                  <c:v>54.1</c:v>
                </c:pt>
                <c:pt idx="2">
                  <c:v>54.1</c:v>
                </c:pt>
                <c:pt idx="3">
                  <c:v>54.1</c:v>
                </c:pt>
                <c:pt idx="4">
                  <c:v>54.1</c:v>
                </c:pt>
                <c:pt idx="5">
                  <c:v>54.1</c:v>
                </c:pt>
                <c:pt idx="6">
                  <c:v>54.1</c:v>
                </c:pt>
                <c:pt idx="7">
                  <c:v>54.1</c:v>
                </c:pt>
                <c:pt idx="8">
                  <c:v>54.1</c:v>
                </c:pt>
                <c:pt idx="9">
                  <c:v>54.1</c:v>
                </c:pt>
                <c:pt idx="10">
                  <c:v>54.1</c:v>
                </c:pt>
                <c:pt idx="11">
                  <c:v>54.1</c:v>
                </c:pt>
                <c:pt idx="12">
                  <c:v>54.1</c:v>
                </c:pt>
                <c:pt idx="13">
                  <c:v>54.1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40846336"/>
        <c:axId val="240847872"/>
      </c:lineChart>
      <c:catAx>
        <c:axId val="2408463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5400000" vert="horz"/>
          <a:lstStyle/>
          <a:p>
            <a:pPr>
              <a:defRPr sz="105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pl-PL"/>
          </a:p>
        </c:txPr>
        <c:crossAx val="240847872"/>
        <c:crosses val="autoZero"/>
        <c:auto val="1"/>
        <c:lblAlgn val="ctr"/>
        <c:lblOffset val="100"/>
        <c:noMultiLvlLbl val="0"/>
      </c:catAx>
      <c:valAx>
        <c:axId val="240847872"/>
        <c:scaling>
          <c:orientation val="minMax"/>
          <c:max val="100"/>
        </c:scaling>
        <c:delete val="0"/>
        <c:axPos val="l"/>
        <c:majorGridlines/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pl-PL"/>
          </a:p>
        </c:txPr>
        <c:crossAx val="240846336"/>
        <c:crosses val="autoZero"/>
        <c:crossBetween val="between"/>
      </c:valAx>
    </c:plotArea>
    <c:legend>
      <c:legendPos val="t"/>
      <c:legendEntry>
        <c:idx val="2"/>
        <c:delete val="1"/>
      </c:legendEntry>
      <c:layout/>
      <c:overlay val="0"/>
      <c:txPr>
        <a:bodyPr/>
        <a:lstStyle/>
        <a:p>
          <a:pPr>
            <a:defRPr sz="16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pl-PL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pl-PL"/>
    </a:p>
  </c:txPr>
  <c:externalData r:id="rId1">
    <c:autoUpdate val="0"/>
  </c:externalData>
</c:chartSpace>
</file>

<file path=ppt/charts/chart6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STUDIA STACJONARNE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c:spPr>
          <c:invertIfNegative val="0"/>
          <c:cat>
            <c:strRef>
              <c:f>Arkusz1!$A$2:$A$10</c:f>
              <c:strCache>
                <c:ptCount val="9"/>
                <c:pt idx="0">
                  <c:v>WSFIP W BIELSKU-BIAŁEJ</c:v>
                </c:pt>
                <c:pt idx="1">
                  <c:v>WSB W GDAŃSKU</c:v>
                </c:pt>
                <c:pt idx="2">
                  <c:v>UT-H</c:v>
                </c:pt>
                <c:pt idx="3">
                  <c:v>WSH W SOSNOWCU</c:v>
                </c:pt>
                <c:pt idx="4">
                  <c:v>WSPIA W POZNANIU</c:v>
                </c:pt>
                <c:pt idx="5">
                  <c:v>K-PSW W BYDGOSZCZY</c:v>
                </c:pt>
                <c:pt idx="6">
                  <c:v>WSM W WARSZAWIE</c:v>
                </c:pt>
                <c:pt idx="7">
                  <c:v>WSFIZ W WARSZAWIE</c:v>
                </c:pt>
                <c:pt idx="8">
                  <c:v>PWSNSKIM W WARSZAWIE</c:v>
                </c:pt>
              </c:strCache>
            </c:strRef>
          </c:cat>
          <c:val>
            <c:numRef>
              <c:f>Arkusz1!$B$2:$B$10</c:f>
              <c:numCache>
                <c:formatCode>General</c:formatCode>
                <c:ptCount val="9"/>
                <c:pt idx="0">
                  <c:v>23.53</c:v>
                </c:pt>
                <c:pt idx="1">
                  <c:v>40</c:v>
                </c:pt>
                <c:pt idx="2">
                  <c:v>18.18</c:v>
                </c:pt>
                <c:pt idx="3">
                  <c:v>0</c:v>
                </c:pt>
                <c:pt idx="4">
                  <c:v>25</c:v>
                </c:pt>
                <c:pt idx="5">
                  <c:v>11.11</c:v>
                </c:pt>
                <c:pt idx="6">
                  <c:v>0</c:v>
                </c:pt>
                <c:pt idx="7">
                  <c:v>0</c:v>
                </c:pt>
                <c:pt idx="8">
                  <c:v>40</c:v>
                </c:pt>
              </c:numCache>
            </c:numRef>
          </c:val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STUDIA NIESTACJONARNE</c:v>
                </c:pt>
              </c:strCache>
            </c:strRef>
          </c:tx>
          <c:spPr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c:spPr>
          <c:invertIfNegative val="0"/>
          <c:cat>
            <c:strRef>
              <c:f>Arkusz1!$A$2:$A$10</c:f>
              <c:strCache>
                <c:ptCount val="9"/>
                <c:pt idx="0">
                  <c:v>WSFIP W BIELSKU-BIAŁEJ</c:v>
                </c:pt>
                <c:pt idx="1">
                  <c:v>WSB W GDAŃSKU</c:v>
                </c:pt>
                <c:pt idx="2">
                  <c:v>UT-H</c:v>
                </c:pt>
                <c:pt idx="3">
                  <c:v>WSH W SOSNOWCU</c:v>
                </c:pt>
                <c:pt idx="4">
                  <c:v>WSPIA W POZNANIU</c:v>
                </c:pt>
                <c:pt idx="5">
                  <c:v>K-PSW W BYDGOSZCZY</c:v>
                </c:pt>
                <c:pt idx="6">
                  <c:v>WSM W WARSZAWIE</c:v>
                </c:pt>
                <c:pt idx="7">
                  <c:v>WSFIZ W WARSZAWIE</c:v>
                </c:pt>
                <c:pt idx="8">
                  <c:v>PWSNSKIM W WARSZAWIE</c:v>
                </c:pt>
              </c:strCache>
            </c:strRef>
          </c:cat>
          <c:val>
            <c:numRef>
              <c:f>Arkusz1!$C$2:$C$10</c:f>
              <c:numCache>
                <c:formatCode>General</c:formatCode>
                <c:ptCount val="9"/>
                <c:pt idx="0">
                  <c:v>37.5</c:v>
                </c:pt>
                <c:pt idx="1">
                  <c:v>28.57</c:v>
                </c:pt>
                <c:pt idx="2">
                  <c:v>18.75</c:v>
                </c:pt>
                <c:pt idx="3">
                  <c:v>26.92</c:v>
                </c:pt>
                <c:pt idx="4">
                  <c:v>23.81</c:v>
                </c:pt>
                <c:pt idx="5">
                  <c:v>66.67</c:v>
                </c:pt>
                <c:pt idx="6">
                  <c:v>30.77</c:v>
                </c:pt>
                <c:pt idx="7">
                  <c:v>33.33</c:v>
                </c:pt>
                <c:pt idx="8">
                  <c:v>20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41391104"/>
        <c:axId val="241392640"/>
      </c:barChart>
      <c:lineChart>
        <c:grouping val="standard"/>
        <c:varyColors val="0"/>
        <c:ser>
          <c:idx val="2"/>
          <c:order val="2"/>
          <c:tx>
            <c:strRef>
              <c:f>Arkusz1!$D$1</c:f>
              <c:strCache>
                <c:ptCount val="1"/>
                <c:pt idx="0">
                  <c:v>Kolumna2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dLbls>
            <c:dLbl>
              <c:idx val="8"/>
              <c:layout>
                <c:manualLayout>
                  <c:x val="-4.4092323075213866E-2"/>
                  <c:y val="-6.4841651581196855E-2"/>
                </c:manualLayout>
              </c:layout>
              <c:tx>
                <c:rich>
                  <a:bodyPr/>
                  <a:lstStyle/>
                  <a:p>
                    <a:pPr>
                      <a:defRPr sz="1600" b="1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en-US" sz="1600" b="1" dirty="0" smtClean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54,1</a:t>
                    </a:r>
                    <a:r>
                      <a:rPr lang="pl-PL" sz="1600" b="1" dirty="0" smtClean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%</a:t>
                    </a:r>
                    <a:endParaRPr lang="en-US" sz="1600" b="1" dirty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Arkusz1!$A$2:$A$10</c:f>
              <c:strCache>
                <c:ptCount val="9"/>
                <c:pt idx="0">
                  <c:v>WSFIP W BIELSKU-BIAŁEJ</c:v>
                </c:pt>
                <c:pt idx="1">
                  <c:v>WSB W GDAŃSKU</c:v>
                </c:pt>
                <c:pt idx="2">
                  <c:v>UT-H</c:v>
                </c:pt>
                <c:pt idx="3">
                  <c:v>WSH W SOSNOWCU</c:v>
                </c:pt>
                <c:pt idx="4">
                  <c:v>WSPIA W POZNANIU</c:v>
                </c:pt>
                <c:pt idx="5">
                  <c:v>K-PSW W BYDGOSZCZY</c:v>
                </c:pt>
                <c:pt idx="6">
                  <c:v>WSM W WARSZAWIE</c:v>
                </c:pt>
                <c:pt idx="7">
                  <c:v>WSFIZ W WARSZAWIE</c:v>
                </c:pt>
                <c:pt idx="8">
                  <c:v>PWSNSKIM W WARSZAWIE</c:v>
                </c:pt>
              </c:strCache>
            </c:strRef>
          </c:cat>
          <c:val>
            <c:numRef>
              <c:f>Arkusz1!$D$2:$D$10</c:f>
              <c:numCache>
                <c:formatCode>General</c:formatCode>
                <c:ptCount val="9"/>
                <c:pt idx="0">
                  <c:v>54.1</c:v>
                </c:pt>
                <c:pt idx="1">
                  <c:v>54.1</c:v>
                </c:pt>
                <c:pt idx="2">
                  <c:v>54.1</c:v>
                </c:pt>
                <c:pt idx="3">
                  <c:v>54.1</c:v>
                </c:pt>
                <c:pt idx="4">
                  <c:v>54.1</c:v>
                </c:pt>
                <c:pt idx="5">
                  <c:v>54.1</c:v>
                </c:pt>
                <c:pt idx="6">
                  <c:v>54.1</c:v>
                </c:pt>
                <c:pt idx="7">
                  <c:v>54.1</c:v>
                </c:pt>
                <c:pt idx="8">
                  <c:v>54.1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41391104"/>
        <c:axId val="241392640"/>
      </c:lineChart>
      <c:catAx>
        <c:axId val="2413911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5400000" vert="horz"/>
          <a:lstStyle/>
          <a:p>
            <a:pPr>
              <a:defRPr sz="105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pl-PL"/>
          </a:p>
        </c:txPr>
        <c:crossAx val="241392640"/>
        <c:crosses val="autoZero"/>
        <c:auto val="1"/>
        <c:lblAlgn val="ctr"/>
        <c:lblOffset val="100"/>
        <c:noMultiLvlLbl val="0"/>
      </c:catAx>
      <c:valAx>
        <c:axId val="241392640"/>
        <c:scaling>
          <c:orientation val="minMax"/>
          <c:max val="100"/>
        </c:scaling>
        <c:delete val="0"/>
        <c:axPos val="l"/>
        <c:majorGridlines/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pl-PL"/>
          </a:p>
        </c:txPr>
        <c:crossAx val="241391104"/>
        <c:crosses val="autoZero"/>
        <c:crossBetween val="between"/>
      </c:valAx>
    </c:plotArea>
    <c:legend>
      <c:legendPos val="t"/>
      <c:legendEntry>
        <c:idx val="2"/>
        <c:delete val="1"/>
      </c:legendEntry>
      <c:layout/>
      <c:overlay val="0"/>
      <c:txPr>
        <a:bodyPr/>
        <a:lstStyle/>
        <a:p>
          <a:pPr>
            <a:defRPr sz="16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pl-PL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pl-PL"/>
    </a:p>
  </c:txPr>
  <c:externalData r:id="rId1">
    <c:autoUpdate val="0"/>
  </c:externalData>
</c:chartSpace>
</file>

<file path=ppt/charts/chart6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5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9.3366169191077542E-2"/>
          <c:w val="1"/>
          <c:h val="0.90663379263153498"/>
        </c:manualLayout>
      </c:layout>
      <c:pie3D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Sprzedaż</c:v>
                </c:pt>
              </c:strCache>
            </c:strRef>
          </c:tx>
          <c:explosion val="28"/>
          <c:dPt>
            <c:idx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</c:spPr>
          </c:dPt>
          <c:dPt>
            <c:idx val="1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</c:spPr>
          </c:dPt>
          <c:dLbls>
            <c:dLbl>
              <c:idx val="0"/>
              <c:layout>
                <c:manualLayout>
                  <c:x val="-0.21042742053076699"/>
                  <c:y val="-0.19059148296174758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STACJONARNE
</a:t>
                    </a:r>
                    <a:r>
                      <a:rPr lang="pl-PL" dirty="0" smtClean="0"/>
                      <a:t>2 865  OSÓB</a:t>
                    </a:r>
                    <a:r>
                      <a:rPr lang="en-US" dirty="0"/>
                      <a:t>
</a:t>
                    </a:r>
                    <a:r>
                      <a:rPr lang="pl-PL" dirty="0" smtClean="0"/>
                      <a:t>66,24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</c:dLbl>
            <c:dLbl>
              <c:idx val="1"/>
              <c:layout>
                <c:manualLayout>
                  <c:x val="0.16412510936132985"/>
                  <c:y val="0.16002649601863736"/>
                </c:manualLayout>
              </c:layout>
              <c:tx>
                <c:rich>
                  <a:bodyPr/>
                  <a:lstStyle/>
                  <a:p>
                    <a:r>
                      <a:rPr lang="en-US" sz="1300" dirty="0"/>
                      <a:t>NIESTACJONARNE</a:t>
                    </a:r>
                    <a:r>
                      <a:rPr lang="en-US" dirty="0"/>
                      <a:t>
</a:t>
                    </a:r>
                    <a:r>
                      <a:rPr lang="pl-PL" dirty="0" smtClean="0"/>
                      <a:t>1 445 OSÓB</a:t>
                    </a:r>
                    <a:r>
                      <a:rPr lang="en-US" dirty="0"/>
                      <a:t>
</a:t>
                    </a:r>
                    <a:r>
                      <a:rPr lang="pl-PL" dirty="0" smtClean="0"/>
                      <a:t>33,41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</c:dLbl>
            <c:dLbl>
              <c:idx val="2"/>
              <c:delete val="1"/>
            </c:dLbl>
            <c:txPr>
              <a:bodyPr/>
              <a:lstStyle/>
              <a:p>
                <a:pPr>
                  <a:defRPr sz="14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pl-PL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0"/>
          </c:dLbls>
          <c:cat>
            <c:strRef>
              <c:f>Arkusz1!$A$2:$A$4</c:f>
              <c:strCache>
                <c:ptCount val="3"/>
                <c:pt idx="0">
                  <c:v>STACJONARNE</c:v>
                </c:pt>
                <c:pt idx="1">
                  <c:v>NIESTACJONARNE</c:v>
                </c:pt>
                <c:pt idx="2">
                  <c:v>BRAK DANYCH</c:v>
                </c:pt>
              </c:strCache>
            </c:strRef>
          </c:cat>
          <c:val>
            <c:numRef>
              <c:f>Arkusz1!$B$2:$B$4</c:f>
              <c:numCache>
                <c:formatCode>General</c:formatCode>
                <c:ptCount val="3"/>
                <c:pt idx="0">
                  <c:v>2865</c:v>
                </c:pt>
                <c:pt idx="1">
                  <c:v>1445</c:v>
                </c:pt>
                <c:pt idx="2">
                  <c:v>15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pl-PL"/>
    </a:p>
  </c:txPr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0"/>
          <c:w val="0.59147719925472764"/>
          <c:h val="0.89056472622511496"/>
        </c:manualLayout>
      </c:layout>
      <c:pie3D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Kolumna1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</c:spPr>
          </c:dPt>
          <c:dPt>
            <c:idx val="3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</c:spPr>
          </c:dPt>
          <c:dLbls>
            <c:dLbl>
              <c:idx val="0"/>
              <c:layout>
                <c:manualLayout>
                  <c:x val="-0.2099617005214357"/>
                  <c:y val="-0.32718252447048285"/>
                </c:manualLayout>
              </c:layout>
              <c:tx>
                <c:rich>
                  <a:bodyPr/>
                  <a:lstStyle/>
                  <a:p>
                    <a:pPr>
                      <a:defRPr sz="1600"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en-US" sz="16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UNIWERSYTET ŁÓDZKI</a:t>
                    </a:r>
                    <a:endParaRPr lang="pl-PL" sz="16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  <a:p>
                    <a:pPr>
                      <a:defRPr sz="1600"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en-US" sz="16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84</a:t>
                    </a:r>
                    <a:r>
                      <a:rPr lang="pl-PL" sz="16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OSOBY – </a:t>
                    </a:r>
                    <a:r>
                      <a:rPr lang="en-US" sz="16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8</a:t>
                    </a:r>
                    <a:r>
                      <a:rPr lang="pl-PL" sz="16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7,5</a:t>
                    </a:r>
                    <a:r>
                      <a:rPr lang="en-US" sz="16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%</a:t>
                    </a:r>
                    <a:endParaRPr lang="en-US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c:rich>
              </c:tx>
              <c:spPr/>
              <c:showLegendKey val="0"/>
              <c:showVal val="1"/>
              <c:showCatName val="1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1600"/>
                </a:pPr>
                <a:endParaRPr lang="pl-PL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Arkusz1!$A$2:$A$13</c:f>
              <c:strCache>
                <c:ptCount val="12"/>
                <c:pt idx="0">
                  <c:v>Uniwersytet Łódzki</c:v>
                </c:pt>
                <c:pt idx="1">
                  <c:v>Uniwersytet im. Adama Mickiewicza w Poznaniu</c:v>
                </c:pt>
                <c:pt idx="2">
                  <c:v>Katolicki Uniwersytet Lubelski Jana Pawła II w Lublinie</c:v>
                </c:pt>
                <c:pt idx="3">
                  <c:v>Katolicki Uniwersytet Lubelski Jana Pawła II w Lublinie; Wydział Zamiejscowy Nauk Prawnych i Ekonomicznych w Tomaszowie Lubelskim</c:v>
                </c:pt>
                <c:pt idx="4">
                  <c:v>Uniwersytet Kardynała Stefana Wyszyńskiego w Warszawie</c:v>
                </c:pt>
                <c:pt idx="5">
                  <c:v>Uniwersytet Marii Curie-Skłodowskiej w Lublinie</c:v>
                </c:pt>
                <c:pt idx="6">
                  <c:v>Uniwersytet Szczeciński</c:v>
                </c:pt>
                <c:pt idx="7">
                  <c:v>Uniwersytet Warszawski</c:v>
                </c:pt>
                <c:pt idx="8">
                  <c:v>Uniwersytet Wrocławski</c:v>
                </c:pt>
                <c:pt idx="9">
                  <c:v>Europejska Wyższa Szkoła Prawa i Administracji w Warszawie</c:v>
                </c:pt>
                <c:pt idx="10">
                  <c:v>Uczelnia Łazarskiego w Warszawie</c:v>
                </c:pt>
                <c:pt idx="11">
                  <c:v>Wyższa Szkoła Umiejętności Społecznych w Poznaniu</c:v>
                </c:pt>
              </c:strCache>
            </c:strRef>
          </c:cat>
          <c:val>
            <c:numRef>
              <c:f>Arkusz1!$B$2:$B$13</c:f>
              <c:numCache>
                <c:formatCode>General</c:formatCode>
                <c:ptCount val="12"/>
                <c:pt idx="0">
                  <c:v>84</c:v>
                </c:pt>
                <c:pt idx="1">
                  <c:v>2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pl-PL"/>
    </a:p>
  </c:txPr>
  <c:externalData r:id="rId1">
    <c:autoUpdate val="0"/>
  </c:externalData>
  <c:userShapes r:id="rId2"/>
</c:chartSpace>
</file>

<file path=ppt/charts/chart7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autoTitleDeleted val="1"/>
    <c:view3D>
      <c:rotX val="30"/>
      <c:rotY val="28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3472820996402388"/>
          <c:y val="0.20777880389833228"/>
          <c:w val="0.76527179003597601"/>
          <c:h val="0.77607677079089987"/>
        </c:manualLayout>
      </c:layout>
      <c:pie3D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Sprzedaż</c:v>
                </c:pt>
              </c:strCache>
            </c:strRef>
          </c:tx>
          <c:explosion val="27"/>
          <c:dPt>
            <c:idx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</c:spPr>
          </c:dPt>
          <c:dPt>
            <c:idx val="1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</c:spPr>
          </c:dPt>
          <c:dPt>
            <c:idx val="2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</c:spPr>
          </c:dPt>
          <c:dLbls>
            <c:dLbl>
              <c:idx val="0"/>
              <c:layout>
                <c:manualLayout>
                  <c:x val="-0.12469927686444957"/>
                  <c:y val="0.176152302521942"/>
                </c:manualLayout>
              </c:layout>
              <c:tx>
                <c:rich>
                  <a:bodyPr/>
                  <a:lstStyle/>
                  <a:p>
                    <a:r>
                      <a:rPr lang="pl-PL" sz="1400"/>
                      <a:t>PRZYSTĘPUJĄCY PO RAZ </a:t>
                    </a:r>
                    <a:r>
                      <a:rPr lang="pl-PL" sz="1400" smtClean="0"/>
                      <a:t>PIERWSZY</a:t>
                    </a:r>
                  </a:p>
                  <a:p>
                    <a:r>
                      <a:rPr lang="pl-PL" sz="1400" smtClean="0"/>
                      <a:t> 5 105 OSÓB</a:t>
                    </a:r>
                  </a:p>
                  <a:p>
                    <a:r>
                      <a:rPr lang="pl-PL" sz="1400" smtClean="0"/>
                      <a:t>65,56%</a:t>
                    </a:r>
                    <a:endParaRPr lang="pl-PL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11516211387533268"/>
                  <c:y val="-0.19617997691614511"/>
                </c:manualLayout>
              </c:layout>
              <c:tx>
                <c:rich>
                  <a:bodyPr/>
                  <a:lstStyle/>
                  <a:p>
                    <a:r>
                      <a:rPr lang="pl-PL" dirty="0"/>
                      <a:t>PRZYSTĘPUJĄCY PO RAZ </a:t>
                    </a:r>
                    <a:r>
                      <a:rPr lang="pl-PL" dirty="0" smtClean="0"/>
                      <a:t>DRUGI</a:t>
                    </a:r>
                  </a:p>
                  <a:p>
                    <a:r>
                      <a:rPr lang="pl-PL" dirty="0" smtClean="0"/>
                      <a:t>1 585 OSÓB</a:t>
                    </a:r>
                  </a:p>
                  <a:p>
                    <a:r>
                      <a:rPr lang="pl-PL" dirty="0" smtClean="0"/>
                      <a:t>20,36%</a:t>
                    </a:r>
                    <a:endParaRPr lang="pl-PL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5.6062481314180991E-2"/>
                  <c:y val="9.2128652371958678E-2"/>
                </c:manualLayout>
              </c:layout>
              <c:tx>
                <c:rich>
                  <a:bodyPr/>
                  <a:lstStyle/>
                  <a:p>
                    <a:r>
                      <a:rPr lang="pl-PL" dirty="0"/>
                      <a:t>PRZYSTĘPUJĄCY PO RAZ </a:t>
                    </a:r>
                    <a:r>
                      <a:rPr lang="pl-PL" dirty="0" smtClean="0"/>
                      <a:t>TRZECI</a:t>
                    </a:r>
                  </a:p>
                  <a:p>
                    <a:r>
                      <a:rPr lang="pl-PL" dirty="0" smtClean="0"/>
                      <a:t>602 OSOBY – 7,73%</a:t>
                    </a:r>
                    <a:endParaRPr lang="pl-PL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6.0376082874260585E-2"/>
                  <c:y val="5.4455754916120432E-2"/>
                </c:manualLayout>
              </c:layout>
              <c:tx>
                <c:rich>
                  <a:bodyPr/>
                  <a:lstStyle/>
                  <a:p>
                    <a:r>
                      <a:rPr lang="pl-PL" dirty="0" smtClean="0"/>
                      <a:t>PRZYSTĘPUJĄCY </a:t>
                    </a:r>
                    <a:r>
                      <a:rPr lang="pl-PL" dirty="0"/>
                      <a:t>PO RAZ </a:t>
                    </a:r>
                    <a:r>
                      <a:rPr lang="pl-PL" dirty="0" smtClean="0"/>
                      <a:t>CZWARTY</a:t>
                    </a:r>
                  </a:p>
                  <a:p>
                    <a:r>
                      <a:rPr lang="pl-PL" dirty="0" smtClean="0"/>
                      <a:t>277 OSÓB – 3,56%</a:t>
                    </a:r>
                    <a:endParaRPr lang="pl-PL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6.0820252130973702E-2"/>
                  <c:y val="4.5218162488118607E-2"/>
                </c:manualLayout>
              </c:layout>
              <c:tx>
                <c:rich>
                  <a:bodyPr/>
                  <a:lstStyle/>
                  <a:p>
                    <a:r>
                      <a:rPr lang="pl-PL" dirty="0"/>
                      <a:t>PRZYSTĘPUJĄCY PO RAZ </a:t>
                    </a:r>
                    <a:r>
                      <a:rPr lang="pl-PL" dirty="0" smtClean="0"/>
                      <a:t>PIĄTY</a:t>
                    </a:r>
                  </a:p>
                  <a:p>
                    <a:r>
                      <a:rPr lang="pl-PL" dirty="0" smtClean="0"/>
                      <a:t>124 OSOBY – 1,59%</a:t>
                    </a:r>
                    <a:endParaRPr lang="pl-PL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7.786555784677944E-2"/>
                  <c:y val="-8.5926602291103452E-2"/>
                </c:manualLayout>
              </c:layout>
              <c:tx>
                <c:rich>
                  <a:bodyPr/>
                  <a:lstStyle/>
                  <a:p>
                    <a:r>
                      <a:rPr lang="pl-PL" dirty="0"/>
                      <a:t>PRZYSTĘPUJĄCY PO RAZ SZÓSTY </a:t>
                    </a:r>
                    <a:endParaRPr lang="pl-PL" dirty="0" smtClean="0"/>
                  </a:p>
                  <a:p>
                    <a:r>
                      <a:rPr lang="pl-PL" dirty="0" smtClean="0"/>
                      <a:t>37 OSÓB – 0,48%</a:t>
                    </a:r>
                    <a:endParaRPr lang="pl-PL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7.1131775782817264E-2"/>
                  <c:y val="-0.26591972033971534"/>
                </c:manualLayout>
              </c:layout>
              <c:tx>
                <c:rich>
                  <a:bodyPr/>
                  <a:lstStyle/>
                  <a:p>
                    <a:r>
                      <a:rPr lang="pl-PL" dirty="0"/>
                      <a:t>PRZYSTĘPUJĄCY PO RAZ SIÓDMY I </a:t>
                    </a:r>
                    <a:r>
                      <a:rPr lang="pl-PL" dirty="0" smtClean="0"/>
                      <a:t>WIĘCEJ</a:t>
                    </a:r>
                  </a:p>
                  <a:p>
                    <a:r>
                      <a:rPr lang="pl-PL" dirty="0" smtClean="0"/>
                      <a:t>40 OSÓB – 0,51%</a:t>
                    </a:r>
                    <a:endParaRPr lang="pl-PL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0.1774085286819983"/>
                  <c:y val="-0.19570067060450075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BRAK </a:t>
                    </a:r>
                    <a:r>
                      <a:rPr lang="en-US" dirty="0" smtClean="0"/>
                      <a:t>DANYCH</a:t>
                    </a:r>
                    <a:endParaRPr lang="pl-PL" dirty="0" smtClean="0"/>
                  </a:p>
                  <a:p>
                    <a:r>
                      <a:rPr lang="en-US" dirty="0" smtClean="0"/>
                      <a:t>15</a:t>
                    </a:r>
                    <a:r>
                      <a:rPr lang="pl-PL" dirty="0" smtClean="0"/>
                      <a:t> OSÓB</a:t>
                    </a:r>
                  </a:p>
                  <a:p>
                    <a:r>
                      <a:rPr lang="pl-PL" dirty="0" smtClean="0"/>
                      <a:t>0,19%</a:t>
                    </a:r>
                    <a:endParaRPr lang="en-US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pl-PL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</c:dLbls>
          <c:cat>
            <c:strRef>
              <c:f>Arkusz1!$A$2:$A$9</c:f>
              <c:strCache>
                <c:ptCount val="8"/>
                <c:pt idx="0">
                  <c:v>PRZYSTĘPUJĄCY PO RAZ PIERWSZY</c:v>
                </c:pt>
                <c:pt idx="1">
                  <c:v>PRZYSTĘPUJĄCY PO RAZ DRUGI</c:v>
                </c:pt>
                <c:pt idx="2">
                  <c:v>PRZYSTĘPUJĄCY PO RAZ TRZECI</c:v>
                </c:pt>
                <c:pt idx="3">
                  <c:v>PRZYSTĘPUJĄCY PO RAZ CZWARTY</c:v>
                </c:pt>
                <c:pt idx="4">
                  <c:v>PRZYSTĘPUJĄCY PO RAZ PIĄTY</c:v>
                </c:pt>
                <c:pt idx="5">
                  <c:v>PRZYSTĘPUJĄCY PO RAZ SZÓSTY </c:v>
                </c:pt>
                <c:pt idx="6">
                  <c:v>PRZYSTĘPUJĄCY PO RAZ SIÓDMY I WIĘCEJ</c:v>
                </c:pt>
                <c:pt idx="7">
                  <c:v>BRAK DANYCH</c:v>
                </c:pt>
              </c:strCache>
            </c:strRef>
          </c:cat>
          <c:val>
            <c:numRef>
              <c:f>Arkusz1!$B$2:$B$9</c:f>
              <c:numCache>
                <c:formatCode>General</c:formatCode>
                <c:ptCount val="8"/>
                <c:pt idx="0">
                  <c:v>5105</c:v>
                </c:pt>
                <c:pt idx="1">
                  <c:v>1585</c:v>
                </c:pt>
                <c:pt idx="2">
                  <c:v>602</c:v>
                </c:pt>
                <c:pt idx="3">
                  <c:v>277</c:v>
                </c:pt>
                <c:pt idx="4">
                  <c:v>124</c:v>
                </c:pt>
                <c:pt idx="5">
                  <c:v>37</c:v>
                </c:pt>
                <c:pt idx="6">
                  <c:v>40</c:v>
                </c:pt>
                <c:pt idx="7">
                  <c:v>15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spPr>
    <a:ln>
      <a:solidFill>
        <a:schemeClr val="bg1"/>
      </a:solidFill>
    </a:ln>
  </c:spPr>
  <c:txPr>
    <a:bodyPr/>
    <a:lstStyle/>
    <a:p>
      <a:pPr>
        <a:defRPr sz="1800"/>
      </a:pPr>
      <a:endParaRPr lang="pl-PL"/>
    </a:p>
  </c:txPr>
  <c:externalData r:id="rId1">
    <c:autoUpdate val="0"/>
  </c:externalData>
</c:chartSpace>
</file>

<file path=ppt/charts/chart7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ZDAŁO</c:v>
                </c:pt>
              </c:strCache>
            </c:strRef>
          </c:tx>
          <c:spPr>
            <a:solidFill>
              <a:schemeClr val="tx1">
                <a:lumMod val="50000"/>
                <a:lumOff val="50000"/>
              </a:schemeClr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accent3">
                    <a:lumMod val="50000"/>
                  </a:schemeClr>
                </a:solidFill>
              </a:ln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pl-PL" sz="1600" b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2 976</a:t>
                    </a:r>
                    <a:endParaRPr lang="pl-PL" sz="1600" b="0" baseline="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  <a:p>
                    <a:r>
                      <a:rPr lang="en-US" sz="1600" b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ZDAŁO</a:t>
                    </a:r>
                    <a:endParaRPr lang="en-US" sz="1600" dirty="0"/>
                  </a:p>
                </c:rich>
              </c:tx>
              <c:showLegendKey val="0"/>
              <c:showVal val="1"/>
              <c:showCatName val="0"/>
              <c:showSerName val="1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pl-PL" sz="1600" b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1 419 - </a:t>
                    </a:r>
                    <a:r>
                      <a:rPr lang="en-US" sz="1600" b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ZDAŁO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1"/>
              <c:showPercent val="0"/>
              <c:showBubbleSize val="0"/>
            </c:dLbl>
            <c:txPr>
              <a:bodyPr/>
              <a:lstStyle/>
              <a:p>
                <a:pPr>
                  <a:defRPr sz="1600" b="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1"/>
            <c:showPercent val="0"/>
            <c:showBubbleSize val="0"/>
            <c:showLeaderLines val="0"/>
          </c:dLbls>
          <c:cat>
            <c:strRef>
              <c:f>Arkusz1!$A$2:$A$3</c:f>
              <c:strCache>
                <c:ptCount val="2"/>
                <c:pt idx="0">
                  <c:v>PO RAZ PIERWSZY PRZYSTĄPIŁO - 5 105</c:v>
                </c:pt>
                <c:pt idx="1">
                  <c:v>PO RAZ KOLEJNY PRZYSTĄPIŁO - 2 665</c:v>
                </c:pt>
              </c:strCache>
            </c:strRef>
          </c:cat>
          <c:val>
            <c:numRef>
              <c:f>Arkusz1!$B$2:$B$3</c:f>
              <c:numCache>
                <c:formatCode>General</c:formatCode>
                <c:ptCount val="2"/>
                <c:pt idx="0">
                  <c:v>2976</c:v>
                </c:pt>
                <c:pt idx="1">
                  <c:v>1246</c:v>
                </c:pt>
              </c:numCache>
            </c:numRef>
          </c:val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NIE ZDAŁO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pl-PL" dirty="0" smtClean="0"/>
                      <a:t>2 129</a:t>
                    </a:r>
                  </a:p>
                  <a:p>
                    <a:r>
                      <a:rPr lang="en-US" dirty="0" smtClean="0"/>
                      <a:t>NIE ZDAŁO</a:t>
                    </a:r>
                    <a:endParaRPr lang="pl-PL" dirty="0" smtClean="0"/>
                  </a:p>
                </c:rich>
              </c:tx>
              <c:showLegendKey val="0"/>
              <c:showVal val="1"/>
              <c:showCatName val="0"/>
              <c:showSerName val="1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pl-PL" dirty="0" smtClean="0"/>
                      <a:t>1 246</a:t>
                    </a:r>
                  </a:p>
                  <a:p>
                    <a:r>
                      <a:rPr lang="en-US" dirty="0" smtClean="0"/>
                      <a:t>NIE ZDAŁO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1"/>
              <c:showPercent val="0"/>
              <c:showBubbleSize val="0"/>
            </c:dLbl>
            <c:txPr>
              <a:bodyPr/>
              <a:lstStyle/>
              <a:p>
                <a:pPr>
                  <a:defRPr sz="16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1"/>
            <c:showPercent val="0"/>
            <c:showBubbleSize val="0"/>
            <c:showLeaderLines val="0"/>
          </c:dLbls>
          <c:cat>
            <c:strRef>
              <c:f>Arkusz1!$A$2:$A$3</c:f>
              <c:strCache>
                <c:ptCount val="2"/>
                <c:pt idx="0">
                  <c:v>PO RAZ PIERWSZY PRZYSTĄPIŁO - 5 105</c:v>
                </c:pt>
                <c:pt idx="1">
                  <c:v>PO RAZ KOLEJNY PRZYSTĄPIŁO - 2 665</c:v>
                </c:pt>
              </c:strCache>
            </c:strRef>
          </c:cat>
          <c:val>
            <c:numRef>
              <c:f>Arkusz1!$C$2:$C$3</c:f>
              <c:numCache>
                <c:formatCode>General</c:formatCode>
                <c:ptCount val="2"/>
                <c:pt idx="0">
                  <c:v>2129</c:v>
                </c:pt>
                <c:pt idx="1">
                  <c:v>1419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241540096"/>
        <c:axId val="241554176"/>
      </c:barChart>
      <c:catAx>
        <c:axId val="24154009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pl-PL"/>
          </a:p>
        </c:txPr>
        <c:crossAx val="241554176"/>
        <c:crosses val="autoZero"/>
        <c:auto val="1"/>
        <c:lblAlgn val="ctr"/>
        <c:lblOffset val="100"/>
        <c:noMultiLvlLbl val="0"/>
      </c:catAx>
      <c:valAx>
        <c:axId val="241554176"/>
        <c:scaling>
          <c:orientation val="minMax"/>
          <c:max val="600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pl-PL"/>
          </a:p>
        </c:txPr>
        <c:crossAx val="241540096"/>
        <c:crosses val="autoZero"/>
        <c:crossBetween val="between"/>
      </c:valAx>
      <c:spPr>
        <a:solidFill>
          <a:schemeClr val="bg1"/>
        </a:solidFill>
      </c:spPr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800"/>
      </a:pPr>
      <a:endParaRPr lang="pl-PL"/>
    </a:p>
  </c:txPr>
  <c:externalData r:id="rId1">
    <c:autoUpdate val="0"/>
  </c:externalData>
</c:chartSpace>
</file>

<file path=ppt/charts/chart7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LICZBA OSÓB, KTÓRE PRZYSTĄPIŁY DO EGZAMINU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5</a:t>
                    </a:r>
                    <a:r>
                      <a:rPr lang="pl-PL" smtClean="0"/>
                      <a:t> </a:t>
                    </a:r>
                    <a:r>
                      <a:rPr lang="en-US" smtClean="0"/>
                      <a:t>105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1</a:t>
                    </a:r>
                    <a:r>
                      <a:rPr lang="pl-PL" smtClean="0"/>
                      <a:t> </a:t>
                    </a:r>
                    <a:r>
                      <a:rPr lang="en-US" smtClean="0"/>
                      <a:t>585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Arkusz1!$A$2:$A$8</c:f>
              <c:strCache>
                <c:ptCount val="7"/>
                <c:pt idx="0">
                  <c:v>1 RAZ  58,30%</c:v>
                </c:pt>
                <c:pt idx="1">
                  <c:v>2 RAZ  50,41%</c:v>
                </c:pt>
                <c:pt idx="2">
                  <c:v>3 RAZ  42,19%</c:v>
                </c:pt>
                <c:pt idx="3">
                  <c:v>4 RAZ  44,04%</c:v>
                </c:pt>
                <c:pt idx="4">
                  <c:v>5 RAZ  34,68%</c:v>
                </c:pt>
                <c:pt idx="5">
                  <c:v>6 RAZ J 43,24%</c:v>
                </c:pt>
                <c:pt idx="6">
                  <c:v>7 RAZ I WIĘCEJ 30%</c:v>
                </c:pt>
              </c:strCache>
            </c:strRef>
          </c:cat>
          <c:val>
            <c:numRef>
              <c:f>Arkusz1!$B$2:$B$8</c:f>
              <c:numCache>
                <c:formatCode>General</c:formatCode>
                <c:ptCount val="7"/>
                <c:pt idx="0">
                  <c:v>5105</c:v>
                </c:pt>
                <c:pt idx="1">
                  <c:v>1585</c:v>
                </c:pt>
                <c:pt idx="2">
                  <c:v>602</c:v>
                </c:pt>
                <c:pt idx="3">
                  <c:v>277</c:v>
                </c:pt>
                <c:pt idx="4">
                  <c:v>124</c:v>
                </c:pt>
                <c:pt idx="5">
                  <c:v>37</c:v>
                </c:pt>
                <c:pt idx="6">
                  <c:v>40</c:v>
                </c:pt>
              </c:numCache>
            </c:numRef>
          </c:val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LICZBA OSÓB, KTÓRE ZDAŁY EGZAMIN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c:spPr>
          <c:invertIfNegative val="0"/>
          <c:dPt>
            <c:idx val="0"/>
            <c:invertIfNegative val="0"/>
            <c:bubble3D val="0"/>
            <c:spPr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accent3">
                    <a:lumMod val="50000"/>
                  </a:schemeClr>
                </a:solidFill>
              </a:ln>
            </c:spPr>
          </c:dPt>
          <c:dLbls>
            <c:dLbl>
              <c:idx val="0"/>
              <c:layout>
                <c:manualLayout>
                  <c:x val="7.0270600462834266E-3"/>
                  <c:y val="8.3985377286121647E-3"/>
                </c:manualLayout>
              </c:layout>
              <c:tx>
                <c:rich>
                  <a:bodyPr/>
                  <a:lstStyle/>
                  <a:p>
                    <a:r>
                      <a:rPr lang="en-US" smtClean="0"/>
                      <a:t>2</a:t>
                    </a:r>
                    <a:r>
                      <a:rPr lang="pl-PL" smtClean="0"/>
                      <a:t> </a:t>
                    </a:r>
                    <a:r>
                      <a:rPr lang="en-US" smtClean="0"/>
                      <a:t>976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Arkusz1!$A$2:$A$8</c:f>
              <c:strCache>
                <c:ptCount val="7"/>
                <c:pt idx="0">
                  <c:v>1 RAZ  58,30%</c:v>
                </c:pt>
                <c:pt idx="1">
                  <c:v>2 RAZ  50,41%</c:v>
                </c:pt>
                <c:pt idx="2">
                  <c:v>3 RAZ  42,19%</c:v>
                </c:pt>
                <c:pt idx="3">
                  <c:v>4 RAZ  44,04%</c:v>
                </c:pt>
                <c:pt idx="4">
                  <c:v>5 RAZ  34,68%</c:v>
                </c:pt>
                <c:pt idx="5">
                  <c:v>6 RAZ J 43,24%</c:v>
                </c:pt>
                <c:pt idx="6">
                  <c:v>7 RAZ I WIĘCEJ 30%</c:v>
                </c:pt>
              </c:strCache>
            </c:strRef>
          </c:cat>
          <c:val>
            <c:numRef>
              <c:f>Arkusz1!$C$2:$C$8</c:f>
              <c:numCache>
                <c:formatCode>General</c:formatCode>
                <c:ptCount val="7"/>
                <c:pt idx="0">
                  <c:v>2976</c:v>
                </c:pt>
                <c:pt idx="1">
                  <c:v>799</c:v>
                </c:pt>
                <c:pt idx="2">
                  <c:v>254</c:v>
                </c:pt>
                <c:pt idx="3">
                  <c:v>122</c:v>
                </c:pt>
                <c:pt idx="4">
                  <c:v>43</c:v>
                </c:pt>
                <c:pt idx="5">
                  <c:v>16</c:v>
                </c:pt>
                <c:pt idx="6">
                  <c:v>12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41644672"/>
        <c:axId val="241646208"/>
      </c:barChart>
      <c:catAx>
        <c:axId val="24164467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pl-PL"/>
          </a:p>
        </c:txPr>
        <c:crossAx val="241646208"/>
        <c:crosses val="autoZero"/>
        <c:auto val="1"/>
        <c:lblAlgn val="ctr"/>
        <c:lblOffset val="100"/>
        <c:noMultiLvlLbl val="0"/>
      </c:catAx>
      <c:valAx>
        <c:axId val="241646208"/>
        <c:scaling>
          <c:orientation val="minMax"/>
          <c:max val="600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pl-PL"/>
          </a:p>
        </c:txPr>
        <c:crossAx val="241644672"/>
        <c:crosses val="autoZero"/>
        <c:crossBetween val="between"/>
      </c:valAx>
      <c:spPr>
        <a:solidFill>
          <a:schemeClr val="bg1"/>
        </a:solidFill>
      </c:spPr>
    </c:plotArea>
    <c:legend>
      <c:legendPos val="t"/>
      <c:layout/>
      <c:overlay val="0"/>
      <c:txPr>
        <a:bodyPr/>
        <a:lstStyle/>
        <a:p>
          <a:pPr>
            <a:defRPr sz="16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pl-PL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800"/>
      </a:pPr>
      <a:endParaRPr lang="pl-PL"/>
    </a:p>
  </c:txPr>
  <c:externalData r:id="rId1">
    <c:autoUpdate val="0"/>
  </c:externalData>
</c:chartSpace>
</file>

<file path=ppt/charts/chart7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autoTitleDeleted val="1"/>
    <c:view3D>
      <c:rotX val="30"/>
      <c:rotY val="28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7631121383983531"/>
          <c:y val="0.16858562783147552"/>
          <c:w val="0.72082099278941891"/>
          <c:h val="0.72953487421150742"/>
        </c:manualLayout>
      </c:layout>
      <c:pie3D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Sprzedaż</c:v>
                </c:pt>
              </c:strCache>
            </c:strRef>
          </c:tx>
          <c:explosion val="27"/>
          <c:dPt>
            <c:idx val="0"/>
            <c:bubble3D val="0"/>
            <c:spPr>
              <a:solidFill>
                <a:schemeClr val="tx2">
                  <a:lumMod val="40000"/>
                  <a:lumOff val="60000"/>
                </a:schemeClr>
              </a:solidFill>
            </c:spPr>
          </c:dPt>
          <c:dPt>
            <c:idx val="1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</c:spPr>
          </c:dPt>
          <c:dLbls>
            <c:dLbl>
              <c:idx val="0"/>
              <c:layout>
                <c:manualLayout>
                  <c:x val="-0.11770903052325712"/>
                  <c:y val="0.14269305725289783"/>
                </c:manualLayout>
              </c:layout>
              <c:tx>
                <c:rich>
                  <a:bodyPr/>
                  <a:lstStyle/>
                  <a:p>
                    <a:r>
                      <a:rPr lang="pl-PL" dirty="0"/>
                      <a:t>PRZYSTĘPUJĄCY PO RAZ </a:t>
                    </a:r>
                    <a:r>
                      <a:rPr lang="pl-PL" dirty="0" smtClean="0"/>
                      <a:t>PIERWSZY</a:t>
                    </a:r>
                  </a:p>
                  <a:p>
                    <a:r>
                      <a:rPr lang="pl-PL" dirty="0" smtClean="0"/>
                      <a:t>2 976 OSÓB</a:t>
                    </a:r>
                  </a:p>
                  <a:p>
                    <a:r>
                      <a:rPr lang="pl-PL" dirty="0" smtClean="0"/>
                      <a:t>70,37%</a:t>
                    </a:r>
                  </a:p>
                  <a:p>
                    <a:endParaRPr lang="pl-PL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1626510785161179"/>
                  <c:y val="-0.2770313329383155"/>
                </c:manualLayout>
              </c:layout>
              <c:tx>
                <c:rich>
                  <a:bodyPr/>
                  <a:lstStyle/>
                  <a:p>
                    <a:r>
                      <a:rPr lang="pl-PL"/>
                      <a:t>PRZYSTĘPUJĄCY PO RAZ </a:t>
                    </a:r>
                    <a:r>
                      <a:rPr lang="pl-PL" smtClean="0"/>
                      <a:t>DRUGI</a:t>
                    </a:r>
                  </a:p>
                  <a:p>
                    <a:r>
                      <a:rPr lang="pl-PL" smtClean="0"/>
                      <a:t>799 OSÓB</a:t>
                    </a:r>
                    <a:endParaRPr lang="pl-PL" baseline="0" smtClean="0"/>
                  </a:p>
                  <a:p>
                    <a:r>
                      <a:rPr lang="pl-PL" baseline="0" smtClean="0"/>
                      <a:t>18,83%</a:t>
                    </a:r>
                    <a:endParaRPr lang="pl-PL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3010184956865678E-2"/>
                  <c:y val="9.5374626584700459E-2"/>
                </c:manualLayout>
              </c:layout>
              <c:tx>
                <c:rich>
                  <a:bodyPr/>
                  <a:lstStyle/>
                  <a:p>
                    <a:r>
                      <a:rPr lang="pl-PL" dirty="0"/>
                      <a:t>PRZYSTĘPUJĄCY PO RAZ </a:t>
                    </a:r>
                    <a:r>
                      <a:rPr lang="pl-PL" dirty="0" smtClean="0"/>
                      <a:t>TRZECI</a:t>
                    </a:r>
                  </a:p>
                  <a:p>
                    <a:r>
                      <a:rPr lang="pl-PL" dirty="0" smtClean="0"/>
                      <a:t>254 OSOBY – 6,01%</a:t>
                    </a:r>
                    <a:endParaRPr lang="pl-PL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9.318013897281513E-2"/>
                  <c:y val="3.5782096742337274E-2"/>
                </c:manualLayout>
              </c:layout>
              <c:tx>
                <c:rich>
                  <a:bodyPr/>
                  <a:lstStyle/>
                  <a:p>
                    <a:r>
                      <a:rPr lang="pl-PL" dirty="0"/>
                      <a:t>PRZYSTĘPUJĄCY PO RAZ </a:t>
                    </a:r>
                    <a:r>
                      <a:rPr lang="pl-PL" dirty="0" smtClean="0"/>
                      <a:t>CZWARTY</a:t>
                    </a:r>
                  </a:p>
                  <a:p>
                    <a:r>
                      <a:rPr lang="pl-PL" dirty="0" smtClean="0"/>
                      <a:t>122 OSOBY – 2,89%</a:t>
                    </a:r>
                    <a:endParaRPr lang="pl-PL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9.221598458346543E-2"/>
                  <c:y val="9.9581913737979734E-3"/>
                </c:manualLayout>
              </c:layout>
              <c:tx>
                <c:rich>
                  <a:bodyPr/>
                  <a:lstStyle/>
                  <a:p>
                    <a:r>
                      <a:rPr lang="pl-PL" dirty="0"/>
                      <a:t>PRZYSTĘPUJĄCY PO RAZ </a:t>
                    </a:r>
                    <a:r>
                      <a:rPr lang="pl-PL" dirty="0" smtClean="0"/>
                      <a:t>PIĄTY</a:t>
                    </a:r>
                  </a:p>
                  <a:p>
                    <a:r>
                      <a:rPr lang="pl-PL" dirty="0" smtClean="0"/>
                      <a:t>43 OSOBY – 1,02%</a:t>
                    </a:r>
                    <a:endParaRPr lang="pl-PL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0.11161146954764736"/>
                  <c:y val="-0.13900307373254825"/>
                </c:manualLayout>
              </c:layout>
              <c:tx>
                <c:rich>
                  <a:bodyPr/>
                  <a:lstStyle/>
                  <a:p>
                    <a:r>
                      <a:rPr lang="pl-PL" dirty="0"/>
                      <a:t>PRZYSTĘPUJĄCY PO RAZ </a:t>
                    </a:r>
                    <a:r>
                      <a:rPr lang="pl-PL" dirty="0" smtClean="0"/>
                      <a:t>SZÓSTY</a:t>
                    </a:r>
                  </a:p>
                  <a:p>
                    <a:r>
                      <a:rPr lang="pl-PL" dirty="0" smtClean="0"/>
                      <a:t>16 OSÓB – 0,38%</a:t>
                    </a:r>
                    <a:endParaRPr lang="pl-PL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6.6302931110635399E-2"/>
                  <c:y val="-0.27697385475687886"/>
                </c:manualLayout>
              </c:layout>
              <c:tx>
                <c:rich>
                  <a:bodyPr/>
                  <a:lstStyle/>
                  <a:p>
                    <a:r>
                      <a:rPr lang="pl-PL" dirty="0"/>
                      <a:t>PRZYSTĘPUJĄCY PO RAZ SIÓDMY I </a:t>
                    </a:r>
                    <a:r>
                      <a:rPr lang="pl-PL" dirty="0" smtClean="0"/>
                      <a:t>WIĘCEJ</a:t>
                    </a:r>
                  </a:p>
                  <a:p>
                    <a:r>
                      <a:rPr lang="pl-PL" dirty="0" smtClean="0"/>
                      <a:t>12 OSÓB – 0,28%</a:t>
                    </a:r>
                    <a:endParaRPr lang="pl-PL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8.6182779600821227E-2"/>
                  <c:y val="0.5479300525250281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BRAK </a:t>
                    </a:r>
                    <a:r>
                      <a:rPr lang="en-US" dirty="0" smtClean="0"/>
                      <a:t>DANYCH</a:t>
                    </a:r>
                    <a:endParaRPr lang="pl-PL" dirty="0" smtClean="0"/>
                  </a:p>
                  <a:p>
                    <a:r>
                      <a:rPr lang="en-US" dirty="0" smtClean="0"/>
                      <a:t>7</a:t>
                    </a:r>
                    <a:r>
                      <a:rPr lang="pl-PL" dirty="0" smtClean="0"/>
                      <a:t> OSÓB – 0,17%</a:t>
                    </a:r>
                    <a:endParaRPr lang="en-US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pl-PL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>
                  <a:noFill/>
                </a:ln>
              </c:spPr>
            </c:leaderLines>
          </c:dLbls>
          <c:cat>
            <c:strRef>
              <c:f>Arkusz1!$A$2:$A$9</c:f>
              <c:strCache>
                <c:ptCount val="8"/>
                <c:pt idx="0">
                  <c:v>PRZYSTĘPUJĄCY PO RAZ PIERWSZY</c:v>
                </c:pt>
                <c:pt idx="1">
                  <c:v>PRZYSTĘPUJĄCY PO RAZ DRUGI</c:v>
                </c:pt>
                <c:pt idx="2">
                  <c:v>PRZYSTĘPUJĄCY PO RAZ TRZECI</c:v>
                </c:pt>
                <c:pt idx="3">
                  <c:v>PRZYSTĘPUJĄCY PO RAZ CZWARTY</c:v>
                </c:pt>
                <c:pt idx="4">
                  <c:v>PRZYSTĘPUJĄCY PO RAZ PIĄTY</c:v>
                </c:pt>
                <c:pt idx="5">
                  <c:v>PRZYSTĘPUJĄCY PO RAZ SZÓSTY </c:v>
                </c:pt>
                <c:pt idx="6">
                  <c:v>PRZYSTĘPUJĄCY PO RAZ SIÓDMY I WIĘCEJ</c:v>
                </c:pt>
                <c:pt idx="7">
                  <c:v>BRAK DANYCH</c:v>
                </c:pt>
              </c:strCache>
            </c:strRef>
          </c:cat>
          <c:val>
            <c:numRef>
              <c:f>Arkusz1!$B$2:$B$9</c:f>
              <c:numCache>
                <c:formatCode>General</c:formatCode>
                <c:ptCount val="8"/>
                <c:pt idx="0">
                  <c:v>2976</c:v>
                </c:pt>
                <c:pt idx="1">
                  <c:v>799</c:v>
                </c:pt>
                <c:pt idx="2">
                  <c:v>254</c:v>
                </c:pt>
                <c:pt idx="3">
                  <c:v>122</c:v>
                </c:pt>
                <c:pt idx="4">
                  <c:v>43</c:v>
                </c:pt>
                <c:pt idx="5">
                  <c:v>16</c:v>
                </c:pt>
                <c:pt idx="6">
                  <c:v>12</c:v>
                </c:pt>
                <c:pt idx="7">
                  <c:v>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spPr>
    <a:ln>
      <a:solidFill>
        <a:schemeClr val="bg1"/>
      </a:solidFill>
    </a:ln>
  </c:spPr>
  <c:txPr>
    <a:bodyPr/>
    <a:lstStyle/>
    <a:p>
      <a:pPr>
        <a:defRPr sz="1800"/>
      </a:pPr>
      <a:endParaRPr lang="pl-PL"/>
    </a:p>
  </c:txPr>
  <c:externalData r:id="rId1">
    <c:autoUpdate val="0"/>
  </c:externalData>
</c:chartSpace>
</file>

<file path=ppt/charts/chart7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17"/>
    </mc:Choice>
    <mc:Fallback>
      <c:style val="17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1"/>
          <c:order val="0"/>
          <c:tx>
            <c:strRef>
              <c:f>Arkusz1!$A$2</c:f>
              <c:strCache>
                <c:ptCount val="1"/>
                <c:pt idx="0">
                  <c:v>WSZYSCY PRZYSTĘPUJĄCY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c:spPr>
          <c:invertIfNegative val="0"/>
          <c:dLbls>
            <c:dLbl>
              <c:idx val="0"/>
              <c:layout>
                <c:manualLayout>
                  <c:x val="-1.4456499368922579E-2"/>
                  <c:y val="1.9161142940834048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1.3010849432030321E-2"/>
                  <c:y val="9.376154617461468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1.1565199495138062E-2"/>
                  <c:y val="8.418097982683463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1.8793449179599353E-2"/>
                  <c:y val="5.292712597932609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1.7347799242707095E-2"/>
                  <c:y val="3.444737254834389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1.5902149305814836E-2"/>
                  <c:y val="2.806032660894488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Arkusz1!$B$1:$G$1</c:f>
              <c:strCache>
                <c:ptCount val="6"/>
                <c:pt idx="0">
                  <c:v>CELUJĄCY</c:v>
                </c:pt>
                <c:pt idx="1">
                  <c:v>BARDZO DOBRY</c:v>
                </c:pt>
                <c:pt idx="2">
                  <c:v>DOBRY PLUS</c:v>
                </c:pt>
                <c:pt idx="3">
                  <c:v>DOBRY</c:v>
                </c:pt>
                <c:pt idx="4">
                  <c:v>DOSTATECZNY PLUS </c:v>
                </c:pt>
                <c:pt idx="5">
                  <c:v>DOSTATECZNY</c:v>
                </c:pt>
              </c:strCache>
            </c:strRef>
          </c:cat>
          <c:val>
            <c:numRef>
              <c:f>Arkusz1!$B$2:$G$2</c:f>
              <c:numCache>
                <c:formatCode>General</c:formatCode>
                <c:ptCount val="6"/>
                <c:pt idx="0">
                  <c:v>121.42</c:v>
                </c:pt>
                <c:pt idx="1">
                  <c:v>116.04</c:v>
                </c:pt>
                <c:pt idx="2">
                  <c:v>111.52</c:v>
                </c:pt>
                <c:pt idx="3">
                  <c:v>108.47</c:v>
                </c:pt>
                <c:pt idx="4">
                  <c:v>107.93</c:v>
                </c:pt>
                <c:pt idx="5">
                  <c:v>107.14</c:v>
                </c:pt>
              </c:numCache>
            </c:numRef>
          </c:val>
        </c:ser>
        <c:ser>
          <c:idx val="0"/>
          <c:order val="1"/>
          <c:tx>
            <c:strRef>
              <c:f>Arkusz1!$A$3</c:f>
              <c:strCache>
                <c:ptCount val="1"/>
                <c:pt idx="0">
                  <c:v>ABSOLWENCI 2017</c:v>
                </c:pt>
              </c:strCache>
            </c:strRef>
          </c:tx>
          <c:spPr>
            <a:solidFill>
              <a:schemeClr val="tx1">
                <a:lumMod val="50000"/>
                <a:lumOff val="5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1.4456499368922579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8.6738996213535473E-3"/>
                  <c:y val="-2.80603266089448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5.7825997475690312E-3"/>
                  <c:y val="1.02660728135179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0119549558245806E-2"/>
                  <c:y val="7.460040323378063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01195495582457E-2"/>
                  <c:y val="-2.80603266089448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7.2282496844612897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Arkusz1!$B$1:$G$1</c:f>
              <c:strCache>
                <c:ptCount val="6"/>
                <c:pt idx="0">
                  <c:v>CELUJĄCY</c:v>
                </c:pt>
                <c:pt idx="1">
                  <c:v>BARDZO DOBRY</c:v>
                </c:pt>
                <c:pt idx="2">
                  <c:v>DOBRY PLUS</c:v>
                </c:pt>
                <c:pt idx="3">
                  <c:v>DOBRY</c:v>
                </c:pt>
                <c:pt idx="4">
                  <c:v>DOSTATECZNY PLUS </c:v>
                </c:pt>
                <c:pt idx="5">
                  <c:v>DOSTATECZNY</c:v>
                </c:pt>
              </c:strCache>
            </c:strRef>
          </c:cat>
          <c:val>
            <c:numRef>
              <c:f>Arkusz1!$B$3:$G$3</c:f>
              <c:numCache>
                <c:formatCode>General</c:formatCode>
                <c:ptCount val="6"/>
                <c:pt idx="0">
                  <c:v>122.06</c:v>
                </c:pt>
                <c:pt idx="1">
                  <c:v>117.5</c:v>
                </c:pt>
                <c:pt idx="2">
                  <c:v>112.55</c:v>
                </c:pt>
                <c:pt idx="3">
                  <c:v>108.57</c:v>
                </c:pt>
                <c:pt idx="4">
                  <c:v>108.12</c:v>
                </c:pt>
                <c:pt idx="5">
                  <c:v>105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39646976"/>
        <c:axId val="241836032"/>
      </c:barChart>
      <c:catAx>
        <c:axId val="23964697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pl-PL"/>
          </a:p>
        </c:txPr>
        <c:crossAx val="241836032"/>
        <c:crosses val="autoZero"/>
        <c:auto val="1"/>
        <c:lblAlgn val="ctr"/>
        <c:lblOffset val="100"/>
        <c:noMultiLvlLbl val="0"/>
      </c:catAx>
      <c:valAx>
        <c:axId val="241836032"/>
        <c:scaling>
          <c:orientation val="minMax"/>
          <c:max val="125"/>
          <c:min val="10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pl-PL"/>
          </a:p>
        </c:txPr>
        <c:crossAx val="239646976"/>
        <c:crosses val="autoZero"/>
        <c:crossBetween val="between"/>
      </c:valAx>
    </c:plotArea>
    <c:legend>
      <c:legendPos val="t"/>
      <c:layout/>
      <c:overlay val="0"/>
      <c:txPr>
        <a:bodyPr/>
        <a:lstStyle/>
        <a:p>
          <a:pPr>
            <a:defRPr sz="14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pl-PL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pl-PL"/>
    </a:p>
  </c:txPr>
  <c:externalData r:id="rId1">
    <c:autoUpdate val="0"/>
  </c:externalData>
</c:chartSpace>
</file>

<file path=ppt/charts/chart7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5001583846055671E-2"/>
          <c:y val="0.11443630222041438"/>
          <c:w val="0.9580231443521886"/>
          <c:h val="0.79917531654982732"/>
        </c:manualLayout>
      </c:layout>
      <c:lineChart>
        <c:grouping val="standar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APLIKACJA ADWOKACKA</c:v>
                </c:pt>
              </c:strCache>
            </c:strRef>
          </c:tx>
          <c:spPr>
            <a:ln w="38100">
              <a:solidFill>
                <a:schemeClr val="accent3">
                  <a:lumMod val="75000"/>
                </a:schemeClr>
              </a:solidFill>
            </a:ln>
          </c:spPr>
          <c:marker>
            <c:symbol val="none"/>
          </c:marker>
          <c:cat>
            <c:strRef>
              <c:f>Arkusz1!$A$2:$A$12</c:f>
              <c:strCache>
                <c:ptCount val="11"/>
                <c:pt idx="0">
                  <c:v>141 – 150</c:v>
                </c:pt>
                <c:pt idx="1">
                  <c:v>131 – 140</c:v>
                </c:pt>
                <c:pt idx="2">
                  <c:v>121 – 130</c:v>
                </c:pt>
                <c:pt idx="3">
                  <c:v>111 – 120</c:v>
                </c:pt>
                <c:pt idx="4">
                  <c:v>100 – 110</c:v>
                </c:pt>
                <c:pt idx="5">
                  <c:v>99 – 90</c:v>
                </c:pt>
                <c:pt idx="6">
                  <c:v>89 – 80</c:v>
                </c:pt>
                <c:pt idx="7">
                  <c:v>79 – 70</c:v>
                </c:pt>
                <c:pt idx="8">
                  <c:v>69 – 60</c:v>
                </c:pt>
                <c:pt idx="9">
                  <c:v>59 – 50</c:v>
                </c:pt>
                <c:pt idx="10">
                  <c:v>poniżej 50</c:v>
                </c:pt>
              </c:strCache>
            </c:strRef>
          </c:cat>
          <c:val>
            <c:numRef>
              <c:f>Arkusz1!$B$2:$B$12</c:f>
              <c:numCache>
                <c:formatCode>0.00</c:formatCode>
                <c:ptCount val="11"/>
                <c:pt idx="0">
                  <c:v>7.0997515086971955E-2</c:v>
                </c:pt>
                <c:pt idx="1">
                  <c:v>1.6684416045438411</c:v>
                </c:pt>
                <c:pt idx="2">
                  <c:v>7.8807241746538867</c:v>
                </c:pt>
                <c:pt idx="3">
                  <c:v>19.062832800851972</c:v>
                </c:pt>
                <c:pt idx="4">
                  <c:v>28.257011004614839</c:v>
                </c:pt>
                <c:pt idx="5">
                  <c:v>20.447284345047922</c:v>
                </c:pt>
                <c:pt idx="6">
                  <c:v>13.24103656372027</c:v>
                </c:pt>
                <c:pt idx="7">
                  <c:v>6.7092651757188495</c:v>
                </c:pt>
                <c:pt idx="8">
                  <c:v>2.1654242101526449</c:v>
                </c:pt>
                <c:pt idx="9">
                  <c:v>0.39048633297834578</c:v>
                </c:pt>
                <c:pt idx="10">
                  <c:v>0.10649627263045794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APLIKACJA RADCOWSKA</c:v>
                </c:pt>
              </c:strCache>
            </c:strRef>
          </c:tx>
          <c:spPr>
            <a:ln w="57150">
              <a:solidFill>
                <a:schemeClr val="tx2">
                  <a:lumMod val="60000"/>
                  <a:lumOff val="40000"/>
                </a:schemeClr>
              </a:solidFill>
            </a:ln>
          </c:spPr>
          <c:marker>
            <c:symbol val="none"/>
          </c:marker>
          <c:cat>
            <c:strRef>
              <c:f>Arkusz1!$A$2:$A$12</c:f>
              <c:strCache>
                <c:ptCount val="11"/>
                <c:pt idx="0">
                  <c:v>141 – 150</c:v>
                </c:pt>
                <c:pt idx="1">
                  <c:v>131 – 140</c:v>
                </c:pt>
                <c:pt idx="2">
                  <c:v>121 – 130</c:v>
                </c:pt>
                <c:pt idx="3">
                  <c:v>111 – 120</c:v>
                </c:pt>
                <c:pt idx="4">
                  <c:v>100 – 110</c:v>
                </c:pt>
                <c:pt idx="5">
                  <c:v>99 – 90</c:v>
                </c:pt>
                <c:pt idx="6">
                  <c:v>89 – 80</c:v>
                </c:pt>
                <c:pt idx="7">
                  <c:v>79 – 70</c:v>
                </c:pt>
                <c:pt idx="8">
                  <c:v>69 – 60</c:v>
                </c:pt>
                <c:pt idx="9">
                  <c:v>59 – 50</c:v>
                </c:pt>
                <c:pt idx="10">
                  <c:v>poniżej 50</c:v>
                </c:pt>
              </c:strCache>
            </c:strRef>
          </c:cat>
          <c:val>
            <c:numRef>
              <c:f>Arkusz1!$C$2:$C$12</c:f>
              <c:numCache>
                <c:formatCode>0.00</c:formatCode>
                <c:ptCount val="11"/>
                <c:pt idx="1">
                  <c:v>1.3065795613625759</c:v>
                </c:pt>
                <c:pt idx="2">
                  <c:v>7.0695286980867946</c:v>
                </c:pt>
                <c:pt idx="3">
                  <c:v>17.522165188987401</c:v>
                </c:pt>
                <c:pt idx="4">
                  <c:v>28.791413905739617</c:v>
                </c:pt>
                <c:pt idx="5">
                  <c:v>23.168455436304246</c:v>
                </c:pt>
                <c:pt idx="6">
                  <c:v>12.995800279981335</c:v>
                </c:pt>
                <c:pt idx="7">
                  <c:v>6.6962202519832008</c:v>
                </c:pt>
                <c:pt idx="8">
                  <c:v>2.1698553429771348</c:v>
                </c:pt>
                <c:pt idx="9">
                  <c:v>0.25664955669622025</c:v>
                </c:pt>
                <c:pt idx="10">
                  <c:v>2.3331777881474568E-2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Arkusz1!$D$1</c:f>
              <c:strCache>
                <c:ptCount val="1"/>
                <c:pt idx="0">
                  <c:v>APLIKACJA NOTARIALNA</c:v>
                </c:pt>
              </c:strCache>
            </c:strRef>
          </c:tx>
          <c:spPr>
            <a:ln w="38100">
              <a:solidFill>
                <a:srgbClr val="C00000"/>
              </a:solidFill>
            </a:ln>
          </c:spPr>
          <c:marker>
            <c:symbol val="none"/>
          </c:marker>
          <c:cat>
            <c:strRef>
              <c:f>Arkusz1!$A$2:$A$12</c:f>
              <c:strCache>
                <c:ptCount val="11"/>
                <c:pt idx="0">
                  <c:v>141 – 150</c:v>
                </c:pt>
                <c:pt idx="1">
                  <c:v>131 – 140</c:v>
                </c:pt>
                <c:pt idx="2">
                  <c:v>121 – 130</c:v>
                </c:pt>
                <c:pt idx="3">
                  <c:v>111 – 120</c:v>
                </c:pt>
                <c:pt idx="4">
                  <c:v>100 – 110</c:v>
                </c:pt>
                <c:pt idx="5">
                  <c:v>99 – 90</c:v>
                </c:pt>
                <c:pt idx="6">
                  <c:v>89 – 80</c:v>
                </c:pt>
                <c:pt idx="7">
                  <c:v>79 – 70</c:v>
                </c:pt>
                <c:pt idx="8">
                  <c:v>69 – 60</c:v>
                </c:pt>
                <c:pt idx="9">
                  <c:v>59 – 50</c:v>
                </c:pt>
                <c:pt idx="10">
                  <c:v>poniżej 50</c:v>
                </c:pt>
              </c:strCache>
            </c:strRef>
          </c:cat>
          <c:val>
            <c:numRef>
              <c:f>Arkusz1!$D$2:$D$12</c:f>
              <c:numCache>
                <c:formatCode>0.00</c:formatCode>
                <c:ptCount val="11"/>
                <c:pt idx="1">
                  <c:v>1.466275659824047</c:v>
                </c:pt>
                <c:pt idx="2">
                  <c:v>4.838709677419355</c:v>
                </c:pt>
                <c:pt idx="3">
                  <c:v>12.463343108504398</c:v>
                </c:pt>
                <c:pt idx="4">
                  <c:v>22.434017595307918</c:v>
                </c:pt>
                <c:pt idx="5">
                  <c:v>22.287390029325515</c:v>
                </c:pt>
                <c:pt idx="6">
                  <c:v>17.008797653958943</c:v>
                </c:pt>
                <c:pt idx="7">
                  <c:v>11.290322580645162</c:v>
                </c:pt>
                <c:pt idx="8">
                  <c:v>6.5982404692082115</c:v>
                </c:pt>
                <c:pt idx="9">
                  <c:v>1.6129032258064515</c:v>
                </c:pt>
                <c:pt idx="10">
                  <c:v>0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Arkusz1!$E$1</c:f>
              <c:strCache>
                <c:ptCount val="1"/>
                <c:pt idx="0">
                  <c:v>APLIKACJA KOMORNICZA</c:v>
                </c:pt>
              </c:strCache>
            </c:strRef>
          </c:tx>
          <c:spPr>
            <a:ln w="38100">
              <a:solidFill>
                <a:schemeClr val="tx1">
                  <a:lumMod val="65000"/>
                  <a:lumOff val="35000"/>
                </a:schemeClr>
              </a:solidFill>
            </a:ln>
          </c:spPr>
          <c:marker>
            <c:symbol val="none"/>
          </c:marker>
          <c:cat>
            <c:strRef>
              <c:f>Arkusz1!$A$2:$A$12</c:f>
              <c:strCache>
                <c:ptCount val="11"/>
                <c:pt idx="0">
                  <c:v>141 – 150</c:v>
                </c:pt>
                <c:pt idx="1">
                  <c:v>131 – 140</c:v>
                </c:pt>
                <c:pt idx="2">
                  <c:v>121 – 130</c:v>
                </c:pt>
                <c:pt idx="3">
                  <c:v>111 – 120</c:v>
                </c:pt>
                <c:pt idx="4">
                  <c:v>100 – 110</c:v>
                </c:pt>
                <c:pt idx="5">
                  <c:v>99 – 90</c:v>
                </c:pt>
                <c:pt idx="6">
                  <c:v>89 – 80</c:v>
                </c:pt>
                <c:pt idx="7">
                  <c:v>79 – 70</c:v>
                </c:pt>
                <c:pt idx="8">
                  <c:v>69 – 60</c:v>
                </c:pt>
                <c:pt idx="9">
                  <c:v>59 – 50</c:v>
                </c:pt>
                <c:pt idx="10">
                  <c:v>poniżej 50</c:v>
                </c:pt>
              </c:strCache>
            </c:strRef>
          </c:cat>
          <c:val>
            <c:numRef>
              <c:f>Arkusz1!$E$2:$E$12</c:f>
              <c:numCache>
                <c:formatCode>0.00</c:formatCode>
                <c:ptCount val="11"/>
                <c:pt idx="1">
                  <c:v>1.8867924528301887</c:v>
                </c:pt>
                <c:pt idx="2">
                  <c:v>4.716981132075472</c:v>
                </c:pt>
                <c:pt idx="3">
                  <c:v>13.679245283018869</c:v>
                </c:pt>
                <c:pt idx="4">
                  <c:v>25</c:v>
                </c:pt>
                <c:pt idx="5">
                  <c:v>26.886792452830189</c:v>
                </c:pt>
                <c:pt idx="6">
                  <c:v>19.339622641509433</c:v>
                </c:pt>
                <c:pt idx="7">
                  <c:v>7.0754716981132075</c:v>
                </c:pt>
                <c:pt idx="8">
                  <c:v>1.4150943396226414</c:v>
                </c:pt>
                <c:pt idx="9">
                  <c:v>0</c:v>
                </c:pt>
                <c:pt idx="10">
                  <c:v>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31182336"/>
        <c:axId val="231183872"/>
      </c:lineChart>
      <c:catAx>
        <c:axId val="231182336"/>
        <c:scaling>
          <c:orientation val="minMax"/>
        </c:scaling>
        <c:delete val="0"/>
        <c:axPos val="b"/>
        <c:majorGridlines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pl-PL"/>
          </a:p>
        </c:txPr>
        <c:crossAx val="231183872"/>
        <c:crosses val="autoZero"/>
        <c:auto val="1"/>
        <c:lblAlgn val="ctr"/>
        <c:lblOffset val="100"/>
        <c:noMultiLvlLbl val="0"/>
      </c:catAx>
      <c:valAx>
        <c:axId val="231183872"/>
        <c:scaling>
          <c:orientation val="minMax"/>
        </c:scaling>
        <c:delete val="0"/>
        <c:axPos val="l"/>
        <c:majorGridlines/>
        <c:numFmt formatCode="0.00" sourceLinked="1"/>
        <c:majorTickMark val="out"/>
        <c:minorTickMark val="none"/>
        <c:tickLblPos val="nextTo"/>
        <c:txPr>
          <a:bodyPr/>
          <a:lstStyle/>
          <a:p>
            <a:pPr>
              <a:defRPr sz="100">
                <a:solidFill>
                  <a:schemeClr val="bg1"/>
                </a:solidFill>
              </a:defRPr>
            </a:pPr>
            <a:endParaRPr lang="pl-PL"/>
          </a:p>
        </c:txPr>
        <c:crossAx val="231182336"/>
        <c:crosses val="autoZero"/>
        <c:crossBetween val="between"/>
        <c:majorUnit val="5"/>
      </c:valAx>
    </c:plotArea>
    <c:legend>
      <c:legendPos val="t"/>
      <c:layout/>
      <c:overlay val="0"/>
      <c:txPr>
        <a:bodyPr/>
        <a:lstStyle/>
        <a:p>
          <a:pPr>
            <a:defRPr sz="1400"/>
          </a:pPr>
          <a:endParaRPr lang="pl-PL"/>
        </a:p>
      </c:txPr>
    </c:legend>
    <c:plotVisOnly val="1"/>
    <c:dispBlanksAs val="gap"/>
    <c:showDLblsOverMax val="0"/>
  </c:chart>
  <c:txPr>
    <a:bodyPr/>
    <a:lstStyle/>
    <a:p>
      <a:pPr>
        <a:defRPr sz="1800">
          <a:latin typeface="Times New Roman" panose="02020603050405020304" pitchFamily="18" charset="0"/>
          <a:cs typeface="Times New Roman" panose="02020603050405020304" pitchFamily="18" charset="0"/>
        </a:defRPr>
      </a:pPr>
      <a:endParaRPr lang="pl-PL"/>
    </a:p>
  </c:txPr>
  <c:externalData r:id="rId1">
    <c:autoUpdate val="0"/>
  </c:externalData>
</c:chartSpace>
</file>

<file path=ppt/charts/chart7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% ZDAWALNOŚCI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invertIfNegative val="0"/>
          <c:dLbls>
            <c:delete val="1"/>
          </c:dLbls>
          <c:cat>
            <c:strRef>
              <c:f>Arkusz1!$A$2:$A$14</c:f>
              <c:strCache>
                <c:ptCount val="13"/>
                <c:pt idx="0">
                  <c:v>UNIWERSYTET JAGIELLOŃSKI </c:v>
                </c:pt>
                <c:pt idx="1">
                  <c:v>UNIWERSYTET ŁÓDZKI</c:v>
                </c:pt>
                <c:pt idx="2">
                  <c:v>UAM W POZNANIU</c:v>
                </c:pt>
                <c:pt idx="3">
                  <c:v>UNIWERSYTET WARSZAWSKI</c:v>
                </c:pt>
                <c:pt idx="4">
                  <c:v>KATOLICKI UNIWERSYTET LUBELSKI</c:v>
                </c:pt>
                <c:pt idx="5">
                  <c:v>UNIWERSYTET ŚLĄSKI</c:v>
                </c:pt>
                <c:pt idx="6">
                  <c:v>UNIWERSYTET SZCZECIŃSKI</c:v>
                </c:pt>
                <c:pt idx="7">
                  <c:v>UNIWERSYTET WROCŁAWSKI</c:v>
                </c:pt>
                <c:pt idx="8">
                  <c:v>UNIWERSYTET GDAŃSKI</c:v>
                </c:pt>
                <c:pt idx="9">
                  <c:v>UMK W TORUNIU</c:v>
                </c:pt>
                <c:pt idx="10">
                  <c:v>UKSW W WARSZAWIE</c:v>
                </c:pt>
                <c:pt idx="11">
                  <c:v>UMSC W LUBLINIE </c:v>
                </c:pt>
                <c:pt idx="12">
                  <c:v>UNIWERSYTET WARMIŃSKO-MAZURSKI</c:v>
                </c:pt>
              </c:strCache>
            </c:strRef>
          </c:cat>
          <c:val>
            <c:numRef>
              <c:f>Arkusz1!$B$2:$B$14</c:f>
              <c:numCache>
                <c:formatCode>General</c:formatCode>
                <c:ptCount val="13"/>
                <c:pt idx="0">
                  <c:v>85.97</c:v>
                </c:pt>
                <c:pt idx="1">
                  <c:v>77.55</c:v>
                </c:pt>
                <c:pt idx="2">
                  <c:v>74.459999999999994</c:v>
                </c:pt>
                <c:pt idx="3">
                  <c:v>72.33</c:v>
                </c:pt>
                <c:pt idx="4">
                  <c:v>72.14</c:v>
                </c:pt>
                <c:pt idx="5">
                  <c:v>65.48</c:v>
                </c:pt>
                <c:pt idx="6">
                  <c:v>65.22</c:v>
                </c:pt>
                <c:pt idx="7">
                  <c:v>65.16</c:v>
                </c:pt>
                <c:pt idx="8">
                  <c:v>65.05</c:v>
                </c:pt>
                <c:pt idx="9">
                  <c:v>63.83</c:v>
                </c:pt>
                <c:pt idx="10">
                  <c:v>60.87</c:v>
                </c:pt>
                <c:pt idx="11">
                  <c:v>60</c:v>
                </c:pt>
                <c:pt idx="12">
                  <c:v>51.18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32423808"/>
        <c:axId val="232425344"/>
      </c:barChart>
      <c:lineChart>
        <c:grouping val="standard"/>
        <c:varyColors val="0"/>
        <c:ser>
          <c:idx val="1"/>
          <c:order val="1"/>
          <c:tx>
            <c:strRef>
              <c:f>Arkusz1!$C$1</c:f>
              <c:strCache>
                <c:ptCount val="1"/>
                <c:pt idx="0">
                  <c:v>Kolumna1</c:v>
                </c:pt>
              </c:strCache>
            </c:strRef>
          </c:tx>
          <c:spPr>
            <a:ln w="38100">
              <a:solidFill>
                <a:schemeClr val="accent2">
                  <a:lumMod val="75000"/>
                </a:schemeClr>
              </a:solidFill>
            </a:ln>
          </c:spPr>
          <c:marker>
            <c:symbol val="none"/>
          </c:marker>
          <c:dLbls>
            <c:dLbl>
              <c:idx val="0"/>
              <c:delete val="1"/>
            </c:dLbl>
            <c:dLbl>
              <c:idx val="1"/>
              <c:delete val="1"/>
            </c:dLbl>
            <c:dLbl>
              <c:idx val="2"/>
              <c:delete val="1"/>
            </c:dLbl>
            <c:dLbl>
              <c:idx val="3"/>
              <c:delete val="1"/>
            </c:dLbl>
            <c:dLbl>
              <c:idx val="4"/>
              <c:delete val="1"/>
            </c:dLbl>
            <c:dLbl>
              <c:idx val="5"/>
              <c:delete val="1"/>
            </c:dLbl>
            <c:dLbl>
              <c:idx val="6"/>
              <c:delete val="1"/>
            </c:dLbl>
            <c:dLbl>
              <c:idx val="7"/>
              <c:delete val="1"/>
            </c:dLbl>
            <c:dLbl>
              <c:idx val="8"/>
              <c:delete val="1"/>
            </c:dLbl>
            <c:dLbl>
              <c:idx val="9"/>
              <c:delete val="1"/>
            </c:dLbl>
            <c:dLbl>
              <c:idx val="10"/>
              <c:delete val="1"/>
            </c:dLbl>
            <c:dLbl>
              <c:idx val="11"/>
              <c:delete val="1"/>
            </c:dLbl>
            <c:dLbl>
              <c:idx val="12"/>
              <c:layout>
                <c:manualLayout>
                  <c:x val="-3.3524741511732854E-2"/>
                  <c:y val="-6.2657511738461805E-2"/>
                </c:manualLayout>
              </c:layout>
              <c:tx>
                <c:rich>
                  <a:bodyPr/>
                  <a:lstStyle/>
                  <a:p>
                    <a:pPr>
                      <a:defRPr b="1">
                        <a:solidFill>
                          <a:srgbClr val="CC33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en-US" b="1" dirty="0" smtClean="0">
                        <a:solidFill>
                          <a:srgbClr val="CC33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63,76</a:t>
                    </a:r>
                    <a:r>
                      <a:rPr lang="pl-PL" b="1" dirty="0" smtClean="0">
                        <a:solidFill>
                          <a:srgbClr val="CC33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%</a:t>
                    </a:r>
                    <a:endParaRPr lang="en-US" b="1" dirty="0">
                      <a:solidFill>
                        <a:srgbClr val="CC33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Arkusz1!$A$2:$A$14</c:f>
              <c:strCache>
                <c:ptCount val="13"/>
                <c:pt idx="0">
                  <c:v>UNIWERSYTET JAGIELLOŃSKI </c:v>
                </c:pt>
                <c:pt idx="1">
                  <c:v>UNIWERSYTET ŁÓDZKI</c:v>
                </c:pt>
                <c:pt idx="2">
                  <c:v>UAM W POZNANIU</c:v>
                </c:pt>
                <c:pt idx="3">
                  <c:v>UNIWERSYTET WARSZAWSKI</c:v>
                </c:pt>
                <c:pt idx="4">
                  <c:v>KATOLICKI UNIWERSYTET LUBELSKI</c:v>
                </c:pt>
                <c:pt idx="5">
                  <c:v>UNIWERSYTET ŚLĄSKI</c:v>
                </c:pt>
                <c:pt idx="6">
                  <c:v>UNIWERSYTET SZCZECIŃSKI</c:v>
                </c:pt>
                <c:pt idx="7">
                  <c:v>UNIWERSYTET WROCŁAWSKI</c:v>
                </c:pt>
                <c:pt idx="8">
                  <c:v>UNIWERSYTET GDAŃSKI</c:v>
                </c:pt>
                <c:pt idx="9">
                  <c:v>UMK W TORUNIU</c:v>
                </c:pt>
                <c:pt idx="10">
                  <c:v>UKSW W WARSZAWIE</c:v>
                </c:pt>
                <c:pt idx="11">
                  <c:v>UMSC W LUBLINIE </c:v>
                </c:pt>
                <c:pt idx="12">
                  <c:v>UNIWERSYTET WARMIŃSKO-MAZURSKI</c:v>
                </c:pt>
              </c:strCache>
            </c:strRef>
          </c:cat>
          <c:val>
            <c:numRef>
              <c:f>Arkusz1!$C$2:$C$14</c:f>
              <c:numCache>
                <c:formatCode>General</c:formatCode>
                <c:ptCount val="13"/>
                <c:pt idx="0">
                  <c:v>63.76</c:v>
                </c:pt>
                <c:pt idx="1">
                  <c:v>63.76</c:v>
                </c:pt>
                <c:pt idx="2">
                  <c:v>63.76</c:v>
                </c:pt>
                <c:pt idx="3">
                  <c:v>63.76</c:v>
                </c:pt>
                <c:pt idx="4">
                  <c:v>63.76</c:v>
                </c:pt>
                <c:pt idx="5">
                  <c:v>63.76</c:v>
                </c:pt>
                <c:pt idx="6">
                  <c:v>63.76</c:v>
                </c:pt>
                <c:pt idx="7">
                  <c:v>63.76</c:v>
                </c:pt>
                <c:pt idx="8">
                  <c:v>63.76</c:v>
                </c:pt>
                <c:pt idx="9">
                  <c:v>63.76</c:v>
                </c:pt>
                <c:pt idx="10">
                  <c:v>63.76</c:v>
                </c:pt>
                <c:pt idx="11">
                  <c:v>63.76</c:v>
                </c:pt>
                <c:pt idx="12">
                  <c:v>63.76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32423808"/>
        <c:axId val="232425344"/>
      </c:lineChart>
      <c:catAx>
        <c:axId val="23242380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-5400000" vert="horz"/>
          <a:lstStyle/>
          <a:p>
            <a:pPr>
              <a:defRPr sz="1200" baseline="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pl-PL"/>
          </a:p>
        </c:txPr>
        <c:crossAx val="232425344"/>
        <c:crosses val="autoZero"/>
        <c:auto val="1"/>
        <c:lblAlgn val="ctr"/>
        <c:lblOffset val="100"/>
        <c:noMultiLvlLbl val="0"/>
      </c:catAx>
      <c:valAx>
        <c:axId val="232425344"/>
        <c:scaling>
          <c:orientation val="minMax"/>
          <c:max val="100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pl-PL"/>
          </a:p>
        </c:txPr>
        <c:crossAx val="23242380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pl-PL"/>
    </a:p>
  </c:txPr>
  <c:externalData r:id="rId1">
    <c:autoUpdate val="0"/>
  </c:externalData>
</c:chartSpace>
</file>

<file path=ppt/charts/chart7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% ZDAWALNOŚCI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invertIfNegative val="0"/>
          <c:dLbls>
            <c:delete val="1"/>
          </c:dLbls>
          <c:cat>
            <c:strRef>
              <c:f>Arkusz1!$A$2:$A$13</c:f>
              <c:strCache>
                <c:ptCount val="12"/>
                <c:pt idx="0">
                  <c:v>UNIWERSYTET W BIAŁYMSTOKU</c:v>
                </c:pt>
                <c:pt idx="1">
                  <c:v>UNIWERSYTET OPOLSKI</c:v>
                </c:pt>
                <c:pt idx="2">
                  <c:v>UNIWERSYTET RZESZOWSKI</c:v>
                </c:pt>
                <c:pt idx="3">
                  <c:v>WSPIA </c:v>
                </c:pt>
                <c:pt idx="4">
                  <c:v>AKADEMIA KOŹMIŃSKIEGO</c:v>
                </c:pt>
                <c:pt idx="5">
                  <c:v>KRAKOWSKA AKADEMIA</c:v>
                </c:pt>
                <c:pt idx="6">
                  <c:v>WSAIB W GDYNI</c:v>
                </c:pt>
                <c:pt idx="7">
                  <c:v>SWPS</c:v>
                </c:pt>
                <c:pt idx="8">
                  <c:v>UCZELNIA ŁAZARSKIEGO </c:v>
                </c:pt>
                <c:pt idx="9">
                  <c:v>WSUS</c:v>
                </c:pt>
                <c:pt idx="10">
                  <c:v>WSP WE WROCŁAWIU</c:v>
                </c:pt>
                <c:pt idx="11">
                  <c:v>EWSPIA </c:v>
                </c:pt>
              </c:strCache>
            </c:strRef>
          </c:cat>
          <c:val>
            <c:numRef>
              <c:f>Arkusz1!$B$2:$B$13</c:f>
              <c:numCache>
                <c:formatCode>General</c:formatCode>
                <c:ptCount val="12"/>
                <c:pt idx="0">
                  <c:v>62.12</c:v>
                </c:pt>
                <c:pt idx="1">
                  <c:v>60.61</c:v>
                </c:pt>
                <c:pt idx="2">
                  <c:v>58.23</c:v>
                </c:pt>
                <c:pt idx="3">
                  <c:v>50</c:v>
                </c:pt>
                <c:pt idx="4">
                  <c:v>45.98</c:v>
                </c:pt>
                <c:pt idx="5">
                  <c:v>43.42</c:v>
                </c:pt>
                <c:pt idx="6">
                  <c:v>40.909999999999997</c:v>
                </c:pt>
                <c:pt idx="7">
                  <c:v>39.22</c:v>
                </c:pt>
                <c:pt idx="8">
                  <c:v>38.71</c:v>
                </c:pt>
                <c:pt idx="9">
                  <c:v>33.33</c:v>
                </c:pt>
                <c:pt idx="10">
                  <c:v>27.27</c:v>
                </c:pt>
                <c:pt idx="11">
                  <c:v>21.05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32195200"/>
        <c:axId val="232196736"/>
      </c:barChart>
      <c:lineChart>
        <c:grouping val="standard"/>
        <c:varyColors val="0"/>
        <c:ser>
          <c:idx val="1"/>
          <c:order val="1"/>
          <c:tx>
            <c:strRef>
              <c:f>Arkusz1!$C$1</c:f>
              <c:strCache>
                <c:ptCount val="1"/>
                <c:pt idx="0">
                  <c:v>Kolumna1</c:v>
                </c:pt>
              </c:strCache>
            </c:strRef>
          </c:tx>
          <c:spPr>
            <a:ln w="38100">
              <a:solidFill>
                <a:schemeClr val="accent2">
                  <a:lumMod val="75000"/>
                </a:schemeClr>
              </a:solidFill>
            </a:ln>
          </c:spPr>
          <c:marker>
            <c:symbol val="none"/>
          </c:marker>
          <c:dLbls>
            <c:dLbl>
              <c:idx val="0"/>
              <c:delete val="1"/>
            </c:dLbl>
            <c:dLbl>
              <c:idx val="1"/>
              <c:delete val="1"/>
            </c:dLbl>
            <c:dLbl>
              <c:idx val="2"/>
              <c:delete val="1"/>
            </c:dLbl>
            <c:dLbl>
              <c:idx val="3"/>
              <c:delete val="1"/>
            </c:dLbl>
            <c:dLbl>
              <c:idx val="4"/>
              <c:delete val="1"/>
            </c:dLbl>
            <c:dLbl>
              <c:idx val="5"/>
              <c:delete val="1"/>
            </c:dLbl>
            <c:dLbl>
              <c:idx val="6"/>
              <c:delete val="1"/>
            </c:dLbl>
            <c:dLbl>
              <c:idx val="7"/>
              <c:delete val="1"/>
            </c:dLbl>
            <c:dLbl>
              <c:idx val="8"/>
              <c:delete val="1"/>
            </c:dLbl>
            <c:dLbl>
              <c:idx val="9"/>
              <c:delete val="1"/>
            </c:dLbl>
            <c:dLbl>
              <c:idx val="10"/>
              <c:delete val="1"/>
            </c:dLbl>
            <c:dLbl>
              <c:idx val="11"/>
              <c:layout>
                <c:manualLayout>
                  <c:x val="-3.3524741511732854E-2"/>
                  <c:y val="-6.2657511738461805E-2"/>
                </c:manualLayout>
              </c:layout>
              <c:tx>
                <c:rich>
                  <a:bodyPr/>
                  <a:lstStyle/>
                  <a:p>
                    <a:pPr>
                      <a:defRPr sz="1600" b="1">
                        <a:solidFill>
                          <a:srgbClr val="CC33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en-US" sz="1600" b="1" dirty="0" smtClean="0">
                        <a:solidFill>
                          <a:srgbClr val="CC33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63,76</a:t>
                    </a:r>
                    <a:r>
                      <a:rPr lang="pl-PL" sz="1600" b="1" dirty="0" smtClean="0">
                        <a:solidFill>
                          <a:srgbClr val="CC33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%</a:t>
                    </a:r>
                    <a:endParaRPr lang="en-US" sz="1600" b="1" dirty="0">
                      <a:solidFill>
                        <a:srgbClr val="CC33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layout>
                <c:manualLayout>
                  <c:x val="-3.3524741511732854E-2"/>
                  <c:y val="-6.2657511738461805E-2"/>
                </c:manualLayout>
              </c:layout>
              <c:tx>
                <c:rich>
                  <a:bodyPr/>
                  <a:lstStyle/>
                  <a:p>
                    <a:pPr>
                      <a:defRPr b="1">
                        <a:solidFill>
                          <a:srgbClr val="CC33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en-US" b="1" dirty="0" smtClean="0">
                        <a:solidFill>
                          <a:srgbClr val="CC33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63,76</a:t>
                    </a:r>
                    <a:r>
                      <a:rPr lang="pl-PL" b="1" dirty="0" smtClean="0">
                        <a:solidFill>
                          <a:srgbClr val="CC33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%</a:t>
                    </a:r>
                    <a:endParaRPr lang="en-US" b="1" dirty="0">
                      <a:solidFill>
                        <a:srgbClr val="CC33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Arkusz1!$A$2:$A$13</c:f>
              <c:strCache>
                <c:ptCount val="12"/>
                <c:pt idx="0">
                  <c:v>UNIWERSYTET W BIAŁYMSTOKU</c:v>
                </c:pt>
                <c:pt idx="1">
                  <c:v>UNIWERSYTET OPOLSKI</c:v>
                </c:pt>
                <c:pt idx="2">
                  <c:v>UNIWERSYTET RZESZOWSKI</c:v>
                </c:pt>
                <c:pt idx="3">
                  <c:v>WSPIA </c:v>
                </c:pt>
                <c:pt idx="4">
                  <c:v>AKADEMIA KOŹMIŃSKIEGO</c:v>
                </c:pt>
                <c:pt idx="5">
                  <c:v>KRAKOWSKA AKADEMIA</c:v>
                </c:pt>
                <c:pt idx="6">
                  <c:v>WSAIB W GDYNI</c:v>
                </c:pt>
                <c:pt idx="7">
                  <c:v>SWPS</c:v>
                </c:pt>
                <c:pt idx="8">
                  <c:v>UCZELNIA ŁAZARSKIEGO </c:v>
                </c:pt>
                <c:pt idx="9">
                  <c:v>WSUS</c:v>
                </c:pt>
                <c:pt idx="10">
                  <c:v>WSP WE WROCŁAWIU</c:v>
                </c:pt>
                <c:pt idx="11">
                  <c:v>EWSPIA </c:v>
                </c:pt>
              </c:strCache>
            </c:strRef>
          </c:cat>
          <c:val>
            <c:numRef>
              <c:f>Arkusz1!$C$2:$C$13</c:f>
              <c:numCache>
                <c:formatCode>General</c:formatCode>
                <c:ptCount val="12"/>
                <c:pt idx="0">
                  <c:v>63.76</c:v>
                </c:pt>
                <c:pt idx="1">
                  <c:v>63.76</c:v>
                </c:pt>
                <c:pt idx="2">
                  <c:v>63.76</c:v>
                </c:pt>
                <c:pt idx="3">
                  <c:v>63.76</c:v>
                </c:pt>
                <c:pt idx="4">
                  <c:v>63.76</c:v>
                </c:pt>
                <c:pt idx="5">
                  <c:v>63.76</c:v>
                </c:pt>
                <c:pt idx="6">
                  <c:v>63.76</c:v>
                </c:pt>
                <c:pt idx="7">
                  <c:v>63.76</c:v>
                </c:pt>
                <c:pt idx="8">
                  <c:v>63.76</c:v>
                </c:pt>
                <c:pt idx="9">
                  <c:v>63.76</c:v>
                </c:pt>
                <c:pt idx="10">
                  <c:v>63.76</c:v>
                </c:pt>
                <c:pt idx="11">
                  <c:v>63.76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32195200"/>
        <c:axId val="232196736"/>
      </c:lineChart>
      <c:catAx>
        <c:axId val="23219520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-5400000" vert="horz"/>
          <a:lstStyle/>
          <a:p>
            <a:pPr>
              <a:defRPr sz="1200" baseline="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pl-PL"/>
          </a:p>
        </c:txPr>
        <c:crossAx val="232196736"/>
        <c:crosses val="autoZero"/>
        <c:auto val="1"/>
        <c:lblAlgn val="ctr"/>
        <c:lblOffset val="100"/>
        <c:noMultiLvlLbl val="0"/>
      </c:catAx>
      <c:valAx>
        <c:axId val="232196736"/>
        <c:scaling>
          <c:orientation val="minMax"/>
          <c:max val="100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pl-PL"/>
          </a:p>
        </c:txPr>
        <c:crossAx val="23219520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pl-PL"/>
    </a:p>
  </c:txPr>
  <c:externalData r:id="rId1">
    <c:autoUpdate val="0"/>
  </c:externalData>
</c:chartSpace>
</file>

<file path=ppt/charts/chart7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% ZDAWALNOŚCI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invertIfNegative val="0"/>
          <c:dLbls>
            <c:delete val="1"/>
          </c:dLbls>
          <c:cat>
            <c:strRef>
              <c:f>Arkusz1!$A$2:$A$11</c:f>
              <c:strCache>
                <c:ptCount val="10"/>
                <c:pt idx="0">
                  <c:v>WSFIZ W WARSZAWIE</c:v>
                </c:pt>
                <c:pt idx="1">
                  <c:v>WSFIP W BIELSKU-BIAŁEJ</c:v>
                </c:pt>
                <c:pt idx="2">
                  <c:v>WSB W GDAŃSKU</c:v>
                </c:pt>
                <c:pt idx="3">
                  <c:v>KUL WZ  W STALOWEJ WOLI</c:v>
                </c:pt>
                <c:pt idx="4">
                  <c:v>WSEPINM W KIELCACH</c:v>
                </c:pt>
                <c:pt idx="5">
                  <c:v>WSPIA W POZNANIU</c:v>
                </c:pt>
                <c:pt idx="6">
                  <c:v>K-PSW W BYDGOSZCZY</c:v>
                </c:pt>
                <c:pt idx="7">
                  <c:v>WSM W WARSZAWIE</c:v>
                </c:pt>
                <c:pt idx="8">
                  <c:v>WSH W SOSNOWCU</c:v>
                </c:pt>
                <c:pt idx="9">
                  <c:v>SAN W ŁODZI</c:v>
                </c:pt>
              </c:strCache>
            </c:strRef>
          </c:cat>
          <c:val>
            <c:numRef>
              <c:f>Arkusz1!$B$2:$B$11</c:f>
              <c:numCache>
                <c:formatCode>General</c:formatCode>
                <c:ptCount val="10"/>
                <c:pt idx="0">
                  <c:v>50</c:v>
                </c:pt>
                <c:pt idx="1">
                  <c:v>44.44</c:v>
                </c:pt>
                <c:pt idx="2">
                  <c:v>44.44</c:v>
                </c:pt>
                <c:pt idx="3">
                  <c:v>44.44</c:v>
                </c:pt>
                <c:pt idx="4">
                  <c:v>30</c:v>
                </c:pt>
                <c:pt idx="5">
                  <c:v>25</c:v>
                </c:pt>
                <c:pt idx="6">
                  <c:v>25</c:v>
                </c:pt>
                <c:pt idx="7">
                  <c:v>20</c:v>
                </c:pt>
                <c:pt idx="8">
                  <c:v>18.18</c:v>
                </c:pt>
                <c:pt idx="9">
                  <c:v>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32261888"/>
        <c:axId val="232288256"/>
      </c:barChart>
      <c:lineChart>
        <c:grouping val="standard"/>
        <c:varyColors val="0"/>
        <c:ser>
          <c:idx val="1"/>
          <c:order val="1"/>
          <c:tx>
            <c:strRef>
              <c:f>Arkusz1!$C$1</c:f>
              <c:strCache>
                <c:ptCount val="1"/>
                <c:pt idx="0">
                  <c:v>Kolumna1</c:v>
                </c:pt>
              </c:strCache>
            </c:strRef>
          </c:tx>
          <c:spPr>
            <a:ln w="38100"/>
          </c:spPr>
          <c:marker>
            <c:symbol val="none"/>
          </c:marker>
          <c:dLbls>
            <c:dLbl>
              <c:idx val="0"/>
              <c:delete val="1"/>
            </c:dLbl>
            <c:dLbl>
              <c:idx val="1"/>
              <c:delete val="1"/>
            </c:dLbl>
            <c:dLbl>
              <c:idx val="2"/>
              <c:delete val="1"/>
            </c:dLbl>
            <c:dLbl>
              <c:idx val="3"/>
              <c:delete val="1"/>
            </c:dLbl>
            <c:dLbl>
              <c:idx val="4"/>
              <c:delete val="1"/>
            </c:dLbl>
            <c:dLbl>
              <c:idx val="5"/>
              <c:delete val="1"/>
            </c:dLbl>
            <c:dLbl>
              <c:idx val="6"/>
              <c:delete val="1"/>
            </c:dLbl>
            <c:dLbl>
              <c:idx val="7"/>
              <c:delete val="1"/>
            </c:dLbl>
            <c:dLbl>
              <c:idx val="8"/>
              <c:delete val="1"/>
            </c:dLbl>
            <c:dLbl>
              <c:idx val="9"/>
              <c:layout>
                <c:manualLayout>
                  <c:x val="-4.2270326253924038E-2"/>
                  <c:y val="-5.8016214572649841E-2"/>
                </c:manualLayout>
              </c:layout>
              <c:tx>
                <c:rich>
                  <a:bodyPr/>
                  <a:lstStyle/>
                  <a:p>
                    <a:pPr>
                      <a:defRPr sz="1600" b="1">
                        <a:solidFill>
                          <a:srgbClr val="CC33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en-US" sz="1600" b="1" dirty="0" smtClean="0">
                        <a:solidFill>
                          <a:srgbClr val="CC33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63,76</a:t>
                    </a:r>
                    <a:r>
                      <a:rPr lang="pl-PL" sz="1600" b="1" dirty="0" smtClean="0">
                        <a:solidFill>
                          <a:srgbClr val="CC33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%</a:t>
                    </a:r>
                    <a:endParaRPr lang="en-US" sz="1600" b="1" dirty="0">
                      <a:solidFill>
                        <a:srgbClr val="CC33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delete val="1"/>
            </c:dLbl>
            <c:dLbl>
              <c:idx val="11"/>
              <c:layout>
                <c:manualLayout>
                  <c:x val="-3.3524741511732854E-2"/>
                  <c:y val="-6.2657511738461805E-2"/>
                </c:manualLayout>
              </c:layout>
              <c:tx>
                <c:rich>
                  <a:bodyPr/>
                  <a:lstStyle/>
                  <a:p>
                    <a:pPr>
                      <a:defRPr sz="1600" b="1">
                        <a:solidFill>
                          <a:srgbClr val="CC33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en-US" sz="1600" b="1" dirty="0" smtClean="0">
                        <a:solidFill>
                          <a:srgbClr val="CC33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63,76</a:t>
                    </a:r>
                    <a:r>
                      <a:rPr lang="pl-PL" sz="1600" b="1" dirty="0" smtClean="0">
                        <a:solidFill>
                          <a:srgbClr val="CC33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%</a:t>
                    </a:r>
                    <a:endParaRPr lang="en-US" sz="1600" b="1" dirty="0">
                      <a:solidFill>
                        <a:srgbClr val="CC33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layout>
                <c:manualLayout>
                  <c:x val="-3.3524741511732854E-2"/>
                  <c:y val="-6.2657511738461805E-2"/>
                </c:manualLayout>
              </c:layout>
              <c:tx>
                <c:rich>
                  <a:bodyPr/>
                  <a:lstStyle/>
                  <a:p>
                    <a:pPr>
                      <a:defRPr b="1">
                        <a:solidFill>
                          <a:srgbClr val="CC33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en-US" b="1" dirty="0" smtClean="0">
                        <a:solidFill>
                          <a:srgbClr val="CC33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63,76</a:t>
                    </a:r>
                    <a:r>
                      <a:rPr lang="pl-PL" b="1" dirty="0" smtClean="0">
                        <a:solidFill>
                          <a:srgbClr val="CC33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%</a:t>
                    </a:r>
                    <a:endParaRPr lang="en-US" b="1" dirty="0">
                      <a:solidFill>
                        <a:srgbClr val="CC33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Arkusz1!$A$2:$A$11</c:f>
              <c:strCache>
                <c:ptCount val="10"/>
                <c:pt idx="0">
                  <c:v>WSFIZ W WARSZAWIE</c:v>
                </c:pt>
                <c:pt idx="1">
                  <c:v>WSFIP W BIELSKU-BIAŁEJ</c:v>
                </c:pt>
                <c:pt idx="2">
                  <c:v>WSB W GDAŃSKU</c:v>
                </c:pt>
                <c:pt idx="3">
                  <c:v>KUL WZ  W STALOWEJ WOLI</c:v>
                </c:pt>
                <c:pt idx="4">
                  <c:v>WSEPINM W KIELCACH</c:v>
                </c:pt>
                <c:pt idx="5">
                  <c:v>WSPIA W POZNANIU</c:v>
                </c:pt>
                <c:pt idx="6">
                  <c:v>K-PSW W BYDGOSZCZY</c:v>
                </c:pt>
                <c:pt idx="7">
                  <c:v>WSM W WARSZAWIE</c:v>
                </c:pt>
                <c:pt idx="8">
                  <c:v>WSH W SOSNOWCU</c:v>
                </c:pt>
                <c:pt idx="9">
                  <c:v>SAN W ŁODZI</c:v>
                </c:pt>
              </c:strCache>
            </c:strRef>
          </c:cat>
          <c:val>
            <c:numRef>
              <c:f>Arkusz1!$C$2:$C$11</c:f>
              <c:numCache>
                <c:formatCode>General</c:formatCode>
                <c:ptCount val="10"/>
                <c:pt idx="0">
                  <c:v>63.76</c:v>
                </c:pt>
                <c:pt idx="1">
                  <c:v>63.76</c:v>
                </c:pt>
                <c:pt idx="2">
                  <c:v>63.76</c:v>
                </c:pt>
                <c:pt idx="3">
                  <c:v>63.76</c:v>
                </c:pt>
                <c:pt idx="4">
                  <c:v>63.76</c:v>
                </c:pt>
                <c:pt idx="5">
                  <c:v>63.76</c:v>
                </c:pt>
                <c:pt idx="6">
                  <c:v>63.76</c:v>
                </c:pt>
                <c:pt idx="7">
                  <c:v>63.76</c:v>
                </c:pt>
                <c:pt idx="8">
                  <c:v>63.76</c:v>
                </c:pt>
                <c:pt idx="9">
                  <c:v>63.76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32261888"/>
        <c:axId val="232288256"/>
      </c:lineChart>
      <c:catAx>
        <c:axId val="23226188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-5400000" vert="horz"/>
          <a:lstStyle/>
          <a:p>
            <a:pPr>
              <a:defRPr sz="1200" baseline="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pl-PL"/>
          </a:p>
        </c:txPr>
        <c:crossAx val="232288256"/>
        <c:crosses val="autoZero"/>
        <c:auto val="1"/>
        <c:lblAlgn val="ctr"/>
        <c:lblOffset val="100"/>
        <c:noMultiLvlLbl val="0"/>
      </c:catAx>
      <c:valAx>
        <c:axId val="232288256"/>
        <c:scaling>
          <c:orientation val="minMax"/>
          <c:max val="100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pl-PL"/>
          </a:p>
        </c:txPr>
        <c:crossAx val="23226188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pl-PL"/>
    </a:p>
  </c:txPr>
  <c:externalData r:id="rId1">
    <c:autoUpdate val="0"/>
  </c:externalData>
</c:chartSpace>
</file>

<file path=ppt/charts/chart7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6.5886804926957115E-2"/>
          <c:y val="3.3371617856989791E-2"/>
          <c:w val="0.9271235345435207"/>
          <c:h val="0.8622111558382044"/>
        </c:manualLayout>
      </c:layout>
      <c:lineChart>
        <c:grouping val="standar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UNIWERSYTET JAGIELLOŃSKI W KRAKOWIE</c:v>
                </c:pt>
              </c:strCache>
            </c:strRef>
          </c:tx>
          <c:spPr>
            <a:ln>
              <a:solidFill>
                <a:schemeClr val="accent2">
                  <a:lumMod val="75000"/>
                </a:schemeClr>
              </a:solidFill>
            </a:ln>
          </c:spPr>
          <c:marker>
            <c:symbol val="none"/>
          </c:marker>
          <c:dLbls>
            <c:dLbl>
              <c:idx val="0"/>
              <c:delete val="1"/>
            </c:dLbl>
            <c:dLbl>
              <c:idx val="1"/>
              <c:delete val="1"/>
            </c:dLbl>
            <c:dLbl>
              <c:idx val="2"/>
              <c:delete val="1"/>
            </c:dLbl>
            <c:dLbl>
              <c:idx val="3"/>
              <c:delete val="1"/>
            </c:dLbl>
            <c:dLbl>
              <c:idx val="4"/>
              <c:delete val="1"/>
            </c:dLbl>
            <c:dLbl>
              <c:idx val="5"/>
              <c:layout>
                <c:manualLayout>
                  <c:x val="-0.22985833996586899"/>
                  <c:y val="6.9619457487179789E-3"/>
                </c:manualLayout>
              </c:layout>
              <c:tx>
                <c:rich>
                  <a:bodyPr/>
                  <a:lstStyle/>
                  <a:p>
                    <a:r>
                      <a:rPr lang="pl-PL" sz="1200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UNIWERSYTET JAGIELLOŃSKI W </a:t>
                    </a:r>
                    <a:r>
                      <a:rPr lang="pl-PL" sz="1200" dirty="0" smtClean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KRAKOWIE</a:t>
                    </a:r>
                    <a:endParaRPr lang="pl-PL" sz="1200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c:rich>
              </c:tx>
              <c:showLegendKey val="0"/>
              <c:showVal val="1"/>
              <c:showCatName val="0"/>
              <c:showSerName val="1"/>
              <c:showPercent val="0"/>
              <c:showBubbleSize val="0"/>
            </c:dLbl>
            <c:txPr>
              <a:bodyPr/>
              <a:lstStyle/>
              <a:p>
                <a:pPr>
                  <a:defRPr sz="120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1"/>
            <c:showPercent val="0"/>
            <c:showBubbleSize val="0"/>
            <c:showLeaderLines val="0"/>
          </c:dLbls>
          <c:cat>
            <c:numRef>
              <c:f>Arkusz1!$A$2:$A$7</c:f>
              <c:numCache>
                <c:formatCode>General</c:formatCode>
                <c:ptCount val="6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</c:numCache>
            </c:numRef>
          </c:cat>
          <c:val>
            <c:numRef>
              <c:f>Arkusz1!$B$2:$B$7</c:f>
              <c:numCache>
                <c:formatCode>General</c:formatCode>
                <c:ptCount val="6"/>
                <c:pt idx="0">
                  <c:v>81.25</c:v>
                </c:pt>
                <c:pt idx="1">
                  <c:v>84.1</c:v>
                </c:pt>
                <c:pt idx="2">
                  <c:v>83.85</c:v>
                </c:pt>
                <c:pt idx="3">
                  <c:v>74.44</c:v>
                </c:pt>
                <c:pt idx="4">
                  <c:v>77.3</c:v>
                </c:pt>
                <c:pt idx="5">
                  <c:v>85.97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UNIWERSYTET IM. A. MICKIEWICZA W POZNANIU</c:v>
                </c:pt>
              </c:strCache>
            </c:strRef>
          </c:tx>
          <c:spPr>
            <a:ln>
              <a:solidFill>
                <a:srgbClr val="0070C0"/>
              </a:solidFill>
            </a:ln>
          </c:spPr>
          <c:marker>
            <c:symbol val="none"/>
          </c:marker>
          <c:dLbls>
            <c:dLbl>
              <c:idx val="0"/>
              <c:delete val="1"/>
            </c:dLbl>
            <c:dLbl>
              <c:idx val="1"/>
              <c:delete val="1"/>
            </c:dLbl>
            <c:dLbl>
              <c:idx val="2"/>
              <c:layout>
                <c:manualLayout>
                  <c:x val="7.2282496844612895E-2"/>
                  <c:y val="8.354334898461574E-2"/>
                </c:manualLayout>
              </c:layout>
              <c:tx>
                <c:rich>
                  <a:bodyPr/>
                  <a:lstStyle/>
                  <a:p>
                    <a:r>
                      <a:rPr lang="pl-PL" dirty="0" smtClean="0">
                        <a:solidFill>
                          <a:srgbClr val="0070C0"/>
                        </a:solidFill>
                      </a:rPr>
                      <a:t>UAM </a:t>
                    </a:r>
                  </a:p>
                  <a:p>
                    <a:r>
                      <a:rPr lang="pl-PL" dirty="0" smtClean="0">
                        <a:solidFill>
                          <a:srgbClr val="0070C0"/>
                        </a:solidFill>
                      </a:rPr>
                      <a:t>W POZNANIU</a:t>
                    </a:r>
                    <a:endParaRPr lang="pl-PL" dirty="0"/>
                  </a:p>
                </c:rich>
              </c:tx>
              <c:showLegendKey val="0"/>
              <c:showVal val="1"/>
              <c:showCatName val="0"/>
              <c:showSerName val="1"/>
              <c:showPercent val="0"/>
              <c:showBubbleSize val="0"/>
            </c:dLbl>
            <c:dLbl>
              <c:idx val="3"/>
              <c:delete val="1"/>
            </c:dLbl>
            <c:dLbl>
              <c:idx val="4"/>
              <c:delete val="1"/>
            </c:dLbl>
            <c:dLbl>
              <c:idx val="5"/>
              <c:delete val="1"/>
            </c:dLbl>
            <c:txPr>
              <a:bodyPr/>
              <a:lstStyle/>
              <a:p>
                <a:pPr>
                  <a:defRPr sz="120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pl-PL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cat>
            <c:numRef>
              <c:f>Arkusz1!$A$2:$A$7</c:f>
              <c:numCache>
                <c:formatCode>General</c:formatCode>
                <c:ptCount val="6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</c:numCache>
            </c:numRef>
          </c:cat>
          <c:val>
            <c:numRef>
              <c:f>Arkusz1!$C$2:$C$7</c:f>
              <c:numCache>
                <c:formatCode>General</c:formatCode>
                <c:ptCount val="6"/>
                <c:pt idx="0">
                  <c:v>62.46</c:v>
                </c:pt>
                <c:pt idx="1">
                  <c:v>67.94</c:v>
                </c:pt>
                <c:pt idx="2">
                  <c:v>72.349999999999994</c:v>
                </c:pt>
                <c:pt idx="3">
                  <c:v>58.47</c:v>
                </c:pt>
                <c:pt idx="4">
                  <c:v>60.8</c:v>
                </c:pt>
                <c:pt idx="5">
                  <c:v>74.459999999999994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Arkusz1!$D$1</c:f>
              <c:strCache>
                <c:ptCount val="1"/>
                <c:pt idx="0">
                  <c:v>UNIWERSYTET WARSZAWSKI</c:v>
                </c:pt>
              </c:strCache>
            </c:strRef>
          </c:tx>
          <c:spPr>
            <a:ln>
              <a:solidFill>
                <a:srgbClr val="CC3399"/>
              </a:solidFill>
            </a:ln>
          </c:spPr>
          <c:marker>
            <c:symbol val="none"/>
          </c:marker>
          <c:dLbls>
            <c:dLbl>
              <c:idx val="0"/>
              <c:layout>
                <c:manualLayout>
                  <c:x val="-2.8912998737845156E-3"/>
                  <c:y val="-4.873362024102585E-2"/>
                </c:manualLayout>
              </c:layout>
              <c:tx>
                <c:rich>
                  <a:bodyPr/>
                  <a:lstStyle/>
                  <a:p>
                    <a:r>
                      <a:rPr lang="en-US" sz="1200" dirty="0">
                        <a:solidFill>
                          <a:srgbClr val="CC0099"/>
                        </a:solidFill>
                      </a:rPr>
                      <a:t>UNIWERSYTET </a:t>
                    </a:r>
                    <a:r>
                      <a:rPr lang="en-US" sz="1200" dirty="0" smtClean="0">
                        <a:solidFill>
                          <a:srgbClr val="CC0099"/>
                        </a:solidFill>
                      </a:rPr>
                      <a:t>WARSZAWSKI</a:t>
                    </a:r>
                    <a:endParaRPr lang="en-US" dirty="0">
                      <a:solidFill>
                        <a:srgbClr val="FF3399"/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1"/>
              <c:showPercent val="0"/>
              <c:showBubbleSize val="0"/>
            </c:dLbl>
            <c:dLbl>
              <c:idx val="1"/>
              <c:delete val="1"/>
            </c:dLbl>
            <c:dLbl>
              <c:idx val="2"/>
              <c:delete val="1"/>
            </c:dLbl>
            <c:dLbl>
              <c:idx val="3"/>
              <c:delete val="1"/>
            </c:dLbl>
            <c:dLbl>
              <c:idx val="4"/>
              <c:delete val="1"/>
            </c:dLbl>
            <c:dLbl>
              <c:idx val="5"/>
              <c:delete val="1"/>
            </c:dLbl>
            <c:txPr>
              <a:bodyPr/>
              <a:lstStyle/>
              <a:p>
                <a:pPr>
                  <a:defRPr sz="1200">
                    <a:solidFill>
                      <a:srgbClr val="CC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pl-PL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cat>
            <c:numRef>
              <c:f>Arkusz1!$A$2:$A$7</c:f>
              <c:numCache>
                <c:formatCode>General</c:formatCode>
                <c:ptCount val="6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</c:numCache>
            </c:numRef>
          </c:cat>
          <c:val>
            <c:numRef>
              <c:f>Arkusz1!$D$2:$D$7</c:f>
              <c:numCache>
                <c:formatCode>General</c:formatCode>
                <c:ptCount val="6"/>
                <c:pt idx="0">
                  <c:v>74.650000000000006</c:v>
                </c:pt>
                <c:pt idx="1">
                  <c:v>69.37</c:v>
                </c:pt>
                <c:pt idx="2">
                  <c:v>68.37</c:v>
                </c:pt>
                <c:pt idx="3">
                  <c:v>59.13</c:v>
                </c:pt>
                <c:pt idx="4">
                  <c:v>58.4</c:v>
                </c:pt>
                <c:pt idx="5">
                  <c:v>72.33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Arkusz1!$E$1</c:f>
              <c:strCache>
                <c:ptCount val="1"/>
                <c:pt idx="0">
                  <c:v>UNIWERSYTET ŚLĄSKI W KATOWICACH</c:v>
                </c:pt>
              </c:strCache>
            </c:strRef>
          </c:tx>
          <c:spPr>
            <a:ln>
              <a:solidFill>
                <a:schemeClr val="accent6">
                  <a:lumMod val="75000"/>
                </a:schemeClr>
              </a:solidFill>
            </a:ln>
          </c:spPr>
          <c:marker>
            <c:symbol val="none"/>
          </c:marker>
          <c:dLbls>
            <c:dLbl>
              <c:idx val="0"/>
              <c:delete val="1"/>
            </c:dLbl>
            <c:dLbl>
              <c:idx val="1"/>
              <c:delete val="1"/>
            </c:dLbl>
            <c:dLbl>
              <c:idx val="2"/>
              <c:layout>
                <c:manualLayout>
                  <c:x val="-0.21395630449075786"/>
                  <c:y val="9.0505294733333644E-2"/>
                </c:manualLayout>
              </c:layout>
              <c:tx>
                <c:rich>
                  <a:bodyPr/>
                  <a:lstStyle/>
                  <a:p>
                    <a:r>
                      <a:rPr lang="pl-PL" dirty="0">
                        <a:solidFill>
                          <a:schemeClr val="accent6">
                            <a:lumMod val="75000"/>
                          </a:schemeClr>
                        </a:solidFill>
                      </a:rPr>
                      <a:t>UNIWERSYTET </a:t>
                    </a:r>
                    <a:endParaRPr lang="pl-PL" dirty="0" smtClean="0">
                      <a:solidFill>
                        <a:schemeClr val="accent6">
                          <a:lumMod val="75000"/>
                        </a:schemeClr>
                      </a:solidFill>
                    </a:endParaRPr>
                  </a:p>
                  <a:p>
                    <a:r>
                      <a:rPr lang="pl-PL" dirty="0" smtClean="0">
                        <a:solidFill>
                          <a:schemeClr val="accent6">
                            <a:lumMod val="75000"/>
                          </a:schemeClr>
                        </a:solidFill>
                      </a:rPr>
                      <a:t>ŚLĄSKI</a:t>
                    </a:r>
                    <a:endParaRPr lang="pl-PL" dirty="0"/>
                  </a:p>
                </c:rich>
              </c:tx>
              <c:showLegendKey val="0"/>
              <c:showVal val="1"/>
              <c:showCatName val="0"/>
              <c:showSerName val="1"/>
              <c:showPercent val="0"/>
              <c:showBubbleSize val="0"/>
            </c:dLbl>
            <c:dLbl>
              <c:idx val="3"/>
              <c:delete val="1"/>
            </c:dLbl>
            <c:dLbl>
              <c:idx val="4"/>
              <c:delete val="1"/>
            </c:dLbl>
            <c:dLbl>
              <c:idx val="5"/>
              <c:delete val="1"/>
            </c:dLbl>
            <c:txPr>
              <a:bodyPr/>
              <a:lstStyle/>
              <a:p>
                <a:pPr>
                  <a:defRPr sz="1200">
                    <a:solidFill>
                      <a:schemeClr val="accent6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pl-PL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cat>
            <c:numRef>
              <c:f>Arkusz1!$A$2:$A$7</c:f>
              <c:numCache>
                <c:formatCode>General</c:formatCode>
                <c:ptCount val="6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</c:numCache>
            </c:numRef>
          </c:cat>
          <c:val>
            <c:numRef>
              <c:f>Arkusz1!$E$2:$E$7</c:f>
              <c:numCache>
                <c:formatCode>General</c:formatCode>
                <c:ptCount val="6"/>
                <c:pt idx="0">
                  <c:v>62.07</c:v>
                </c:pt>
                <c:pt idx="1">
                  <c:v>64.38</c:v>
                </c:pt>
                <c:pt idx="2">
                  <c:v>61.7</c:v>
                </c:pt>
                <c:pt idx="3">
                  <c:v>55.02</c:v>
                </c:pt>
                <c:pt idx="4">
                  <c:v>56.1</c:v>
                </c:pt>
                <c:pt idx="5">
                  <c:v>65.48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Arkusz1!$F$1</c:f>
              <c:strCache>
                <c:ptCount val="1"/>
                <c:pt idx="0">
                  <c:v>UNIWERSYTET WROCŁAWSKI</c:v>
                </c:pt>
              </c:strCache>
            </c:strRef>
          </c:tx>
          <c:spPr>
            <a:ln>
              <a:solidFill>
                <a:srgbClr val="0000FF"/>
              </a:solidFill>
            </a:ln>
          </c:spPr>
          <c:marker>
            <c:symbol val="none"/>
          </c:marker>
          <c:dLbls>
            <c:dLbl>
              <c:idx val="0"/>
              <c:delete val="1"/>
            </c:dLbl>
            <c:dLbl>
              <c:idx val="1"/>
              <c:delete val="1"/>
            </c:dLbl>
            <c:dLbl>
              <c:idx val="2"/>
              <c:layout>
                <c:manualLayout>
                  <c:x val="-0.38598853315023285"/>
                  <c:y val="0.1647660493863255"/>
                </c:manualLayout>
              </c:layout>
              <c:showLegendKey val="0"/>
              <c:showVal val="0"/>
              <c:showCatName val="0"/>
              <c:showSerName val="1"/>
              <c:showPercent val="0"/>
              <c:showBubbleSize val="0"/>
            </c:dLbl>
            <c:dLbl>
              <c:idx val="3"/>
              <c:delete val="1"/>
            </c:dLbl>
            <c:dLbl>
              <c:idx val="4"/>
              <c:delete val="1"/>
            </c:dLbl>
            <c:dLbl>
              <c:idx val="5"/>
              <c:delete val="1"/>
            </c:dLbl>
            <c:txPr>
              <a:bodyPr/>
              <a:lstStyle/>
              <a:p>
                <a:pPr>
                  <a:defRPr sz="120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pl-PL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cat>
            <c:numRef>
              <c:f>Arkusz1!$A$2:$A$7</c:f>
              <c:numCache>
                <c:formatCode>General</c:formatCode>
                <c:ptCount val="6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</c:numCache>
            </c:numRef>
          </c:cat>
          <c:val>
            <c:numRef>
              <c:f>Arkusz1!$F$2:$F$7</c:f>
              <c:numCache>
                <c:formatCode>General</c:formatCode>
                <c:ptCount val="6"/>
                <c:pt idx="0">
                  <c:v>59.49</c:v>
                </c:pt>
                <c:pt idx="1">
                  <c:v>63.47</c:v>
                </c:pt>
                <c:pt idx="2">
                  <c:v>65.489999999999995</c:v>
                </c:pt>
                <c:pt idx="3">
                  <c:v>51.93</c:v>
                </c:pt>
                <c:pt idx="4">
                  <c:v>51.6</c:v>
                </c:pt>
                <c:pt idx="5">
                  <c:v>65.16</c:v>
                </c:pt>
              </c:numCache>
            </c:numRef>
          </c:val>
          <c:smooth val="0"/>
        </c:ser>
        <c:ser>
          <c:idx val="5"/>
          <c:order val="5"/>
          <c:tx>
            <c:strRef>
              <c:f>Arkusz1!$G$1</c:f>
              <c:strCache>
                <c:ptCount val="1"/>
                <c:pt idx="0">
                  <c:v>UNIWERSYTET GDAŃSKI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dLbls>
            <c:dLbl>
              <c:idx val="0"/>
              <c:layout>
                <c:manualLayout>
                  <c:x val="-7.6619446655289664E-2"/>
                  <c:y val="-5.3374917406837835E-2"/>
                </c:manualLayout>
              </c:layout>
              <c:tx>
                <c:rich>
                  <a:bodyPr/>
                  <a:lstStyle/>
                  <a:p>
                    <a:r>
                      <a:rPr lang="pl-PL" sz="1200" dirty="0" smtClean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UN</a:t>
                    </a:r>
                    <a:r>
                      <a:rPr lang="en-US" sz="1200" dirty="0" smtClean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IWERSYTET GDAŃSKI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1"/>
              <c:showPercent val="0"/>
              <c:showBubbleSize val="0"/>
            </c:dLbl>
            <c:dLbl>
              <c:idx val="1"/>
              <c:delete val="1"/>
            </c:dLbl>
            <c:dLbl>
              <c:idx val="2"/>
              <c:delete val="1"/>
            </c:dLbl>
            <c:dLbl>
              <c:idx val="3"/>
              <c:delete val="1"/>
            </c:dLbl>
            <c:dLbl>
              <c:idx val="4"/>
              <c:delete val="1"/>
            </c:dLbl>
            <c:dLbl>
              <c:idx val="5"/>
              <c:delete val="1"/>
            </c:dLbl>
            <c:txPr>
              <a:bodyPr/>
              <a:lstStyle/>
              <a:p>
                <a:pPr>
                  <a:defRPr sz="120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pl-PL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cat>
            <c:numRef>
              <c:f>Arkusz1!$A$2:$A$7</c:f>
              <c:numCache>
                <c:formatCode>General</c:formatCode>
                <c:ptCount val="6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</c:numCache>
            </c:numRef>
          </c:cat>
          <c:val>
            <c:numRef>
              <c:f>Arkusz1!$G$2:$G$7</c:f>
              <c:numCache>
                <c:formatCode>General</c:formatCode>
                <c:ptCount val="6"/>
                <c:pt idx="0">
                  <c:v>66.11</c:v>
                </c:pt>
                <c:pt idx="1">
                  <c:v>63.36</c:v>
                </c:pt>
                <c:pt idx="2">
                  <c:v>66.819999999999993</c:v>
                </c:pt>
                <c:pt idx="3">
                  <c:v>55.07</c:v>
                </c:pt>
                <c:pt idx="4">
                  <c:v>57</c:v>
                </c:pt>
                <c:pt idx="5">
                  <c:v>65.05</c:v>
                </c:pt>
              </c:numCache>
            </c:numRef>
          </c:val>
          <c:smooth val="0"/>
        </c:ser>
        <c:ser>
          <c:idx val="6"/>
          <c:order val="6"/>
          <c:tx>
            <c:strRef>
              <c:f>Arkusz1!$H$1</c:f>
              <c:strCache>
                <c:ptCount val="1"/>
                <c:pt idx="0">
                  <c:v>UNIWERSYTET M. KOPERNIKA W TORUNIU</c:v>
                </c:pt>
              </c:strCache>
            </c:strRef>
          </c:tx>
          <c:spPr>
            <a:ln>
              <a:solidFill>
                <a:schemeClr val="tx1">
                  <a:lumMod val="75000"/>
                  <a:lumOff val="25000"/>
                </a:schemeClr>
              </a:solidFill>
            </a:ln>
          </c:spPr>
          <c:marker>
            <c:symbol val="none"/>
          </c:marker>
          <c:dLbls>
            <c:dLbl>
              <c:idx val="0"/>
              <c:delete val="1"/>
            </c:dLbl>
            <c:dLbl>
              <c:idx val="1"/>
              <c:delete val="1"/>
            </c:dLbl>
            <c:dLbl>
              <c:idx val="2"/>
              <c:delete val="1"/>
            </c:dLbl>
            <c:dLbl>
              <c:idx val="3"/>
              <c:layout>
                <c:manualLayout>
                  <c:x val="0.27756478788331351"/>
                  <c:y val="-0.27847782994871917"/>
                </c:manualLayout>
              </c:layout>
              <c:tx>
                <c:rich>
                  <a:bodyPr/>
                  <a:lstStyle/>
                  <a:p>
                    <a:r>
                      <a:rPr lang="pl-PL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rPr>
                      <a:t>UMK</a:t>
                    </a:r>
                  </a:p>
                  <a:p>
                    <a:r>
                      <a:rPr lang="pl-PL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rPr>
                      <a:t>W TORUNIU</a:t>
                    </a:r>
                    <a:endParaRPr lang="pl-PL" dirty="0"/>
                  </a:p>
                </c:rich>
              </c:tx>
              <c:showLegendKey val="0"/>
              <c:showVal val="1"/>
              <c:showCatName val="0"/>
              <c:showSerName val="1"/>
              <c:showPercent val="0"/>
              <c:showBubbleSize val="0"/>
            </c:dLbl>
            <c:dLbl>
              <c:idx val="4"/>
              <c:delete val="1"/>
            </c:dLbl>
            <c:dLbl>
              <c:idx val="5"/>
              <c:delete val="1"/>
            </c:dLbl>
            <c:txPr>
              <a:bodyPr/>
              <a:lstStyle/>
              <a:p>
                <a:pPr>
                  <a:defRPr sz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pl-PL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cat>
            <c:numRef>
              <c:f>Arkusz1!$A$2:$A$7</c:f>
              <c:numCache>
                <c:formatCode>General</c:formatCode>
                <c:ptCount val="6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</c:numCache>
            </c:numRef>
          </c:cat>
          <c:val>
            <c:numRef>
              <c:f>Arkusz1!$H$2:$H$7</c:f>
              <c:numCache>
                <c:formatCode>General</c:formatCode>
                <c:ptCount val="6"/>
                <c:pt idx="0">
                  <c:v>60.28</c:v>
                </c:pt>
                <c:pt idx="1">
                  <c:v>64.260000000000005</c:v>
                </c:pt>
                <c:pt idx="2">
                  <c:v>56.9</c:v>
                </c:pt>
                <c:pt idx="3">
                  <c:v>48.5</c:v>
                </c:pt>
                <c:pt idx="4">
                  <c:v>57.6</c:v>
                </c:pt>
                <c:pt idx="5">
                  <c:v>63.83</c:v>
                </c:pt>
              </c:numCache>
            </c:numRef>
          </c:val>
          <c:smooth val="0"/>
        </c:ser>
        <c:ser>
          <c:idx val="7"/>
          <c:order val="7"/>
          <c:tx>
            <c:strRef>
              <c:f>Arkusz1!$I$1</c:f>
              <c:strCache>
                <c:ptCount val="1"/>
                <c:pt idx="0">
                  <c:v>UKSW W WARSZAWIE</c:v>
                </c:pt>
              </c:strCache>
            </c:strRef>
          </c:tx>
          <c:spPr>
            <a:ln>
              <a:solidFill>
                <a:schemeClr val="accent3">
                  <a:lumMod val="75000"/>
                </a:schemeClr>
              </a:solidFill>
            </a:ln>
          </c:spPr>
          <c:marker>
            <c:symbol val="none"/>
          </c:marker>
          <c:dLbls>
            <c:dLbl>
              <c:idx val="0"/>
              <c:delete val="1"/>
            </c:dLbl>
            <c:dLbl>
              <c:idx val="1"/>
              <c:delete val="1"/>
            </c:dLbl>
            <c:dLbl>
              <c:idx val="2"/>
              <c:layout>
                <c:manualLayout>
                  <c:x val="-0.13155414425719553"/>
                  <c:y val="9.7467240482051701E-2"/>
                </c:manualLayout>
              </c:layout>
              <c:tx>
                <c:rich>
                  <a:bodyPr/>
                  <a:lstStyle/>
                  <a:p>
                    <a:pPr>
                      <a:defRPr sz="120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pl-PL" sz="1200" dirty="0" smtClean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U</a:t>
                    </a:r>
                    <a:r>
                      <a:rPr lang="en-US" sz="1200" dirty="0" smtClean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KSW </a:t>
                    </a:r>
                    <a:r>
                      <a:rPr lang="en-US" sz="12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W </a:t>
                    </a:r>
                    <a:r>
                      <a:rPr lang="en-US" sz="1200" dirty="0" smtClean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WARSZAWIE</a:t>
                    </a:r>
                    <a:endParaRPr lang="en-US" sz="1200" dirty="0">
                      <a:solidFill>
                        <a:schemeClr val="accent3">
                          <a:lumMod val="50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c:rich>
              </c:tx>
              <c:spPr/>
              <c:showLegendKey val="0"/>
              <c:showVal val="1"/>
              <c:showCatName val="0"/>
              <c:showSerName val="1"/>
              <c:showPercent val="0"/>
              <c:showBubbleSize val="0"/>
            </c:dLbl>
            <c:dLbl>
              <c:idx val="3"/>
              <c:delete val="1"/>
            </c:dLbl>
            <c:dLbl>
              <c:idx val="4"/>
              <c:delete val="1"/>
            </c:dLbl>
            <c:dLbl>
              <c:idx val="5"/>
              <c:delete val="1"/>
            </c:dLbl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cat>
            <c:numRef>
              <c:f>Arkusz1!$A$2:$A$7</c:f>
              <c:numCache>
                <c:formatCode>General</c:formatCode>
                <c:ptCount val="6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</c:numCache>
            </c:numRef>
          </c:cat>
          <c:val>
            <c:numRef>
              <c:f>Arkusz1!$I$2:$I$7</c:f>
              <c:numCache>
                <c:formatCode>General</c:formatCode>
                <c:ptCount val="6"/>
                <c:pt idx="0">
                  <c:v>60.14</c:v>
                </c:pt>
                <c:pt idx="1">
                  <c:v>64.239999999999995</c:v>
                </c:pt>
                <c:pt idx="2">
                  <c:v>53.61</c:v>
                </c:pt>
                <c:pt idx="3">
                  <c:v>45.6</c:v>
                </c:pt>
                <c:pt idx="4">
                  <c:v>51.3</c:v>
                </c:pt>
                <c:pt idx="5">
                  <c:v>60.87</c:v>
                </c:pt>
              </c:numCache>
            </c:numRef>
          </c:val>
          <c:smooth val="0"/>
        </c:ser>
        <c:ser>
          <c:idx val="8"/>
          <c:order val="8"/>
          <c:tx>
            <c:strRef>
              <c:f>Arkusz1!$J$1</c:f>
              <c:strCache>
                <c:ptCount val="1"/>
                <c:pt idx="0">
                  <c:v>UMSC W LUBLINIE </c:v>
                </c:pt>
              </c:strCache>
            </c:strRef>
          </c:tx>
          <c:spPr>
            <a:ln>
              <a:solidFill>
                <a:srgbClr val="00FF00"/>
              </a:solidFill>
            </a:ln>
          </c:spPr>
          <c:marker>
            <c:symbol val="none"/>
          </c:marker>
          <c:dLbls>
            <c:dLbl>
              <c:idx val="0"/>
              <c:delete val="1"/>
            </c:dLbl>
            <c:dLbl>
              <c:idx val="1"/>
              <c:delete val="1"/>
            </c:dLbl>
            <c:dLbl>
              <c:idx val="2"/>
              <c:delete val="1"/>
            </c:dLbl>
            <c:dLbl>
              <c:idx val="3"/>
              <c:delete val="1"/>
            </c:dLbl>
            <c:dLbl>
              <c:idx val="4"/>
              <c:delete val="1"/>
            </c:dLbl>
            <c:dLbl>
              <c:idx val="5"/>
              <c:layout>
                <c:manualLayout>
                  <c:x val="-1.4456499368922579E-2"/>
                  <c:y val="6.0336863155555816E-2"/>
                </c:manualLayout>
              </c:layout>
              <c:tx>
                <c:rich>
                  <a:bodyPr/>
                  <a:lstStyle/>
                  <a:p>
                    <a:pPr>
                      <a:defRPr sz="1200">
                        <a:solidFill>
                          <a:srgbClr val="00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en-US" sz="1200" dirty="0" smtClean="0">
                        <a:solidFill>
                          <a:srgbClr val="00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UMSC</a:t>
                    </a:r>
                    <a:endParaRPr lang="pl-PL" sz="1200" dirty="0" smtClean="0">
                      <a:solidFill>
                        <a:srgbClr val="00FF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  <a:p>
                    <a:pPr>
                      <a:defRPr sz="1200">
                        <a:solidFill>
                          <a:srgbClr val="00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en-US" sz="1200" dirty="0" smtClean="0">
                        <a:solidFill>
                          <a:srgbClr val="00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W LUBLINIE</a:t>
                    </a:r>
                    <a:endParaRPr lang="en-US" sz="1200" dirty="0">
                      <a:solidFill>
                        <a:srgbClr val="00FF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c:rich>
              </c:tx>
              <c:spPr/>
              <c:showLegendKey val="0"/>
              <c:showVal val="1"/>
              <c:showCatName val="0"/>
              <c:showSerName val="1"/>
              <c:showPercent val="0"/>
              <c:showBubbleSize val="0"/>
            </c:dLbl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cat>
            <c:numRef>
              <c:f>Arkusz1!$A$2:$A$7</c:f>
              <c:numCache>
                <c:formatCode>General</c:formatCode>
                <c:ptCount val="6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</c:numCache>
            </c:numRef>
          </c:cat>
          <c:val>
            <c:numRef>
              <c:f>Arkusz1!$J$2:$J$7</c:f>
              <c:numCache>
                <c:formatCode>General</c:formatCode>
                <c:ptCount val="6"/>
                <c:pt idx="0">
                  <c:v>63.35</c:v>
                </c:pt>
                <c:pt idx="1">
                  <c:v>63.42</c:v>
                </c:pt>
                <c:pt idx="2">
                  <c:v>67.94</c:v>
                </c:pt>
                <c:pt idx="3">
                  <c:v>51.64</c:v>
                </c:pt>
                <c:pt idx="4">
                  <c:v>58.4</c:v>
                </c:pt>
                <c:pt idx="5">
                  <c:v>60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31856768"/>
        <c:axId val="233419136"/>
      </c:lineChart>
      <c:catAx>
        <c:axId val="2318567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pl-PL"/>
          </a:p>
        </c:txPr>
        <c:crossAx val="233419136"/>
        <c:crosses val="autoZero"/>
        <c:auto val="1"/>
        <c:lblAlgn val="ctr"/>
        <c:lblOffset val="100"/>
        <c:noMultiLvlLbl val="0"/>
      </c:catAx>
      <c:valAx>
        <c:axId val="233419136"/>
        <c:scaling>
          <c:orientation val="minMax"/>
          <c:max val="90"/>
          <c:min val="45"/>
        </c:scaling>
        <c:delete val="0"/>
        <c:axPos val="l"/>
        <c:majorGridlines/>
        <c:title>
          <c:tx>
            <c:rich>
              <a:bodyPr rot="0" vert="horz"/>
              <a:lstStyle/>
              <a:p>
                <a:pPr>
                  <a:defRPr b="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r>
                  <a:rPr lang="pl-PL" b="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%</a:t>
                </a:r>
                <a:endParaRPr lang="pl-PL" b="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c:rich>
          </c:tx>
          <c:layout>
            <c:manualLayout>
              <c:xMode val="edge"/>
              <c:yMode val="edge"/>
              <c:x val="3.1804298611629672E-2"/>
              <c:y val="1.5460635952730398E-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pl-PL"/>
          </a:p>
        </c:txPr>
        <c:crossAx val="231856768"/>
        <c:crosses val="autoZero"/>
        <c:crossBetween val="between"/>
        <c:majorUnit val="10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pl-PL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0"/>
          <c:w val="0.59147719925472764"/>
          <c:h val="0.89056472622511496"/>
        </c:manualLayout>
      </c:layout>
      <c:pie3D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Kolumna1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</c:spPr>
          </c:dPt>
          <c:dPt>
            <c:idx val="3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</c:spPr>
          </c:dPt>
          <c:dPt>
            <c:idx val="13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</c:spPr>
          </c:dPt>
          <c:dLbls>
            <c:dLbl>
              <c:idx val="0"/>
              <c:delete val="1"/>
            </c:dLbl>
            <c:dLbl>
              <c:idx val="1"/>
              <c:delete val="1"/>
            </c:dLbl>
            <c:dLbl>
              <c:idx val="2"/>
              <c:delete val="1"/>
            </c:dLbl>
            <c:dLbl>
              <c:idx val="3"/>
              <c:delete val="1"/>
            </c:dLbl>
            <c:dLbl>
              <c:idx val="4"/>
              <c:delete val="1"/>
            </c:dLbl>
            <c:dLbl>
              <c:idx val="5"/>
              <c:delete val="1"/>
            </c:dLbl>
            <c:dLbl>
              <c:idx val="6"/>
              <c:delete val="1"/>
            </c:dLbl>
            <c:dLbl>
              <c:idx val="7"/>
              <c:delete val="1"/>
            </c:dLbl>
            <c:dLbl>
              <c:idx val="8"/>
              <c:delete val="1"/>
            </c:dLbl>
            <c:dLbl>
              <c:idx val="9"/>
              <c:delete val="1"/>
            </c:dLbl>
            <c:dLbl>
              <c:idx val="10"/>
              <c:delete val="1"/>
            </c:dLbl>
            <c:dLbl>
              <c:idx val="11"/>
              <c:delete val="1"/>
            </c:dLbl>
            <c:dLbl>
              <c:idx val="12"/>
              <c:layout>
                <c:manualLayout>
                  <c:x val="-0.17646297496999422"/>
                  <c:y val="-0.12341572390229438"/>
                </c:manualLayout>
              </c:layout>
              <c:tx>
                <c:rich>
                  <a:bodyPr/>
                  <a:lstStyle/>
                  <a:p>
                    <a:pPr>
                      <a:defRPr sz="1400"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pl-PL" sz="1400" dirty="0" smtClean="0"/>
                      <a:t>KRAKOWSKA AKADEMIA </a:t>
                    </a:r>
                  </a:p>
                  <a:p>
                    <a:pPr>
                      <a:defRPr sz="1400"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pl-PL" sz="1400" dirty="0" smtClean="0"/>
                      <a:t>43 OSOBY – 23,1%</a:t>
                    </a:r>
                    <a:endParaRPr lang="pl-PL" sz="1400" dirty="0"/>
                  </a:p>
                </c:rich>
              </c:tx>
              <c:spPr/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13"/>
              <c:layout>
                <c:manualLayout>
                  <c:x val="4.7782372996807279E-2"/>
                  <c:y val="-0.12508498191434619"/>
                </c:manualLayout>
              </c:layout>
              <c:tx>
                <c:rich>
                  <a:bodyPr/>
                  <a:lstStyle/>
                  <a:p>
                    <a:r>
                      <a:rPr lang="pl-PL" sz="1400" dirty="0" smtClean="0"/>
                      <a:t>UNIWERSYTET JAGIELLOŃSKI W KRAKOWIE</a:t>
                    </a:r>
                  </a:p>
                  <a:p>
                    <a:r>
                      <a:rPr lang="pl-PL" sz="1400" dirty="0" smtClean="0"/>
                      <a:t>110 OSÓB – 59,1%</a:t>
                    </a:r>
                    <a:endParaRPr lang="pl-PL" sz="1400" dirty="0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12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pl-PL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howLeaderLines val="0"/>
          </c:dLbls>
          <c:cat>
            <c:strRef>
              <c:f>Arkusz1!$A$2:$A$15</c:f>
              <c:strCache>
                <c:ptCount val="14"/>
                <c:pt idx="0">
                  <c:v>Katolicki Uniwersytet Lubelski Jana Pawła II w Lublinie; Wydział Zamiejscowy Prawa i Nauk o Społeczeństwie w Stalowej Woli</c:v>
                </c:pt>
                <c:pt idx="1">
                  <c:v>Uniwersytet Szczeciński</c:v>
                </c:pt>
                <c:pt idx="2">
                  <c:v>Wyższa Szkoła Humanitas w Sosnowcu</c:v>
                </c:pt>
                <c:pt idx="3">
                  <c:v>Wyższa Szkoła Prawa i Administracji Rzeszowska Szkoła Wyższa z siedzibą w Rzeszowie</c:v>
                </c:pt>
                <c:pt idx="4">
                  <c:v>Katolicki Uniwersytet Lubelski Jana Pawła II w Lublinie</c:v>
                </c:pt>
                <c:pt idx="5">
                  <c:v>Katolicki Uniwersytet Lubelski Jana Pawła II w Lublinie; Wydział Zamiejscowy Nauk Prawnych i Ekonomicznych w Tomaszowie Lubelskim</c:v>
                </c:pt>
                <c:pt idx="6">
                  <c:v>Uniwersytet Gdański</c:v>
                </c:pt>
                <c:pt idx="7">
                  <c:v>Uczelnia Łazarskiego w Warszawie</c:v>
                </c:pt>
                <c:pt idx="8">
                  <c:v>Uniwersytet Opolski</c:v>
                </c:pt>
                <c:pt idx="9">
                  <c:v>Uniwersytet Śląski w Katowicach</c:v>
                </c:pt>
                <c:pt idx="10">
                  <c:v>Uniwersytet Rzeszowski</c:v>
                </c:pt>
                <c:pt idx="11">
                  <c:v>Uniwersytet Wrocławski</c:v>
                </c:pt>
                <c:pt idx="12">
                  <c:v>Krakowska Akademia im. Andrzeja Frycza Modrzewskiego w Krakowie</c:v>
                </c:pt>
                <c:pt idx="13">
                  <c:v>Uniwersytet Jagielloński w Krakowie</c:v>
                </c:pt>
              </c:strCache>
            </c:strRef>
          </c:cat>
          <c:val>
            <c:numRef>
              <c:f>Arkusz1!$B$2:$B$15</c:f>
              <c:numCache>
                <c:formatCode>General</c:formatCode>
                <c:ptCount val="1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2</c:v>
                </c:pt>
                <c:pt idx="5">
                  <c:v>2</c:v>
                </c:pt>
                <c:pt idx="6">
                  <c:v>2</c:v>
                </c:pt>
                <c:pt idx="7">
                  <c:v>2</c:v>
                </c:pt>
                <c:pt idx="8">
                  <c:v>3</c:v>
                </c:pt>
                <c:pt idx="9">
                  <c:v>5</c:v>
                </c:pt>
                <c:pt idx="10">
                  <c:v>6</c:v>
                </c:pt>
                <c:pt idx="11">
                  <c:v>7</c:v>
                </c:pt>
                <c:pt idx="12">
                  <c:v>43</c:v>
                </c:pt>
                <c:pt idx="13">
                  <c:v>110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pl-PL"/>
    </a:p>
  </c:txPr>
  <c:externalData r:id="rId1">
    <c:autoUpdate val="0"/>
  </c:externalData>
  <c:userShapes r:id="rId2"/>
</c:chartSpace>
</file>

<file path=ppt/charts/chart8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6.5886804926957115E-2"/>
          <c:y val="3.3371617856989791E-2"/>
          <c:w val="0.9271235345435207"/>
          <c:h val="0.8622111558382044"/>
        </c:manualLayout>
      </c:layout>
      <c:lineChart>
        <c:grouping val="standar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UNIWERSYTET ŁÓDZKI</c:v>
                </c:pt>
              </c:strCache>
            </c:strRef>
          </c:tx>
          <c:spPr>
            <a:ln>
              <a:solidFill>
                <a:schemeClr val="accent2">
                  <a:lumMod val="75000"/>
                </a:schemeClr>
              </a:solidFill>
            </a:ln>
          </c:spPr>
          <c:marker>
            <c:symbol val="none"/>
          </c:marker>
          <c:dLbls>
            <c:dLbl>
              <c:idx val="0"/>
              <c:delete val="1"/>
            </c:dLbl>
            <c:dLbl>
              <c:idx val="1"/>
              <c:delete val="1"/>
            </c:dLbl>
            <c:dLbl>
              <c:idx val="2"/>
              <c:delete val="1"/>
            </c:dLbl>
            <c:dLbl>
              <c:idx val="3"/>
              <c:delete val="1"/>
            </c:dLbl>
            <c:dLbl>
              <c:idx val="4"/>
              <c:delete val="1"/>
            </c:dLbl>
            <c:dLbl>
              <c:idx val="5"/>
              <c:layout>
                <c:manualLayout>
                  <c:x val="-0.15613019318436386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sz="1200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UNIWERSYTET </a:t>
                    </a:r>
                    <a:r>
                      <a:rPr lang="en-US" sz="1200" dirty="0" smtClean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ŁÓDZKI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1"/>
              <c:showPercent val="0"/>
              <c:showBubbleSize val="0"/>
            </c:dLbl>
            <c:txPr>
              <a:bodyPr/>
              <a:lstStyle/>
              <a:p>
                <a:pPr>
                  <a:defRPr sz="120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pl-PL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cat>
            <c:numRef>
              <c:f>Arkusz1!$A$2:$A$7</c:f>
              <c:numCache>
                <c:formatCode>General</c:formatCode>
                <c:ptCount val="6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</c:numCache>
            </c:numRef>
          </c:cat>
          <c:val>
            <c:numRef>
              <c:f>Arkusz1!$B$2:$B$7</c:f>
              <c:numCache>
                <c:formatCode>General</c:formatCode>
                <c:ptCount val="6"/>
                <c:pt idx="0">
                  <c:v>70.63</c:v>
                </c:pt>
                <c:pt idx="1">
                  <c:v>68.97</c:v>
                </c:pt>
                <c:pt idx="2">
                  <c:v>72.069999999999993</c:v>
                </c:pt>
                <c:pt idx="3">
                  <c:v>60.34</c:v>
                </c:pt>
                <c:pt idx="4">
                  <c:v>70.7</c:v>
                </c:pt>
                <c:pt idx="5">
                  <c:v>77.55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KATOLICKI UNIWERSYTET LUBELSKI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dLbls>
            <c:dLbl>
              <c:idx val="0"/>
              <c:delete val="1"/>
            </c:dLbl>
            <c:dLbl>
              <c:idx val="1"/>
              <c:delete val="1"/>
            </c:dLbl>
            <c:dLbl>
              <c:idx val="2"/>
              <c:delete val="1"/>
            </c:dLbl>
            <c:dLbl>
              <c:idx val="3"/>
              <c:delete val="1"/>
            </c:dLbl>
            <c:dLbl>
              <c:idx val="4"/>
              <c:delete val="1"/>
            </c:dLbl>
            <c:dLbl>
              <c:idx val="5"/>
              <c:layout>
                <c:manualLayout>
                  <c:x val="-0.14186024581498113"/>
                  <c:y val="8.4918548144856332E-2"/>
                </c:manualLayout>
              </c:layout>
              <c:tx>
                <c:rich>
                  <a:bodyPr/>
                  <a:lstStyle/>
                  <a:p>
                    <a:pPr>
                      <a:defRPr sz="120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pl-PL" sz="1200" dirty="0" smtClean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KUL</a:t>
                    </a:r>
                    <a:endParaRPr lang="en-US" sz="1200" dirty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c:rich>
              </c:tx>
              <c:spPr/>
              <c:showLegendKey val="0"/>
              <c:showVal val="1"/>
              <c:showCatName val="0"/>
              <c:showSerName val="1"/>
              <c:showPercent val="0"/>
              <c:showBubbleSize val="0"/>
            </c:dLbl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cat>
            <c:numRef>
              <c:f>Arkusz1!$A$2:$A$7</c:f>
              <c:numCache>
                <c:formatCode>General</c:formatCode>
                <c:ptCount val="6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</c:numCache>
            </c:numRef>
          </c:cat>
          <c:val>
            <c:numRef>
              <c:f>Arkusz1!$C$2:$C$7</c:f>
              <c:numCache>
                <c:formatCode>General</c:formatCode>
                <c:ptCount val="6"/>
                <c:pt idx="0">
                  <c:v>63.24</c:v>
                </c:pt>
                <c:pt idx="1">
                  <c:v>60.1</c:v>
                </c:pt>
                <c:pt idx="2">
                  <c:v>69.19</c:v>
                </c:pt>
                <c:pt idx="3">
                  <c:v>47.37</c:v>
                </c:pt>
                <c:pt idx="4">
                  <c:v>57.8</c:v>
                </c:pt>
                <c:pt idx="5">
                  <c:v>72.14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Arkusz1!$D$1</c:f>
              <c:strCache>
                <c:ptCount val="1"/>
                <c:pt idx="0">
                  <c:v>UNIWERSYTET SZCZECIŃSKI</c:v>
                </c:pt>
              </c:strCache>
            </c:strRef>
          </c:tx>
          <c:spPr>
            <a:ln>
              <a:solidFill>
                <a:srgbClr val="009900"/>
              </a:solidFill>
            </a:ln>
          </c:spPr>
          <c:marker>
            <c:symbol val="none"/>
          </c:marker>
          <c:dLbls>
            <c:dLbl>
              <c:idx val="0"/>
              <c:delete val="1"/>
            </c:dLbl>
            <c:dLbl>
              <c:idx val="1"/>
              <c:delete val="1"/>
            </c:dLbl>
            <c:dLbl>
              <c:idx val="2"/>
              <c:delete val="1"/>
            </c:dLbl>
            <c:dLbl>
              <c:idx val="3"/>
              <c:delete val="1"/>
            </c:dLbl>
            <c:dLbl>
              <c:idx val="4"/>
              <c:delete val="1"/>
            </c:dLbl>
            <c:dLbl>
              <c:idx val="5"/>
              <c:layout>
                <c:manualLayout>
                  <c:x val="0"/>
                  <c:y val="-2.6128784044571179E-2"/>
                </c:manualLayout>
              </c:layout>
              <c:tx>
                <c:rich>
                  <a:bodyPr/>
                  <a:lstStyle/>
                  <a:p>
                    <a:pPr>
                      <a:defRPr sz="1200">
                        <a:solidFill>
                          <a:srgbClr val="0099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en-US" sz="1200" dirty="0">
                        <a:solidFill>
                          <a:srgbClr val="0099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UNIWERSYTET </a:t>
                    </a:r>
                    <a:r>
                      <a:rPr lang="en-US" sz="1200" dirty="0" smtClean="0">
                        <a:solidFill>
                          <a:srgbClr val="0099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SZCZECIŃSKI</a:t>
                    </a:r>
                    <a:endParaRPr lang="en-US" sz="1200" dirty="0">
                      <a:solidFill>
                        <a:srgbClr val="0099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c:rich>
              </c:tx>
              <c:spPr/>
              <c:showLegendKey val="0"/>
              <c:showVal val="1"/>
              <c:showCatName val="0"/>
              <c:showSerName val="1"/>
              <c:showPercent val="0"/>
              <c:showBubbleSize val="0"/>
            </c:dLbl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cat>
            <c:numRef>
              <c:f>Arkusz1!$A$2:$A$7</c:f>
              <c:numCache>
                <c:formatCode>General</c:formatCode>
                <c:ptCount val="6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</c:numCache>
            </c:numRef>
          </c:cat>
          <c:val>
            <c:numRef>
              <c:f>Arkusz1!$D$2:$D$7</c:f>
              <c:numCache>
                <c:formatCode>General</c:formatCode>
                <c:ptCount val="6"/>
                <c:pt idx="0">
                  <c:v>55.09</c:v>
                </c:pt>
                <c:pt idx="1">
                  <c:v>63.27</c:v>
                </c:pt>
                <c:pt idx="2">
                  <c:v>72.12</c:v>
                </c:pt>
                <c:pt idx="3">
                  <c:v>44.63</c:v>
                </c:pt>
                <c:pt idx="4">
                  <c:v>49.6</c:v>
                </c:pt>
                <c:pt idx="5">
                  <c:v>65.22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Arkusz1!$E$1</c:f>
              <c:strCache>
                <c:ptCount val="1"/>
                <c:pt idx="0">
                  <c:v>UNIWERSYTET OPOLSKI</c:v>
                </c:pt>
              </c:strCache>
            </c:strRef>
          </c:tx>
          <c:spPr>
            <a:ln>
              <a:solidFill>
                <a:srgbClr val="00FF00"/>
              </a:solidFill>
            </a:ln>
          </c:spPr>
          <c:marker>
            <c:symbol val="none"/>
          </c:marker>
          <c:dLbls>
            <c:dLbl>
              <c:idx val="0"/>
              <c:delete val="1"/>
            </c:dLbl>
            <c:dLbl>
              <c:idx val="1"/>
              <c:delete val="1"/>
            </c:dLbl>
            <c:dLbl>
              <c:idx val="2"/>
              <c:layout>
                <c:manualLayout>
                  <c:x val="-7.9650648135870208E-2"/>
                  <c:y val="5.6612365429904221E-2"/>
                </c:manualLayout>
              </c:layout>
              <c:tx>
                <c:rich>
                  <a:bodyPr/>
                  <a:lstStyle/>
                  <a:p>
                    <a:pPr>
                      <a:defRPr sz="1200">
                        <a:solidFill>
                          <a:srgbClr val="00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en-US" sz="1200" dirty="0">
                        <a:solidFill>
                          <a:srgbClr val="00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UNIWERSYTET </a:t>
                    </a:r>
                    <a:r>
                      <a:rPr lang="en-US" sz="1200" dirty="0" smtClean="0">
                        <a:solidFill>
                          <a:srgbClr val="00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OPOLSKI</a:t>
                    </a:r>
                    <a:endParaRPr lang="en-US" sz="1200" dirty="0">
                      <a:solidFill>
                        <a:srgbClr val="00FF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c:rich>
              </c:tx>
              <c:spPr/>
              <c:showLegendKey val="0"/>
              <c:showVal val="1"/>
              <c:showCatName val="0"/>
              <c:showSerName val="1"/>
              <c:showPercent val="0"/>
              <c:showBubbleSize val="0"/>
            </c:dLbl>
            <c:dLbl>
              <c:idx val="3"/>
              <c:delete val="1"/>
            </c:dLbl>
            <c:dLbl>
              <c:idx val="4"/>
              <c:delete val="1"/>
            </c:dLbl>
            <c:dLbl>
              <c:idx val="5"/>
              <c:delete val="1"/>
            </c:dLbl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cat>
            <c:numRef>
              <c:f>Arkusz1!$A$2:$A$7</c:f>
              <c:numCache>
                <c:formatCode>General</c:formatCode>
                <c:ptCount val="6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</c:numCache>
            </c:numRef>
          </c:cat>
          <c:val>
            <c:numRef>
              <c:f>Arkusz1!$E$2:$E$7</c:f>
              <c:numCache>
                <c:formatCode>General</c:formatCode>
                <c:ptCount val="6"/>
                <c:pt idx="0">
                  <c:v>50.51</c:v>
                </c:pt>
                <c:pt idx="1">
                  <c:v>54.95</c:v>
                </c:pt>
                <c:pt idx="2">
                  <c:v>51.02</c:v>
                </c:pt>
                <c:pt idx="3">
                  <c:v>48.45</c:v>
                </c:pt>
                <c:pt idx="4">
                  <c:v>38.299999999999997</c:v>
                </c:pt>
                <c:pt idx="5">
                  <c:v>60.61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Arkusz1!$F$1</c:f>
              <c:strCache>
                <c:ptCount val="1"/>
                <c:pt idx="0">
                  <c:v>UNIWERSYTET RZESZOWSKI</c:v>
                </c:pt>
              </c:strCache>
            </c:strRef>
          </c:tx>
          <c:spPr>
            <a:ln w="57150">
              <a:solidFill>
                <a:srgbClr val="0070C0"/>
              </a:solidFill>
            </a:ln>
          </c:spPr>
          <c:marker>
            <c:symbol val="none"/>
          </c:marker>
          <c:dLbls>
            <c:dLbl>
              <c:idx val="1"/>
              <c:layout>
                <c:manualLayout>
                  <c:x val="-8.107298113829646E-2"/>
                  <c:y val="-8.4918548144856332E-2"/>
                </c:manualLayout>
              </c:layout>
              <c:tx>
                <c:rich>
                  <a:bodyPr/>
                  <a:lstStyle/>
                  <a:p>
                    <a:pPr>
                      <a:defRPr sz="120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en-US" sz="1200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UNIWERSYTET </a:t>
                    </a:r>
                    <a:r>
                      <a:rPr lang="en-US" sz="1200" dirty="0" smtClean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RZESZOWSKI</a:t>
                    </a:r>
                    <a:endParaRPr lang="en-US" sz="1200" dirty="0">
                      <a:solidFill>
                        <a:srgbClr val="0070C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c:rich>
              </c:tx>
              <c:spPr/>
              <c:showLegendKey val="0"/>
              <c:showVal val="1"/>
              <c:showCatName val="0"/>
              <c:showSerName val="1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numRef>
              <c:f>Arkusz1!$A$2:$A$7</c:f>
              <c:numCache>
                <c:formatCode>General</c:formatCode>
                <c:ptCount val="6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</c:numCache>
            </c:numRef>
          </c:cat>
          <c:val>
            <c:numRef>
              <c:f>Arkusz1!$F$2:$F$7</c:f>
              <c:numCache>
                <c:formatCode>General</c:formatCode>
                <c:ptCount val="6"/>
                <c:pt idx="0">
                  <c:v>53.69</c:v>
                </c:pt>
                <c:pt idx="1">
                  <c:v>68.42</c:v>
                </c:pt>
                <c:pt idx="2">
                  <c:v>68.36</c:v>
                </c:pt>
                <c:pt idx="3">
                  <c:v>38.69</c:v>
                </c:pt>
                <c:pt idx="4">
                  <c:v>45.2</c:v>
                </c:pt>
                <c:pt idx="5">
                  <c:v>58.23</c:v>
                </c:pt>
              </c:numCache>
            </c:numRef>
          </c:val>
          <c:smooth val="0"/>
        </c:ser>
        <c:ser>
          <c:idx val="5"/>
          <c:order val="5"/>
          <c:tx>
            <c:strRef>
              <c:f>Arkusz1!$G$1</c:f>
              <c:strCache>
                <c:ptCount val="1"/>
                <c:pt idx="0">
                  <c:v>Kolumna3</c:v>
                </c:pt>
              </c:strCache>
            </c:strRef>
          </c:tx>
          <c:marker>
            <c:symbol val="none"/>
          </c:marker>
          <c:cat>
            <c:numRef>
              <c:f>Arkusz1!$A$2:$A$7</c:f>
              <c:numCache>
                <c:formatCode>General</c:formatCode>
                <c:ptCount val="6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</c:numCache>
            </c:numRef>
          </c:cat>
          <c:val>
            <c:numRef>
              <c:f>Arkusz1!$G$2:$G$7</c:f>
              <c:numCache>
                <c:formatCode>General</c:formatCode>
                <c:ptCount val="6"/>
              </c:numCache>
            </c:numRef>
          </c:val>
          <c:smooth val="0"/>
        </c:ser>
        <c:ser>
          <c:idx val="6"/>
          <c:order val="6"/>
          <c:tx>
            <c:strRef>
              <c:f>Arkusz1!$H$1</c:f>
              <c:strCache>
                <c:ptCount val="1"/>
                <c:pt idx="0">
                  <c:v>Kolumna2</c:v>
                </c:pt>
              </c:strCache>
            </c:strRef>
          </c:tx>
          <c:spPr>
            <a:ln>
              <a:solidFill>
                <a:srgbClr val="FF33CC"/>
              </a:solidFill>
            </a:ln>
          </c:spPr>
          <c:marker>
            <c:symbol val="none"/>
          </c:marker>
          <c:dLbls>
            <c:dLbl>
              <c:idx val="1"/>
              <c:layout>
                <c:manualLayout>
                  <c:x val="0.50597747791229031"/>
                  <c:y val="-0.15316298920003041"/>
                </c:manualLayout>
              </c:layout>
              <c:tx>
                <c:rich>
                  <a:bodyPr/>
                  <a:lstStyle/>
                  <a:p>
                    <a:r>
                      <a:rPr lang="en-US" sz="10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UNIWERSYTET </a:t>
                    </a:r>
                    <a:endParaRPr lang="pl-PL" sz="1000" b="1" dirty="0" smtClean="0">
                      <a:solidFill>
                        <a:schemeClr val="accent6">
                          <a:lumMod val="7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  <a:p>
                    <a:r>
                      <a:rPr lang="en-US" sz="1000" b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W </a:t>
                    </a:r>
                    <a:r>
                      <a:rPr lang="en-US" sz="10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BIAŁYMSTOKU</a:t>
                    </a:r>
                    <a:endParaRPr lang="en-US" sz="1000" dirty="0">
                      <a:solidFill>
                        <a:schemeClr val="accent6">
                          <a:lumMod val="7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c:rich>
              </c:tx>
              <c:showLegendKey val="0"/>
              <c:showVal val="0"/>
              <c:showCatName val="0"/>
              <c:showSerName val="1"/>
              <c:showPercent val="0"/>
              <c:showBubbleSize val="0"/>
            </c:dLbl>
            <c:dLbl>
              <c:idx val="4"/>
              <c:layout>
                <c:manualLayout>
                  <c:x val="-0.73294451800437477"/>
                  <c:y val="-4.873362024102585E-2"/>
                </c:manualLayout>
              </c:layout>
              <c:tx>
                <c:rich>
                  <a:bodyPr/>
                  <a:lstStyle/>
                  <a:p>
                    <a:r>
                      <a:rPr lang="en-US" sz="1000" dirty="0">
                        <a:solidFill>
                          <a:srgbClr val="FF33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KRAKOWSKA AKADEMIA</a:t>
                    </a:r>
                  </a:p>
                </c:rich>
              </c:tx>
              <c:showLegendKey val="0"/>
              <c:showVal val="0"/>
              <c:showCatName val="0"/>
              <c:showSerName val="1"/>
              <c:showPercent val="0"/>
              <c:showBubbleSize val="0"/>
            </c:dLbl>
            <c:txPr>
              <a:bodyPr/>
              <a:lstStyle/>
              <a:p>
                <a:pPr>
                  <a:defRPr b="1"/>
                </a:pPr>
                <a:endParaRPr lang="pl-PL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</c:dLbls>
          <c:cat>
            <c:numRef>
              <c:f>Arkusz1!$A$2:$A$7</c:f>
              <c:numCache>
                <c:formatCode>General</c:formatCode>
                <c:ptCount val="6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</c:numCache>
            </c:numRef>
          </c:cat>
          <c:val>
            <c:numRef>
              <c:f>Arkusz1!$H$2:$H$7</c:f>
              <c:numCache>
                <c:formatCode>General</c:formatCode>
                <c:ptCount val="6"/>
              </c:numCache>
            </c:numRef>
          </c:val>
          <c:smooth val="0"/>
        </c:ser>
        <c:ser>
          <c:idx val="7"/>
          <c:order val="7"/>
          <c:tx>
            <c:strRef>
              <c:f>Arkusz1!$I$1</c:f>
              <c:strCache>
                <c:ptCount val="1"/>
                <c:pt idx="0">
                  <c:v>UNIWERSYTET WARMIŃSKO-MAZURSKI</c:v>
                </c:pt>
              </c:strCache>
            </c:strRef>
          </c:tx>
          <c:spPr>
            <a:ln>
              <a:solidFill>
                <a:srgbClr val="FF3399"/>
              </a:solidFill>
            </a:ln>
          </c:spPr>
          <c:marker>
            <c:symbol val="none"/>
          </c:marker>
          <c:dLbls>
            <c:dLbl>
              <c:idx val="1"/>
              <c:layout>
                <c:manualLayout>
                  <c:x val="-0.13654396823292037"/>
                  <c:y val="5.8789764100285156E-2"/>
                </c:manualLayout>
              </c:layout>
              <c:tx>
                <c:rich>
                  <a:bodyPr/>
                  <a:lstStyle/>
                  <a:p>
                    <a:r>
                      <a:rPr lang="en-US" sz="1200" dirty="0">
                        <a:solidFill>
                          <a:srgbClr val="FF3399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UNIWERSYTET </a:t>
                    </a:r>
                    <a:r>
                      <a:rPr lang="en-US" sz="1200" dirty="0" smtClean="0">
                        <a:solidFill>
                          <a:srgbClr val="FF3399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WARMIŃSKO</a:t>
                    </a:r>
                    <a:endParaRPr lang="pl-PL" sz="1200" dirty="0" smtClean="0">
                      <a:solidFill>
                        <a:srgbClr val="FF3399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  <a:p>
                    <a:r>
                      <a:rPr lang="en-US" sz="1200" dirty="0" smtClean="0">
                        <a:solidFill>
                          <a:srgbClr val="FF3399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-MAZURSKI</a:t>
                    </a:r>
                    <a:endParaRPr lang="en-US" sz="1200" dirty="0">
                      <a:solidFill>
                        <a:srgbClr val="FF3399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c:rich>
              </c:tx>
              <c:showLegendKey val="0"/>
              <c:showVal val="1"/>
              <c:showCatName val="0"/>
              <c:showSerName val="1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numRef>
              <c:f>Arkusz1!$A$2:$A$7</c:f>
              <c:numCache>
                <c:formatCode>General</c:formatCode>
                <c:ptCount val="6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</c:numCache>
            </c:numRef>
          </c:cat>
          <c:val>
            <c:numRef>
              <c:f>Arkusz1!$I$2:$I$7</c:f>
              <c:numCache>
                <c:formatCode>General</c:formatCode>
                <c:ptCount val="6"/>
                <c:pt idx="0">
                  <c:v>53.59</c:v>
                </c:pt>
                <c:pt idx="1">
                  <c:v>51.16</c:v>
                </c:pt>
                <c:pt idx="2">
                  <c:v>62.37</c:v>
                </c:pt>
                <c:pt idx="3">
                  <c:v>47.66</c:v>
                </c:pt>
                <c:pt idx="4">
                  <c:v>50</c:v>
                </c:pt>
                <c:pt idx="5">
                  <c:v>51.18</c:v>
                </c:pt>
              </c:numCache>
            </c:numRef>
          </c:val>
          <c:smooth val="0"/>
        </c:ser>
        <c:ser>
          <c:idx val="8"/>
          <c:order val="8"/>
          <c:tx>
            <c:strRef>
              <c:f>Arkusz1!$J$1</c:f>
              <c:strCache>
                <c:ptCount val="1"/>
                <c:pt idx="0">
                  <c:v>UNIWERSYTET W BIAŁYMSTOKU</c:v>
                </c:pt>
              </c:strCache>
            </c:strRef>
          </c:tx>
          <c:spPr>
            <a:ln>
              <a:solidFill>
                <a:schemeClr val="tx1">
                  <a:lumMod val="75000"/>
                  <a:lumOff val="25000"/>
                </a:schemeClr>
              </a:solidFill>
            </a:ln>
          </c:spPr>
          <c:marker>
            <c:symbol val="none"/>
          </c:marker>
          <c:dLbls>
            <c:dLbl>
              <c:idx val="0"/>
              <c:layout>
                <c:manualLayout>
                  <c:x val="-6.9694317118886434E-2"/>
                  <c:y val="-6.5321960111427949E-2"/>
                </c:manualLayout>
              </c:layout>
              <c:tx>
                <c:rich>
                  <a:bodyPr/>
                  <a:lstStyle/>
                  <a:p>
                    <a:pPr>
                      <a:defRPr sz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UNIWERSYTET W </a:t>
                    </a:r>
                    <a:r>
                      <a:rPr lang="en-US" sz="12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BIAŁYMSTOKU</a:t>
                    </a:r>
                    <a:endParaRPr lang="en-US" sz="1200" dirty="0">
                      <a:solidFill>
                        <a:schemeClr val="accent4">
                          <a:lumMod val="7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c:rich>
              </c:tx>
              <c:spPr/>
              <c:showLegendKey val="0"/>
              <c:showVal val="1"/>
              <c:showCatName val="0"/>
              <c:showSerName val="1"/>
              <c:showPercent val="0"/>
              <c:showBubbleSize val="0"/>
            </c:dLbl>
            <c:txPr>
              <a:bodyPr/>
              <a:lstStyle/>
              <a:p>
                <a:pPr>
                  <a:defRPr>
                    <a:solidFill>
                      <a:schemeClr val="tx1">
                        <a:lumMod val="75000"/>
                        <a:lumOff val="25000"/>
                      </a:schemeClr>
                    </a:solidFill>
                  </a:defRPr>
                </a:pPr>
                <a:endParaRPr lang="pl-PL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</c:dLbls>
          <c:cat>
            <c:numRef>
              <c:f>Arkusz1!$A$2:$A$7</c:f>
              <c:numCache>
                <c:formatCode>General</c:formatCode>
                <c:ptCount val="6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</c:numCache>
            </c:numRef>
          </c:cat>
          <c:val>
            <c:numRef>
              <c:f>Arkusz1!$J$2:$J$7</c:f>
              <c:numCache>
                <c:formatCode>General</c:formatCode>
                <c:ptCount val="6"/>
                <c:pt idx="0">
                  <c:v>61.44</c:v>
                </c:pt>
                <c:pt idx="1">
                  <c:v>60.94</c:v>
                </c:pt>
                <c:pt idx="2">
                  <c:v>62.41</c:v>
                </c:pt>
                <c:pt idx="3">
                  <c:v>54.62</c:v>
                </c:pt>
                <c:pt idx="4">
                  <c:v>48.9</c:v>
                </c:pt>
                <c:pt idx="5">
                  <c:v>51.18</c:v>
                </c:pt>
              </c:numCache>
            </c:numRef>
          </c:val>
          <c:smooth val="0"/>
        </c:ser>
        <c:ser>
          <c:idx val="9"/>
          <c:order val="9"/>
          <c:tx>
            <c:strRef>
              <c:f>Arkusz1!$K$1</c:f>
              <c:strCache>
                <c:ptCount val="1"/>
                <c:pt idx="0">
                  <c:v>KRAKOWSKA AKADEMIA</c:v>
                </c:pt>
              </c:strCache>
            </c:strRef>
          </c:tx>
          <c:spPr>
            <a:ln>
              <a:solidFill>
                <a:schemeClr val="accent4">
                  <a:lumMod val="60000"/>
                  <a:lumOff val="40000"/>
                </a:schemeClr>
              </a:solidFill>
            </a:ln>
          </c:spPr>
          <c:marker>
            <c:symbol val="none"/>
          </c:marker>
          <c:dLbls>
            <c:dLbl>
              <c:idx val="1"/>
              <c:layout>
                <c:manualLayout>
                  <c:x val="-8.107298113829646E-2"/>
                  <c:y val="5.2257568089142281E-2"/>
                </c:manualLayout>
              </c:layout>
              <c:tx>
                <c:rich>
                  <a:bodyPr/>
                  <a:lstStyle/>
                  <a:p>
                    <a:pPr>
                      <a:defRPr sz="1200">
                        <a:solidFill>
                          <a:schemeClr val="accent4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en-US" sz="1200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KRAKOWSKA </a:t>
                    </a:r>
                    <a:r>
                      <a:rPr lang="en-US" sz="1200" dirty="0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AKADEMIA</a:t>
                    </a:r>
                    <a:endParaRPr lang="en-US" dirty="0">
                      <a:solidFill>
                        <a:schemeClr val="accent4">
                          <a:lumMod val="75000"/>
                        </a:schemeClr>
                      </a:solidFill>
                    </a:endParaRPr>
                  </a:p>
                </c:rich>
              </c:tx>
              <c:spPr/>
              <c:showLegendKey val="0"/>
              <c:showVal val="1"/>
              <c:showCatName val="0"/>
              <c:showSerName val="1"/>
              <c:showPercent val="0"/>
              <c:showBubbleSize val="0"/>
            </c:dLbl>
            <c:txPr>
              <a:bodyPr/>
              <a:lstStyle/>
              <a:p>
                <a:pPr>
                  <a:defRPr sz="12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pl-PL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</c:dLbls>
          <c:cat>
            <c:numRef>
              <c:f>Arkusz1!$A$2:$A$7</c:f>
              <c:numCache>
                <c:formatCode>General</c:formatCode>
                <c:ptCount val="6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</c:numCache>
            </c:numRef>
          </c:cat>
          <c:val>
            <c:numRef>
              <c:f>Arkusz1!$K$2:$K$7</c:f>
              <c:numCache>
                <c:formatCode>General</c:formatCode>
                <c:ptCount val="6"/>
                <c:pt idx="0">
                  <c:v>40.74</c:v>
                </c:pt>
                <c:pt idx="1">
                  <c:v>41.56</c:v>
                </c:pt>
                <c:pt idx="2">
                  <c:v>37</c:v>
                </c:pt>
                <c:pt idx="3">
                  <c:v>28.89</c:v>
                </c:pt>
                <c:pt idx="4">
                  <c:v>39.200000000000003</c:v>
                </c:pt>
                <c:pt idx="5">
                  <c:v>43.42</c:v>
                </c:pt>
              </c:numCache>
            </c:numRef>
          </c:val>
          <c:smooth val="0"/>
        </c:ser>
        <c:ser>
          <c:idx val="10"/>
          <c:order val="10"/>
          <c:tx>
            <c:strRef>
              <c:f>Arkusz1!$L$1</c:f>
              <c:strCache>
                <c:ptCount val="1"/>
                <c:pt idx="0">
                  <c:v>UCZELNIA ŁAZARSKIEGO </c:v>
                </c:pt>
              </c:strCache>
            </c:strRef>
          </c:tx>
          <c:marker>
            <c:symbol val="none"/>
          </c:marker>
          <c:dLbls>
            <c:dLbl>
              <c:idx val="3"/>
              <c:layout>
                <c:manualLayout>
                  <c:x val="-1.4223330024262537E-3"/>
                  <c:y val="6.5321960111427947E-3"/>
                </c:manualLayout>
              </c:layout>
              <c:tx>
                <c:rich>
                  <a:bodyPr/>
                  <a:lstStyle/>
                  <a:p>
                    <a:pPr>
                      <a:defRPr sz="120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en-US" sz="12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UCZELNIA </a:t>
                    </a:r>
                    <a:r>
                      <a:rPr lang="en-US" sz="1200" dirty="0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ŁAZARSKIEGO</a:t>
                    </a:r>
                    <a:endParaRPr lang="en-US" sz="1200" dirty="0">
                      <a:solidFill>
                        <a:schemeClr val="accent5">
                          <a:lumMod val="7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c:rich>
              </c:tx>
              <c:spPr/>
              <c:showLegendKey val="0"/>
              <c:showVal val="1"/>
              <c:showCatName val="0"/>
              <c:showSerName val="1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numRef>
              <c:f>Arkusz1!$A$2:$A$7</c:f>
              <c:numCache>
                <c:formatCode>General</c:formatCode>
                <c:ptCount val="6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</c:numCache>
            </c:numRef>
          </c:cat>
          <c:val>
            <c:numRef>
              <c:f>Arkusz1!$L$2:$L$7</c:f>
              <c:numCache>
                <c:formatCode>General</c:formatCode>
                <c:ptCount val="6"/>
                <c:pt idx="0">
                  <c:v>39.17</c:v>
                </c:pt>
                <c:pt idx="1">
                  <c:v>30.21</c:v>
                </c:pt>
                <c:pt idx="2">
                  <c:v>35.61</c:v>
                </c:pt>
                <c:pt idx="3">
                  <c:v>23.26</c:v>
                </c:pt>
                <c:pt idx="4">
                  <c:v>32.9</c:v>
                </c:pt>
                <c:pt idx="5">
                  <c:v>38.71</c:v>
                </c:pt>
              </c:numCache>
            </c:numRef>
          </c:val>
          <c:smooth val="0"/>
        </c:ser>
        <c:ser>
          <c:idx val="11"/>
          <c:order val="11"/>
          <c:tx>
            <c:strRef>
              <c:f>Arkusz1!$M$1</c:f>
              <c:strCache>
                <c:ptCount val="1"/>
                <c:pt idx="0">
                  <c:v>AKADEMIA LEONA KOŹMIŃSKIEGO</c:v>
                </c:pt>
              </c:strCache>
            </c:strRef>
          </c:tx>
          <c:marker>
            <c:symbol val="none"/>
          </c:marker>
          <c:dLbls>
            <c:dLbl>
              <c:idx val="1"/>
              <c:layout>
                <c:manualLayout>
                  <c:x val="-5.6893320097050146E-3"/>
                  <c:y val="2.3951385374190247E-2"/>
                </c:manualLayout>
              </c:layout>
              <c:tx>
                <c:rich>
                  <a:bodyPr/>
                  <a:lstStyle/>
                  <a:p>
                    <a:pPr>
                      <a:defRPr sz="120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en-US" sz="12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AKADEMIA LEONA </a:t>
                    </a:r>
                    <a:r>
                      <a:rPr lang="en-US" sz="120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KOŹMIŃSKIEGO</a:t>
                    </a:r>
                    <a:endParaRPr lang="en-US" sz="1200" dirty="0">
                      <a:solidFill>
                        <a:schemeClr val="accent6">
                          <a:lumMod val="7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c:rich>
              </c:tx>
              <c:spPr/>
              <c:showLegendKey val="0"/>
              <c:showVal val="1"/>
              <c:showCatName val="0"/>
              <c:showSerName val="1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numRef>
              <c:f>Arkusz1!$A$2:$A$7</c:f>
              <c:numCache>
                <c:formatCode>General</c:formatCode>
                <c:ptCount val="6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</c:numCache>
            </c:numRef>
          </c:cat>
          <c:val>
            <c:numRef>
              <c:f>Arkusz1!$M$2:$M$7</c:f>
              <c:numCache>
                <c:formatCode>General</c:formatCode>
                <c:ptCount val="6"/>
                <c:pt idx="0">
                  <c:v>33.71</c:v>
                </c:pt>
                <c:pt idx="1">
                  <c:v>27.27</c:v>
                </c:pt>
                <c:pt idx="2">
                  <c:v>39.71</c:v>
                </c:pt>
                <c:pt idx="3">
                  <c:v>24.59</c:v>
                </c:pt>
                <c:pt idx="4">
                  <c:v>28.7</c:v>
                </c:pt>
                <c:pt idx="5">
                  <c:v>45.98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33130240"/>
        <c:axId val="233144320"/>
      </c:lineChart>
      <c:catAx>
        <c:axId val="2331302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pl-PL"/>
          </a:p>
        </c:txPr>
        <c:crossAx val="233144320"/>
        <c:crosses val="autoZero"/>
        <c:auto val="1"/>
        <c:lblAlgn val="ctr"/>
        <c:lblOffset val="100"/>
        <c:noMultiLvlLbl val="0"/>
      </c:catAx>
      <c:valAx>
        <c:axId val="233144320"/>
        <c:scaling>
          <c:orientation val="minMax"/>
          <c:max val="85"/>
          <c:min val="20"/>
        </c:scaling>
        <c:delete val="0"/>
        <c:axPos val="l"/>
        <c:majorGridlines/>
        <c:title>
          <c:tx>
            <c:rich>
              <a:bodyPr rot="0" vert="horz"/>
              <a:lstStyle/>
              <a:p>
                <a:pPr>
                  <a:defRPr b="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r>
                  <a:rPr lang="pl-PL" b="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%</a:t>
                </a:r>
                <a:endParaRPr lang="pl-PL" b="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c:rich>
          </c:tx>
          <c:layout>
            <c:manualLayout>
              <c:xMode val="edge"/>
              <c:yMode val="edge"/>
              <c:x val="3.2713659055803833E-2"/>
              <c:y val="1.2694062799606628E-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pl-PL"/>
          </a:p>
        </c:txPr>
        <c:crossAx val="23313024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pl-PL"/>
    </a:p>
  </c:txPr>
  <c:externalData r:id="rId1">
    <c:autoUpdate val="0"/>
  </c:externalData>
</c:chartSpace>
</file>

<file path=ppt/charts/chart8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plotArea>
      <c:layout>
        <c:manualLayout>
          <c:layoutTarget val="inner"/>
          <c:xMode val="edge"/>
          <c:yMode val="edge"/>
          <c:x val="4.6776337237574697E-2"/>
          <c:y val="2.7372418464133741E-2"/>
          <c:w val="0.9292763008117495"/>
          <c:h val="0.51059473105772402"/>
        </c:manualLayout>
      </c:layout>
      <c:lineChart>
        <c:grouping val="standar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WSZYSCY PRZYSTĘPUJĄCY</c:v>
                </c:pt>
              </c:strCache>
            </c:strRef>
          </c:tx>
          <c:marker>
            <c:symbol val="none"/>
          </c:marker>
          <c:cat>
            <c:strRef>
              <c:f>Arkusz1!$A$2:$A$36</c:f>
              <c:strCache>
                <c:ptCount val="35"/>
                <c:pt idx="0">
                  <c:v>UNIWERSYTET WARSZAWSKI</c:v>
                </c:pt>
                <c:pt idx="1">
                  <c:v>UNIWERSYTET WROCŁAWSKI</c:v>
                </c:pt>
                <c:pt idx="2">
                  <c:v>UAM W POZNANIU</c:v>
                </c:pt>
                <c:pt idx="3">
                  <c:v>UNIWERSYTET ŚLĄSKI </c:v>
                </c:pt>
                <c:pt idx="4">
                  <c:v>UMK W TORUNIU</c:v>
                </c:pt>
                <c:pt idx="5">
                  <c:v>UNIWERSYTET JAGIELLOŃSKI</c:v>
                </c:pt>
                <c:pt idx="6">
                  <c:v>UNIWERSYTET GDAŃSKI</c:v>
                </c:pt>
                <c:pt idx="7">
                  <c:v>UKSW W WARSZAWIE</c:v>
                </c:pt>
                <c:pt idx="8">
                  <c:v>UMSC W LUBLINIE</c:v>
                </c:pt>
                <c:pt idx="9">
                  <c:v>KUL </c:v>
                </c:pt>
                <c:pt idx="10">
                  <c:v>UCZELNIA ŁAZARSKIEGO </c:v>
                </c:pt>
                <c:pt idx="11">
                  <c:v>UNIWERSYTET ŁÓDZKI</c:v>
                </c:pt>
                <c:pt idx="12">
                  <c:v>UNIWERSYTET SZCZECIŃSKI</c:v>
                </c:pt>
                <c:pt idx="13">
                  <c:v>UNIWERSYTET W BIAŁYMSTOKU</c:v>
                </c:pt>
                <c:pt idx="14">
                  <c:v>KRAKOWSKA AKADEMIA </c:v>
                </c:pt>
                <c:pt idx="15">
                  <c:v>UNIWERSYTET RZESZOWSKI</c:v>
                </c:pt>
                <c:pt idx="16">
                  <c:v>AKADEMIA KOŹMIŃSKIEGO </c:v>
                </c:pt>
                <c:pt idx="17">
                  <c:v>UNIWERSYTET WAR.-MAZURSKI </c:v>
                </c:pt>
                <c:pt idx="18">
                  <c:v>UNIWERSYTET OPOLSKI</c:v>
                </c:pt>
                <c:pt idx="19">
                  <c:v>EWSPIA W WARSZAWIE</c:v>
                </c:pt>
                <c:pt idx="20">
                  <c:v>SWPS </c:v>
                </c:pt>
                <c:pt idx="21">
                  <c:v>WSUS W POZNANIU</c:v>
                </c:pt>
                <c:pt idx="22">
                  <c:v>KUL W STALOWEJ WOLI</c:v>
                </c:pt>
                <c:pt idx="23">
                  <c:v>WSEPINM W KIELCACH</c:v>
                </c:pt>
                <c:pt idx="24">
                  <c:v>WSP WE WROCŁAWIU</c:v>
                </c:pt>
                <c:pt idx="25">
                  <c:v>WSAIB W GDYNI</c:v>
                </c:pt>
                <c:pt idx="26">
                  <c:v>WSFIP W BIELSKU-BIAŁEJ</c:v>
                </c:pt>
                <c:pt idx="27">
                  <c:v>WSPIA W RZESZOWIE</c:v>
                </c:pt>
                <c:pt idx="28">
                  <c:v>WSPIA W POZNANIU</c:v>
                </c:pt>
                <c:pt idx="29">
                  <c:v>WSB W GDAŃSKU</c:v>
                </c:pt>
                <c:pt idx="30">
                  <c:v>WSH W SOSNOWCU</c:v>
                </c:pt>
                <c:pt idx="31">
                  <c:v>WSFIZ W WARSZAWIE</c:v>
                </c:pt>
                <c:pt idx="32">
                  <c:v>WSM W WARSZAWIE</c:v>
                </c:pt>
                <c:pt idx="33">
                  <c:v>K-PSW W BYDGOSZCZY</c:v>
                </c:pt>
                <c:pt idx="34">
                  <c:v>SPOŁECZNA AKADEMIA NAUK Z SIEDZIBĄ W ŁODZI</c:v>
                </c:pt>
              </c:strCache>
            </c:strRef>
          </c:cat>
          <c:val>
            <c:numRef>
              <c:f>Arkusz1!$B$2:$B$36</c:f>
              <c:numCache>
                <c:formatCode>General</c:formatCode>
                <c:ptCount val="35"/>
                <c:pt idx="0">
                  <c:v>783</c:v>
                </c:pt>
                <c:pt idx="1">
                  <c:v>796</c:v>
                </c:pt>
                <c:pt idx="2">
                  <c:v>510</c:v>
                </c:pt>
                <c:pt idx="3">
                  <c:v>472</c:v>
                </c:pt>
                <c:pt idx="4">
                  <c:v>462</c:v>
                </c:pt>
                <c:pt idx="5">
                  <c:v>550</c:v>
                </c:pt>
                <c:pt idx="6">
                  <c:v>431</c:v>
                </c:pt>
                <c:pt idx="7">
                  <c:v>385</c:v>
                </c:pt>
                <c:pt idx="8">
                  <c:v>394</c:v>
                </c:pt>
                <c:pt idx="9">
                  <c:v>333</c:v>
                </c:pt>
                <c:pt idx="10">
                  <c:v>274</c:v>
                </c:pt>
                <c:pt idx="11">
                  <c:v>302</c:v>
                </c:pt>
                <c:pt idx="12">
                  <c:v>266</c:v>
                </c:pt>
                <c:pt idx="13">
                  <c:v>204</c:v>
                </c:pt>
                <c:pt idx="14">
                  <c:v>208</c:v>
                </c:pt>
                <c:pt idx="15">
                  <c:v>208</c:v>
                </c:pt>
                <c:pt idx="16">
                  <c:v>210</c:v>
                </c:pt>
                <c:pt idx="17">
                  <c:v>247</c:v>
                </c:pt>
                <c:pt idx="18">
                  <c:v>185</c:v>
                </c:pt>
                <c:pt idx="19">
                  <c:v>89</c:v>
                </c:pt>
                <c:pt idx="20">
                  <c:v>121</c:v>
                </c:pt>
                <c:pt idx="21">
                  <c:v>62</c:v>
                </c:pt>
                <c:pt idx="22">
                  <c:v>40</c:v>
                </c:pt>
                <c:pt idx="23">
                  <c:v>39</c:v>
                </c:pt>
                <c:pt idx="24">
                  <c:v>62</c:v>
                </c:pt>
                <c:pt idx="25">
                  <c:v>72</c:v>
                </c:pt>
                <c:pt idx="26">
                  <c:v>35</c:v>
                </c:pt>
                <c:pt idx="27">
                  <c:v>52</c:v>
                </c:pt>
                <c:pt idx="28">
                  <c:v>25</c:v>
                </c:pt>
                <c:pt idx="29">
                  <c:v>27</c:v>
                </c:pt>
                <c:pt idx="30">
                  <c:v>26</c:v>
                </c:pt>
                <c:pt idx="31">
                  <c:v>12</c:v>
                </c:pt>
                <c:pt idx="32">
                  <c:v>15</c:v>
                </c:pt>
                <c:pt idx="33">
                  <c:v>15</c:v>
                </c:pt>
                <c:pt idx="34">
                  <c:v>1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ABSOLWENCI ROCZNIKA 2017</c:v>
                </c:pt>
              </c:strCache>
            </c:strRef>
          </c:tx>
          <c:marker>
            <c:symbol val="none"/>
          </c:marker>
          <c:cat>
            <c:strRef>
              <c:f>Arkusz1!$A$2:$A$36</c:f>
              <c:strCache>
                <c:ptCount val="35"/>
                <c:pt idx="0">
                  <c:v>UNIWERSYTET WARSZAWSKI</c:v>
                </c:pt>
                <c:pt idx="1">
                  <c:v>UNIWERSYTET WROCŁAWSKI</c:v>
                </c:pt>
                <c:pt idx="2">
                  <c:v>UAM W POZNANIU</c:v>
                </c:pt>
                <c:pt idx="3">
                  <c:v>UNIWERSYTET ŚLĄSKI </c:v>
                </c:pt>
                <c:pt idx="4">
                  <c:v>UMK W TORUNIU</c:v>
                </c:pt>
                <c:pt idx="5">
                  <c:v>UNIWERSYTET JAGIELLOŃSKI</c:v>
                </c:pt>
                <c:pt idx="6">
                  <c:v>UNIWERSYTET GDAŃSKI</c:v>
                </c:pt>
                <c:pt idx="7">
                  <c:v>UKSW W WARSZAWIE</c:v>
                </c:pt>
                <c:pt idx="8">
                  <c:v>UMSC W LUBLINIE</c:v>
                </c:pt>
                <c:pt idx="9">
                  <c:v>KUL </c:v>
                </c:pt>
                <c:pt idx="10">
                  <c:v>UCZELNIA ŁAZARSKIEGO </c:v>
                </c:pt>
                <c:pt idx="11">
                  <c:v>UNIWERSYTET ŁÓDZKI</c:v>
                </c:pt>
                <c:pt idx="12">
                  <c:v>UNIWERSYTET SZCZECIŃSKI</c:v>
                </c:pt>
                <c:pt idx="13">
                  <c:v>UNIWERSYTET W BIAŁYMSTOKU</c:v>
                </c:pt>
                <c:pt idx="14">
                  <c:v>KRAKOWSKA AKADEMIA </c:v>
                </c:pt>
                <c:pt idx="15">
                  <c:v>UNIWERSYTET RZESZOWSKI</c:v>
                </c:pt>
                <c:pt idx="16">
                  <c:v>AKADEMIA KOŹMIŃSKIEGO </c:v>
                </c:pt>
                <c:pt idx="17">
                  <c:v>UNIWERSYTET WAR.-MAZURSKI </c:v>
                </c:pt>
                <c:pt idx="18">
                  <c:v>UNIWERSYTET OPOLSKI</c:v>
                </c:pt>
                <c:pt idx="19">
                  <c:v>EWSPIA W WARSZAWIE</c:v>
                </c:pt>
                <c:pt idx="20">
                  <c:v>SWPS </c:v>
                </c:pt>
                <c:pt idx="21">
                  <c:v>WSUS W POZNANIU</c:v>
                </c:pt>
                <c:pt idx="22">
                  <c:v>KUL W STALOWEJ WOLI</c:v>
                </c:pt>
                <c:pt idx="23">
                  <c:v>WSEPINM W KIELCACH</c:v>
                </c:pt>
                <c:pt idx="24">
                  <c:v>WSP WE WROCŁAWIU</c:v>
                </c:pt>
                <c:pt idx="25">
                  <c:v>WSAIB W GDYNI</c:v>
                </c:pt>
                <c:pt idx="26">
                  <c:v>WSFIP W BIELSKU-BIAŁEJ</c:v>
                </c:pt>
                <c:pt idx="27">
                  <c:v>WSPIA W RZESZOWIE</c:v>
                </c:pt>
                <c:pt idx="28">
                  <c:v>WSPIA W POZNANIU</c:v>
                </c:pt>
                <c:pt idx="29">
                  <c:v>WSB W GDAŃSKU</c:v>
                </c:pt>
                <c:pt idx="30">
                  <c:v>WSH W SOSNOWCU</c:v>
                </c:pt>
                <c:pt idx="31">
                  <c:v>WSFIZ W WARSZAWIE</c:v>
                </c:pt>
                <c:pt idx="32">
                  <c:v>WSM W WARSZAWIE</c:v>
                </c:pt>
                <c:pt idx="33">
                  <c:v>K-PSW W BYDGOSZCZY</c:v>
                </c:pt>
                <c:pt idx="34">
                  <c:v>SPOŁECZNA AKADEMIA NAUK Z SIEDZIBĄ W ŁODZI</c:v>
                </c:pt>
              </c:strCache>
            </c:strRef>
          </c:cat>
          <c:val>
            <c:numRef>
              <c:f>Arkusz1!$C$2:$C$36</c:f>
              <c:numCache>
                <c:formatCode>General</c:formatCode>
                <c:ptCount val="35"/>
                <c:pt idx="0">
                  <c:v>365</c:v>
                </c:pt>
                <c:pt idx="1">
                  <c:v>399</c:v>
                </c:pt>
                <c:pt idx="2">
                  <c:v>231</c:v>
                </c:pt>
                <c:pt idx="3">
                  <c:v>197</c:v>
                </c:pt>
                <c:pt idx="4">
                  <c:v>188</c:v>
                </c:pt>
                <c:pt idx="5">
                  <c:v>278</c:v>
                </c:pt>
                <c:pt idx="6">
                  <c:v>186</c:v>
                </c:pt>
                <c:pt idx="7">
                  <c:v>161</c:v>
                </c:pt>
                <c:pt idx="8">
                  <c:v>175</c:v>
                </c:pt>
                <c:pt idx="9">
                  <c:v>140</c:v>
                </c:pt>
                <c:pt idx="10">
                  <c:v>93</c:v>
                </c:pt>
                <c:pt idx="11">
                  <c:v>147</c:v>
                </c:pt>
                <c:pt idx="12">
                  <c:v>115</c:v>
                </c:pt>
                <c:pt idx="13">
                  <c:v>66</c:v>
                </c:pt>
                <c:pt idx="14">
                  <c:v>76</c:v>
                </c:pt>
                <c:pt idx="15">
                  <c:v>79</c:v>
                </c:pt>
                <c:pt idx="16">
                  <c:v>87</c:v>
                </c:pt>
                <c:pt idx="17">
                  <c:v>127</c:v>
                </c:pt>
                <c:pt idx="18">
                  <c:v>66</c:v>
                </c:pt>
                <c:pt idx="19">
                  <c:v>19</c:v>
                </c:pt>
                <c:pt idx="20">
                  <c:v>51</c:v>
                </c:pt>
                <c:pt idx="21">
                  <c:v>21</c:v>
                </c:pt>
                <c:pt idx="22">
                  <c:v>9</c:v>
                </c:pt>
                <c:pt idx="23">
                  <c:v>10</c:v>
                </c:pt>
                <c:pt idx="24">
                  <c:v>33</c:v>
                </c:pt>
                <c:pt idx="25">
                  <c:v>44</c:v>
                </c:pt>
                <c:pt idx="26">
                  <c:v>9</c:v>
                </c:pt>
                <c:pt idx="27">
                  <c:v>26</c:v>
                </c:pt>
                <c:pt idx="28">
                  <c:v>4</c:v>
                </c:pt>
                <c:pt idx="29">
                  <c:v>9</c:v>
                </c:pt>
                <c:pt idx="30">
                  <c:v>11</c:v>
                </c:pt>
                <c:pt idx="31">
                  <c:v>2</c:v>
                </c:pt>
                <c:pt idx="32">
                  <c:v>5</c:v>
                </c:pt>
                <c:pt idx="33">
                  <c:v>8</c:v>
                </c:pt>
                <c:pt idx="34">
                  <c:v>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3541632"/>
        <c:axId val="193543168"/>
      </c:lineChart>
      <c:catAx>
        <c:axId val="19354163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 rot="-5400000" vert="horz"/>
          <a:lstStyle/>
          <a:p>
            <a:pPr>
              <a:defRPr/>
            </a:pPr>
            <a:endParaRPr lang="pl-PL"/>
          </a:p>
        </c:txPr>
        <c:crossAx val="193543168"/>
        <c:crosses val="autoZero"/>
        <c:auto val="1"/>
        <c:lblAlgn val="ctr"/>
        <c:lblOffset val="100"/>
        <c:noMultiLvlLbl val="0"/>
      </c:catAx>
      <c:valAx>
        <c:axId val="19354316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9354163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53311403468831331"/>
          <c:y val="4.021994632175372E-2"/>
          <c:w val="0.28636592300962382"/>
          <c:h val="0.11699010782427684"/>
        </c:manualLayout>
      </c:layout>
      <c:overlay val="0"/>
      <c:txPr>
        <a:bodyPr/>
        <a:lstStyle/>
        <a:p>
          <a:pPr>
            <a:defRPr sz="1200"/>
          </a:pPr>
          <a:endParaRPr lang="pl-PL"/>
        </a:p>
      </c:txPr>
    </c:legend>
    <c:plotVisOnly val="1"/>
    <c:dispBlanksAs val="gap"/>
    <c:showDLblsOverMax val="0"/>
  </c:chart>
  <c:txPr>
    <a:bodyPr/>
    <a:lstStyle/>
    <a:p>
      <a:pPr>
        <a:defRPr sz="1100">
          <a:latin typeface="Times New Roman" panose="02020603050405020304" pitchFamily="18" charset="0"/>
          <a:cs typeface="Times New Roman" panose="02020603050405020304" pitchFamily="18" charset="0"/>
        </a:defRPr>
      </a:pPr>
      <a:endParaRPr lang="pl-PL"/>
    </a:p>
  </c:txPr>
  <c:externalData r:id="rId1">
    <c:autoUpdate val="0"/>
  </c:externalData>
</c:chartSpace>
</file>

<file path=ppt/charts/chart8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WSZYSCY PRZYSTĘPUJĄCY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invertIfNegative val="0"/>
          <c:cat>
            <c:strRef>
              <c:f>Arkusz1!$A$2:$A$15</c:f>
              <c:strCache>
                <c:ptCount val="14"/>
                <c:pt idx="0">
                  <c:v>UNIWERSYTET JAGIELLOŃSKI</c:v>
                </c:pt>
                <c:pt idx="1">
                  <c:v>UNIWERSYTET ŁÓDZKI</c:v>
                </c:pt>
                <c:pt idx="2">
                  <c:v>UNIWERSYTET WARSZAWSKI</c:v>
                </c:pt>
                <c:pt idx="3">
                  <c:v>UAM W POZNANIU</c:v>
                </c:pt>
                <c:pt idx="4">
                  <c:v>UNIWERSYTET SZCZECIŃSKI</c:v>
                </c:pt>
                <c:pt idx="5">
                  <c:v>UNIWERSYTET WROCŁAWSKI</c:v>
                </c:pt>
                <c:pt idx="6">
                  <c:v>UMK W TORUNIU</c:v>
                </c:pt>
                <c:pt idx="7">
                  <c:v>UNIWERSYTET GDAŃSKI</c:v>
                </c:pt>
                <c:pt idx="8">
                  <c:v>UNIWERSYTET ŚLĄSKI</c:v>
                </c:pt>
                <c:pt idx="9">
                  <c:v>KUL</c:v>
                </c:pt>
                <c:pt idx="10">
                  <c:v>UMSC W LUBLINIE </c:v>
                </c:pt>
                <c:pt idx="11">
                  <c:v>UKSW W WARSZAWIE</c:v>
                </c:pt>
                <c:pt idx="12">
                  <c:v>UNIWERSYTET WAR.-MAZURSKI</c:v>
                </c:pt>
                <c:pt idx="13">
                  <c:v>UCZELNIA ŁAZARSKIEGO </c:v>
                </c:pt>
              </c:strCache>
            </c:strRef>
          </c:cat>
          <c:val>
            <c:numRef>
              <c:f>Arkusz1!$B$2:$B$15</c:f>
              <c:numCache>
                <c:formatCode>General</c:formatCode>
                <c:ptCount val="14"/>
                <c:pt idx="0">
                  <c:v>75.819999999999993</c:v>
                </c:pt>
                <c:pt idx="1">
                  <c:v>66.56</c:v>
                </c:pt>
                <c:pt idx="2">
                  <c:v>63.22</c:v>
                </c:pt>
                <c:pt idx="3">
                  <c:v>61.76</c:v>
                </c:pt>
                <c:pt idx="4">
                  <c:v>59.77</c:v>
                </c:pt>
                <c:pt idx="5">
                  <c:v>57.04</c:v>
                </c:pt>
                <c:pt idx="6">
                  <c:v>56.93</c:v>
                </c:pt>
                <c:pt idx="7">
                  <c:v>56.15</c:v>
                </c:pt>
                <c:pt idx="8">
                  <c:v>55.08</c:v>
                </c:pt>
                <c:pt idx="9">
                  <c:v>54.95</c:v>
                </c:pt>
                <c:pt idx="10">
                  <c:v>53.05</c:v>
                </c:pt>
                <c:pt idx="11">
                  <c:v>52.21</c:v>
                </c:pt>
                <c:pt idx="12">
                  <c:v>51.82</c:v>
                </c:pt>
                <c:pt idx="13">
                  <c:v>34.67</c:v>
                </c:pt>
              </c:numCache>
            </c:numRef>
          </c:val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PRZYSTĘPUJĄCY ABSOLWENCI 2017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</c:spPr>
          <c:invertIfNegative val="0"/>
          <c:cat>
            <c:strRef>
              <c:f>Arkusz1!$A$2:$A$15</c:f>
              <c:strCache>
                <c:ptCount val="14"/>
                <c:pt idx="0">
                  <c:v>UNIWERSYTET JAGIELLOŃSKI</c:v>
                </c:pt>
                <c:pt idx="1">
                  <c:v>UNIWERSYTET ŁÓDZKI</c:v>
                </c:pt>
                <c:pt idx="2">
                  <c:v>UNIWERSYTET WARSZAWSKI</c:v>
                </c:pt>
                <c:pt idx="3">
                  <c:v>UAM W POZNANIU</c:v>
                </c:pt>
                <c:pt idx="4">
                  <c:v>UNIWERSYTET SZCZECIŃSKI</c:v>
                </c:pt>
                <c:pt idx="5">
                  <c:v>UNIWERSYTET WROCŁAWSKI</c:v>
                </c:pt>
                <c:pt idx="6">
                  <c:v>UMK W TORUNIU</c:v>
                </c:pt>
                <c:pt idx="7">
                  <c:v>UNIWERSYTET GDAŃSKI</c:v>
                </c:pt>
                <c:pt idx="8">
                  <c:v>UNIWERSYTET ŚLĄSKI</c:v>
                </c:pt>
                <c:pt idx="9">
                  <c:v>KUL</c:v>
                </c:pt>
                <c:pt idx="10">
                  <c:v>UMSC W LUBLINIE </c:v>
                </c:pt>
                <c:pt idx="11">
                  <c:v>UKSW W WARSZAWIE</c:v>
                </c:pt>
                <c:pt idx="12">
                  <c:v>UNIWERSYTET WAR.-MAZURSKI</c:v>
                </c:pt>
                <c:pt idx="13">
                  <c:v>UCZELNIA ŁAZARSKIEGO </c:v>
                </c:pt>
              </c:strCache>
            </c:strRef>
          </c:cat>
          <c:val>
            <c:numRef>
              <c:f>Arkusz1!$C$2:$C$15</c:f>
              <c:numCache>
                <c:formatCode>General</c:formatCode>
                <c:ptCount val="14"/>
                <c:pt idx="0">
                  <c:v>85.97</c:v>
                </c:pt>
                <c:pt idx="1">
                  <c:v>77.55</c:v>
                </c:pt>
                <c:pt idx="2">
                  <c:v>72.33</c:v>
                </c:pt>
                <c:pt idx="3">
                  <c:v>74.599999999999994</c:v>
                </c:pt>
                <c:pt idx="4">
                  <c:v>65.22</c:v>
                </c:pt>
                <c:pt idx="5">
                  <c:v>65.16</c:v>
                </c:pt>
                <c:pt idx="6">
                  <c:v>63.83</c:v>
                </c:pt>
                <c:pt idx="7">
                  <c:v>65.05</c:v>
                </c:pt>
                <c:pt idx="8">
                  <c:v>65.48</c:v>
                </c:pt>
                <c:pt idx="9">
                  <c:v>72.14</c:v>
                </c:pt>
                <c:pt idx="10">
                  <c:v>60</c:v>
                </c:pt>
                <c:pt idx="11">
                  <c:v>60.87</c:v>
                </c:pt>
                <c:pt idx="12">
                  <c:v>51.18</c:v>
                </c:pt>
                <c:pt idx="13">
                  <c:v>38.71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93845120"/>
        <c:axId val="193846656"/>
      </c:barChart>
      <c:lineChart>
        <c:grouping val="standard"/>
        <c:varyColors val="0"/>
        <c:ser>
          <c:idx val="2"/>
          <c:order val="2"/>
          <c:tx>
            <c:strRef>
              <c:f>Arkusz1!$D$1</c:f>
              <c:strCache>
                <c:ptCount val="1"/>
                <c:pt idx="0">
                  <c:v>ŚREDNIA</c:v>
                </c:pt>
              </c:strCache>
            </c:strRef>
          </c:tx>
          <c:spPr>
            <a:ln>
              <a:solidFill>
                <a:schemeClr val="accent2">
                  <a:lumMod val="75000"/>
                </a:schemeClr>
              </a:solidFill>
            </a:ln>
          </c:spPr>
          <c:marker>
            <c:symbol val="none"/>
          </c:marker>
          <c:dLbls>
            <c:dLbl>
              <c:idx val="11"/>
              <c:layout>
                <c:manualLayout>
                  <c:x val="5.5234876261389169E-2"/>
                  <c:y val="-6.3754779818969418E-2"/>
                </c:manualLayout>
              </c:layout>
              <c:tx>
                <c:rich>
                  <a:bodyPr/>
                  <a:lstStyle/>
                  <a:p>
                    <a:r>
                      <a:rPr lang="en-US" b="1" dirty="0" smtClean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54,1</a:t>
                    </a:r>
                    <a:r>
                      <a:rPr lang="pl-PL" b="1" dirty="0" smtClean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pl-PL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Arkusz1!$A$2:$A$15</c:f>
              <c:strCache>
                <c:ptCount val="14"/>
                <c:pt idx="0">
                  <c:v>UNIWERSYTET JAGIELLOŃSKI</c:v>
                </c:pt>
                <c:pt idx="1">
                  <c:v>UNIWERSYTET ŁÓDZKI</c:v>
                </c:pt>
                <c:pt idx="2">
                  <c:v>UNIWERSYTET WARSZAWSKI</c:v>
                </c:pt>
                <c:pt idx="3">
                  <c:v>UAM W POZNANIU</c:v>
                </c:pt>
                <c:pt idx="4">
                  <c:v>UNIWERSYTET SZCZECIŃSKI</c:v>
                </c:pt>
                <c:pt idx="5">
                  <c:v>UNIWERSYTET WROCŁAWSKI</c:v>
                </c:pt>
                <c:pt idx="6">
                  <c:v>UMK W TORUNIU</c:v>
                </c:pt>
                <c:pt idx="7">
                  <c:v>UNIWERSYTET GDAŃSKI</c:v>
                </c:pt>
                <c:pt idx="8">
                  <c:v>UNIWERSYTET ŚLĄSKI</c:v>
                </c:pt>
                <c:pt idx="9">
                  <c:v>KUL</c:v>
                </c:pt>
                <c:pt idx="10">
                  <c:v>UMSC W LUBLINIE </c:v>
                </c:pt>
                <c:pt idx="11">
                  <c:v>UKSW W WARSZAWIE</c:v>
                </c:pt>
                <c:pt idx="12">
                  <c:v>UNIWERSYTET WAR.-MAZURSKI</c:v>
                </c:pt>
                <c:pt idx="13">
                  <c:v>UCZELNIA ŁAZARSKIEGO </c:v>
                </c:pt>
              </c:strCache>
            </c:strRef>
          </c:cat>
          <c:val>
            <c:numRef>
              <c:f>Arkusz1!$D$2:$D$15</c:f>
              <c:numCache>
                <c:formatCode>General</c:formatCode>
                <c:ptCount val="14"/>
                <c:pt idx="0">
                  <c:v>54.1</c:v>
                </c:pt>
                <c:pt idx="1">
                  <c:v>54.1</c:v>
                </c:pt>
                <c:pt idx="2">
                  <c:v>54.1</c:v>
                </c:pt>
                <c:pt idx="3">
                  <c:v>54.1</c:v>
                </c:pt>
                <c:pt idx="4">
                  <c:v>54.1</c:v>
                </c:pt>
                <c:pt idx="5">
                  <c:v>54.1</c:v>
                </c:pt>
                <c:pt idx="6">
                  <c:v>54.1</c:v>
                </c:pt>
                <c:pt idx="7">
                  <c:v>54.1</c:v>
                </c:pt>
                <c:pt idx="8">
                  <c:v>54.1</c:v>
                </c:pt>
                <c:pt idx="9">
                  <c:v>54.1</c:v>
                </c:pt>
                <c:pt idx="10">
                  <c:v>54.1</c:v>
                </c:pt>
                <c:pt idx="11">
                  <c:v>54.1</c:v>
                </c:pt>
                <c:pt idx="12">
                  <c:v>54.1</c:v>
                </c:pt>
                <c:pt idx="13">
                  <c:v>54.1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3845120"/>
        <c:axId val="193846656"/>
      </c:lineChart>
      <c:catAx>
        <c:axId val="1938451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5400000" vert="horz"/>
          <a:lstStyle/>
          <a:p>
            <a:pPr>
              <a:defRPr sz="10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pl-PL"/>
          </a:p>
        </c:txPr>
        <c:crossAx val="193846656"/>
        <c:crosses val="autoZero"/>
        <c:auto val="1"/>
        <c:lblAlgn val="ctr"/>
        <c:lblOffset val="100"/>
        <c:noMultiLvlLbl val="0"/>
      </c:catAx>
      <c:valAx>
        <c:axId val="193846656"/>
        <c:scaling>
          <c:orientation val="minMax"/>
          <c:max val="10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pl-PL"/>
          </a:p>
        </c:txPr>
        <c:crossAx val="193845120"/>
        <c:crosses val="autoZero"/>
        <c:crossBetween val="between"/>
      </c:valAx>
    </c:plotArea>
    <c:legend>
      <c:legendPos val="t"/>
      <c:legendEntry>
        <c:idx val="2"/>
        <c:delete val="1"/>
      </c:legendEntry>
      <c:overlay val="0"/>
      <c:txPr>
        <a:bodyPr/>
        <a:lstStyle/>
        <a:p>
          <a:pPr>
            <a:defRPr sz="14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pl-PL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pl-PL"/>
    </a:p>
  </c:txPr>
  <c:externalData r:id="rId1">
    <c:autoUpdate val="0"/>
  </c:externalData>
</c:chartSpace>
</file>

<file path=ppt/charts/chart8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WSZYSCY PRZYSTĘPUJĄCY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invertIfNegative val="0"/>
          <c:cat>
            <c:strRef>
              <c:f>Arkusz1!$A$2:$A$13</c:f>
              <c:strCache>
                <c:ptCount val="12"/>
                <c:pt idx="0">
                  <c:v>UNIWERSYTET RZESZOWSKI</c:v>
                </c:pt>
                <c:pt idx="1">
                  <c:v>UNIWERSYTET OPOLSKI</c:v>
                </c:pt>
                <c:pt idx="2">
                  <c:v>UNIWERSYTET W BIAŁYMSTOKU</c:v>
                </c:pt>
                <c:pt idx="3">
                  <c:v>WSAIB W GDYNI</c:v>
                </c:pt>
                <c:pt idx="4">
                  <c:v>EWSPIA </c:v>
                </c:pt>
                <c:pt idx="5">
                  <c:v>AKADEMIA KOŹMIŃSKIEGO</c:v>
                </c:pt>
                <c:pt idx="6">
                  <c:v>KRAKOWSKA AKADEMIA</c:v>
                </c:pt>
                <c:pt idx="7">
                  <c:v>WSB W GDAŃSKU</c:v>
                </c:pt>
                <c:pt idx="8">
                  <c:v>WSEPINM W KIELCACH</c:v>
                </c:pt>
                <c:pt idx="9">
                  <c:v>KUL W STALOWEJ WOLI</c:v>
                </c:pt>
                <c:pt idx="10">
                  <c:v>WSPIA</c:v>
                </c:pt>
                <c:pt idx="11">
                  <c:v>K-PSW W BYDGOSZCZY</c:v>
                </c:pt>
              </c:strCache>
            </c:strRef>
          </c:cat>
          <c:val>
            <c:numRef>
              <c:f>Arkusz1!$B$2:$B$13</c:f>
              <c:numCache>
                <c:formatCode>General</c:formatCode>
                <c:ptCount val="12"/>
                <c:pt idx="0">
                  <c:v>54.33</c:v>
                </c:pt>
                <c:pt idx="1">
                  <c:v>48.11</c:v>
                </c:pt>
                <c:pt idx="2">
                  <c:v>44.12</c:v>
                </c:pt>
                <c:pt idx="3">
                  <c:v>41.67</c:v>
                </c:pt>
                <c:pt idx="4">
                  <c:v>39.33</c:v>
                </c:pt>
                <c:pt idx="5">
                  <c:v>38.57</c:v>
                </c:pt>
                <c:pt idx="6">
                  <c:v>37.979999999999997</c:v>
                </c:pt>
                <c:pt idx="7">
                  <c:v>37.04</c:v>
                </c:pt>
                <c:pt idx="8">
                  <c:v>35.9</c:v>
                </c:pt>
                <c:pt idx="9">
                  <c:v>35</c:v>
                </c:pt>
                <c:pt idx="10">
                  <c:v>34.619999999999997</c:v>
                </c:pt>
                <c:pt idx="11">
                  <c:v>33.33</c:v>
                </c:pt>
              </c:numCache>
            </c:numRef>
          </c:val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PRZYSTĘPUJĄCY ABSOLWENCI 2017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</c:spPr>
          <c:invertIfNegative val="0"/>
          <c:cat>
            <c:strRef>
              <c:f>Arkusz1!$A$2:$A$13</c:f>
              <c:strCache>
                <c:ptCount val="12"/>
                <c:pt idx="0">
                  <c:v>UNIWERSYTET RZESZOWSKI</c:v>
                </c:pt>
                <c:pt idx="1">
                  <c:v>UNIWERSYTET OPOLSKI</c:v>
                </c:pt>
                <c:pt idx="2">
                  <c:v>UNIWERSYTET W BIAŁYMSTOKU</c:v>
                </c:pt>
                <c:pt idx="3">
                  <c:v>WSAIB W GDYNI</c:v>
                </c:pt>
                <c:pt idx="4">
                  <c:v>EWSPIA </c:v>
                </c:pt>
                <c:pt idx="5">
                  <c:v>AKADEMIA KOŹMIŃSKIEGO</c:v>
                </c:pt>
                <c:pt idx="6">
                  <c:v>KRAKOWSKA AKADEMIA</c:v>
                </c:pt>
                <c:pt idx="7">
                  <c:v>WSB W GDAŃSKU</c:v>
                </c:pt>
                <c:pt idx="8">
                  <c:v>WSEPINM W KIELCACH</c:v>
                </c:pt>
                <c:pt idx="9">
                  <c:v>KUL W STALOWEJ WOLI</c:v>
                </c:pt>
                <c:pt idx="10">
                  <c:v>WSPIA</c:v>
                </c:pt>
                <c:pt idx="11">
                  <c:v>K-PSW W BYDGOSZCZY</c:v>
                </c:pt>
              </c:strCache>
            </c:strRef>
          </c:cat>
          <c:val>
            <c:numRef>
              <c:f>Arkusz1!$C$2:$C$13</c:f>
              <c:numCache>
                <c:formatCode>General</c:formatCode>
                <c:ptCount val="12"/>
                <c:pt idx="0">
                  <c:v>58.23</c:v>
                </c:pt>
                <c:pt idx="1">
                  <c:v>60.61</c:v>
                </c:pt>
                <c:pt idx="2">
                  <c:v>62.12</c:v>
                </c:pt>
                <c:pt idx="3">
                  <c:v>40.909999999999997</c:v>
                </c:pt>
                <c:pt idx="4">
                  <c:v>21.05</c:v>
                </c:pt>
                <c:pt idx="5">
                  <c:v>45.98</c:v>
                </c:pt>
                <c:pt idx="6">
                  <c:v>43.42</c:v>
                </c:pt>
                <c:pt idx="7">
                  <c:v>44.44</c:v>
                </c:pt>
                <c:pt idx="8">
                  <c:v>30</c:v>
                </c:pt>
                <c:pt idx="9">
                  <c:v>44.44</c:v>
                </c:pt>
                <c:pt idx="10">
                  <c:v>50</c:v>
                </c:pt>
                <c:pt idx="11">
                  <c:v>25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93981440"/>
        <c:axId val="223875840"/>
      </c:barChart>
      <c:lineChart>
        <c:grouping val="standard"/>
        <c:varyColors val="0"/>
        <c:ser>
          <c:idx val="2"/>
          <c:order val="2"/>
          <c:tx>
            <c:strRef>
              <c:f>Arkusz1!$D$1</c:f>
              <c:strCache>
                <c:ptCount val="1"/>
                <c:pt idx="0">
                  <c:v>ŚREDNIA</c:v>
                </c:pt>
              </c:strCache>
            </c:strRef>
          </c:tx>
          <c:spPr>
            <a:ln>
              <a:solidFill>
                <a:schemeClr val="accent2">
                  <a:lumMod val="75000"/>
                </a:schemeClr>
              </a:solidFill>
            </a:ln>
          </c:spPr>
          <c:marker>
            <c:symbol val="none"/>
          </c:marker>
          <c:dLbls>
            <c:dLbl>
              <c:idx val="11"/>
              <c:layout>
                <c:manualLayout>
                  <c:x val="-4.4785247660593962E-2"/>
                  <c:y val="-5.3946357549275285E-2"/>
                </c:manualLayout>
              </c:layout>
              <c:tx>
                <c:rich>
                  <a:bodyPr/>
                  <a:lstStyle/>
                  <a:p>
                    <a:r>
                      <a:rPr lang="en-US" b="1" dirty="0" smtClean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54,1</a:t>
                    </a:r>
                    <a:r>
                      <a:rPr lang="pl-PL" b="1" dirty="0" smtClean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pl-PL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Arkusz1!$A$2:$A$13</c:f>
              <c:strCache>
                <c:ptCount val="12"/>
                <c:pt idx="0">
                  <c:v>UNIWERSYTET RZESZOWSKI</c:v>
                </c:pt>
                <c:pt idx="1">
                  <c:v>UNIWERSYTET OPOLSKI</c:v>
                </c:pt>
                <c:pt idx="2">
                  <c:v>UNIWERSYTET W BIAŁYMSTOKU</c:v>
                </c:pt>
                <c:pt idx="3">
                  <c:v>WSAIB W GDYNI</c:v>
                </c:pt>
                <c:pt idx="4">
                  <c:v>EWSPIA </c:v>
                </c:pt>
                <c:pt idx="5">
                  <c:v>AKADEMIA KOŹMIŃSKIEGO</c:v>
                </c:pt>
                <c:pt idx="6">
                  <c:v>KRAKOWSKA AKADEMIA</c:v>
                </c:pt>
                <c:pt idx="7">
                  <c:v>WSB W GDAŃSKU</c:v>
                </c:pt>
                <c:pt idx="8">
                  <c:v>WSEPINM W KIELCACH</c:v>
                </c:pt>
                <c:pt idx="9">
                  <c:v>KUL W STALOWEJ WOLI</c:v>
                </c:pt>
                <c:pt idx="10">
                  <c:v>WSPIA</c:v>
                </c:pt>
                <c:pt idx="11">
                  <c:v>K-PSW W BYDGOSZCZY</c:v>
                </c:pt>
              </c:strCache>
            </c:strRef>
          </c:cat>
          <c:val>
            <c:numRef>
              <c:f>Arkusz1!$D$2:$D$13</c:f>
              <c:numCache>
                <c:formatCode>General</c:formatCode>
                <c:ptCount val="12"/>
                <c:pt idx="0">
                  <c:v>54.1</c:v>
                </c:pt>
                <c:pt idx="1">
                  <c:v>54.1</c:v>
                </c:pt>
                <c:pt idx="2">
                  <c:v>54.1</c:v>
                </c:pt>
                <c:pt idx="3">
                  <c:v>54.1</c:v>
                </c:pt>
                <c:pt idx="4">
                  <c:v>54.1</c:v>
                </c:pt>
                <c:pt idx="5">
                  <c:v>54.1</c:v>
                </c:pt>
                <c:pt idx="6">
                  <c:v>54.1</c:v>
                </c:pt>
                <c:pt idx="7">
                  <c:v>54.1</c:v>
                </c:pt>
                <c:pt idx="8">
                  <c:v>54.1</c:v>
                </c:pt>
                <c:pt idx="9">
                  <c:v>54.1</c:v>
                </c:pt>
                <c:pt idx="10">
                  <c:v>54.1</c:v>
                </c:pt>
                <c:pt idx="11">
                  <c:v>54.1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3981440"/>
        <c:axId val="223875840"/>
      </c:lineChart>
      <c:catAx>
        <c:axId val="1939814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5400000" vert="horz"/>
          <a:lstStyle/>
          <a:p>
            <a:pPr>
              <a:defRPr sz="10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pl-PL"/>
          </a:p>
        </c:txPr>
        <c:crossAx val="223875840"/>
        <c:crosses val="autoZero"/>
        <c:auto val="1"/>
        <c:lblAlgn val="ctr"/>
        <c:lblOffset val="100"/>
        <c:noMultiLvlLbl val="0"/>
      </c:catAx>
      <c:valAx>
        <c:axId val="223875840"/>
        <c:scaling>
          <c:orientation val="minMax"/>
          <c:max val="10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pl-PL"/>
          </a:p>
        </c:txPr>
        <c:crossAx val="193981440"/>
        <c:crosses val="autoZero"/>
        <c:crossBetween val="between"/>
      </c:valAx>
    </c:plotArea>
    <c:legend>
      <c:legendPos val="t"/>
      <c:legendEntry>
        <c:idx val="2"/>
        <c:delete val="1"/>
      </c:legendEntry>
      <c:layout>
        <c:manualLayout>
          <c:xMode val="edge"/>
          <c:yMode val="edge"/>
          <c:x val="0.10673483723602634"/>
          <c:y val="2.7486123475457994E-2"/>
          <c:w val="0.81011716072148954"/>
          <c:h val="5.2352294815106296E-2"/>
        </c:manualLayout>
      </c:layout>
      <c:overlay val="0"/>
      <c:txPr>
        <a:bodyPr/>
        <a:lstStyle/>
        <a:p>
          <a:pPr>
            <a:defRPr sz="14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pl-PL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pl-PL"/>
    </a:p>
  </c:txPr>
  <c:externalData r:id="rId1">
    <c:autoUpdate val="0"/>
  </c:externalData>
</c:chartSpace>
</file>

<file path=ppt/charts/chart8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WSZYSCY PRZYSTĘPUJĄCY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invertIfNegative val="0"/>
          <c:cat>
            <c:strRef>
              <c:f>Arkusz1!$A$2:$A$13</c:f>
              <c:strCache>
                <c:ptCount val="12"/>
                <c:pt idx="0">
                  <c:v>KUL W TOMASZOWIE LUBELSKIM</c:v>
                </c:pt>
                <c:pt idx="1">
                  <c:v>SWPS </c:v>
                </c:pt>
                <c:pt idx="2">
                  <c:v>WSUS W POZNANIU</c:v>
                </c:pt>
                <c:pt idx="3">
                  <c:v>PWSNSKIM W WARSZAWIE</c:v>
                </c:pt>
                <c:pt idx="4">
                  <c:v>WSH W SOSNOWCU</c:v>
                </c:pt>
                <c:pt idx="5">
                  <c:v>WSM W WARSZAWIE</c:v>
                </c:pt>
                <c:pt idx="6">
                  <c:v>WSP WE WROCŁAWIU</c:v>
                </c:pt>
                <c:pt idx="7">
                  <c:v>WSFIP W BIELSKU-BIAŁEJ</c:v>
                </c:pt>
                <c:pt idx="8">
                  <c:v>WSPIZ W WARSZAWIE</c:v>
                </c:pt>
                <c:pt idx="9">
                  <c:v>WSPIA W POZNANIU</c:v>
                </c:pt>
                <c:pt idx="10">
                  <c:v>UT-H</c:v>
                </c:pt>
                <c:pt idx="11">
                  <c:v>GWSH W KATOWICACH</c:v>
                </c:pt>
              </c:strCache>
            </c:strRef>
          </c:cat>
          <c:val>
            <c:numRef>
              <c:f>Arkusz1!$B$2:$B$13</c:f>
              <c:numCache>
                <c:formatCode>General</c:formatCode>
                <c:ptCount val="12"/>
                <c:pt idx="0">
                  <c:v>32.43</c:v>
                </c:pt>
                <c:pt idx="1">
                  <c:v>32.229999999999997</c:v>
                </c:pt>
                <c:pt idx="2">
                  <c:v>30.65</c:v>
                </c:pt>
                <c:pt idx="3">
                  <c:v>30</c:v>
                </c:pt>
                <c:pt idx="4">
                  <c:v>26.92</c:v>
                </c:pt>
                <c:pt idx="5">
                  <c:v>26.67</c:v>
                </c:pt>
                <c:pt idx="6">
                  <c:v>25.81</c:v>
                </c:pt>
                <c:pt idx="7">
                  <c:v>25.71</c:v>
                </c:pt>
                <c:pt idx="8">
                  <c:v>25</c:v>
                </c:pt>
                <c:pt idx="9">
                  <c:v>24</c:v>
                </c:pt>
                <c:pt idx="10">
                  <c:v>18.52</c:v>
                </c:pt>
                <c:pt idx="11">
                  <c:v>0</c:v>
                </c:pt>
              </c:numCache>
            </c:numRef>
          </c:val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PRZYSTĘPUJĄCY ABSOLWENCI 2017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</c:spPr>
          <c:invertIfNegative val="0"/>
          <c:cat>
            <c:strRef>
              <c:f>Arkusz1!$A$2:$A$13</c:f>
              <c:strCache>
                <c:ptCount val="12"/>
                <c:pt idx="0">
                  <c:v>KUL W TOMASZOWIE LUBELSKIM</c:v>
                </c:pt>
                <c:pt idx="1">
                  <c:v>SWPS </c:v>
                </c:pt>
                <c:pt idx="2">
                  <c:v>WSUS W POZNANIU</c:v>
                </c:pt>
                <c:pt idx="3">
                  <c:v>PWSNSKIM W WARSZAWIE</c:v>
                </c:pt>
                <c:pt idx="4">
                  <c:v>WSH W SOSNOWCU</c:v>
                </c:pt>
                <c:pt idx="5">
                  <c:v>WSM W WARSZAWIE</c:v>
                </c:pt>
                <c:pt idx="6">
                  <c:v>WSP WE WROCŁAWIU</c:v>
                </c:pt>
                <c:pt idx="7">
                  <c:v>WSFIP W BIELSKU-BIAŁEJ</c:v>
                </c:pt>
                <c:pt idx="8">
                  <c:v>WSPIZ W WARSZAWIE</c:v>
                </c:pt>
                <c:pt idx="9">
                  <c:v>WSPIA W POZNANIU</c:v>
                </c:pt>
                <c:pt idx="10">
                  <c:v>UT-H</c:v>
                </c:pt>
                <c:pt idx="11">
                  <c:v>GWSH W KATOWICACH</c:v>
                </c:pt>
              </c:strCache>
            </c:strRef>
          </c:cat>
          <c:val>
            <c:numRef>
              <c:f>Arkusz1!$C$2:$C$13</c:f>
              <c:numCache>
                <c:formatCode>General</c:formatCode>
                <c:ptCount val="12"/>
                <c:pt idx="0">
                  <c:v>0</c:v>
                </c:pt>
                <c:pt idx="1">
                  <c:v>39.22</c:v>
                </c:pt>
                <c:pt idx="2">
                  <c:v>33.33</c:v>
                </c:pt>
                <c:pt idx="3">
                  <c:v>0</c:v>
                </c:pt>
                <c:pt idx="4">
                  <c:v>18.18</c:v>
                </c:pt>
                <c:pt idx="5">
                  <c:v>20</c:v>
                </c:pt>
                <c:pt idx="6">
                  <c:v>27.27</c:v>
                </c:pt>
                <c:pt idx="7">
                  <c:v>44.44</c:v>
                </c:pt>
                <c:pt idx="8">
                  <c:v>50</c:v>
                </c:pt>
                <c:pt idx="9">
                  <c:v>25</c:v>
                </c:pt>
                <c:pt idx="10">
                  <c:v>0</c:v>
                </c:pt>
                <c:pt idx="11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24158464"/>
        <c:axId val="224160000"/>
      </c:barChart>
      <c:lineChart>
        <c:grouping val="standard"/>
        <c:varyColors val="0"/>
        <c:ser>
          <c:idx val="2"/>
          <c:order val="2"/>
          <c:tx>
            <c:strRef>
              <c:f>Arkusz1!$D$1</c:f>
              <c:strCache>
                <c:ptCount val="1"/>
                <c:pt idx="0">
                  <c:v>ŚREDNIA</c:v>
                </c:pt>
              </c:strCache>
            </c:strRef>
          </c:tx>
          <c:spPr>
            <a:ln w="38100">
              <a:solidFill>
                <a:schemeClr val="accent2">
                  <a:lumMod val="75000"/>
                </a:schemeClr>
              </a:solidFill>
            </a:ln>
          </c:spPr>
          <c:marker>
            <c:symbol val="none"/>
          </c:marker>
          <c:dLbls>
            <c:dLbl>
              <c:idx val="11"/>
              <c:layout>
                <c:manualLayout>
                  <c:x val="-4.4785247660593962E-2"/>
                  <c:y val="-5.1494250387944591E-2"/>
                </c:manualLayout>
              </c:layout>
              <c:tx>
                <c:rich>
                  <a:bodyPr/>
                  <a:lstStyle/>
                  <a:p>
                    <a:r>
                      <a:rPr lang="en-US" b="1" dirty="0" smtClean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54,1</a:t>
                    </a:r>
                    <a:r>
                      <a:rPr lang="pl-PL" b="1" dirty="0" smtClean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pl-PL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Arkusz1!$A$2:$A$13</c:f>
              <c:strCache>
                <c:ptCount val="12"/>
                <c:pt idx="0">
                  <c:v>KUL W TOMASZOWIE LUBELSKIM</c:v>
                </c:pt>
                <c:pt idx="1">
                  <c:v>SWPS </c:v>
                </c:pt>
                <c:pt idx="2">
                  <c:v>WSUS W POZNANIU</c:v>
                </c:pt>
                <c:pt idx="3">
                  <c:v>PWSNSKIM W WARSZAWIE</c:v>
                </c:pt>
                <c:pt idx="4">
                  <c:v>WSH W SOSNOWCU</c:v>
                </c:pt>
                <c:pt idx="5">
                  <c:v>WSM W WARSZAWIE</c:v>
                </c:pt>
                <c:pt idx="6">
                  <c:v>WSP WE WROCŁAWIU</c:v>
                </c:pt>
                <c:pt idx="7">
                  <c:v>WSFIP W BIELSKU-BIAŁEJ</c:v>
                </c:pt>
                <c:pt idx="8">
                  <c:v>WSPIZ W WARSZAWIE</c:v>
                </c:pt>
                <c:pt idx="9">
                  <c:v>WSPIA W POZNANIU</c:v>
                </c:pt>
                <c:pt idx="10">
                  <c:v>UT-H</c:v>
                </c:pt>
                <c:pt idx="11">
                  <c:v>GWSH W KATOWICACH</c:v>
                </c:pt>
              </c:strCache>
            </c:strRef>
          </c:cat>
          <c:val>
            <c:numRef>
              <c:f>Arkusz1!$D$2:$D$13</c:f>
              <c:numCache>
                <c:formatCode>General</c:formatCode>
                <c:ptCount val="12"/>
                <c:pt idx="0">
                  <c:v>54.1</c:v>
                </c:pt>
                <c:pt idx="1">
                  <c:v>54.1</c:v>
                </c:pt>
                <c:pt idx="2">
                  <c:v>54.1</c:v>
                </c:pt>
                <c:pt idx="3">
                  <c:v>54.1</c:v>
                </c:pt>
                <c:pt idx="4">
                  <c:v>54.1</c:v>
                </c:pt>
                <c:pt idx="5">
                  <c:v>54.1</c:v>
                </c:pt>
                <c:pt idx="6">
                  <c:v>54.1</c:v>
                </c:pt>
                <c:pt idx="7">
                  <c:v>54.1</c:v>
                </c:pt>
                <c:pt idx="8">
                  <c:v>54.1</c:v>
                </c:pt>
                <c:pt idx="9">
                  <c:v>54.1</c:v>
                </c:pt>
                <c:pt idx="10">
                  <c:v>54.1</c:v>
                </c:pt>
                <c:pt idx="11">
                  <c:v>54.1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24158464"/>
        <c:axId val="224160000"/>
      </c:lineChart>
      <c:catAx>
        <c:axId val="2241584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5400000" vert="horz"/>
          <a:lstStyle/>
          <a:p>
            <a:pPr>
              <a:defRPr sz="10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pl-PL"/>
          </a:p>
        </c:txPr>
        <c:crossAx val="224160000"/>
        <c:crosses val="autoZero"/>
        <c:auto val="1"/>
        <c:lblAlgn val="ctr"/>
        <c:lblOffset val="100"/>
        <c:noMultiLvlLbl val="0"/>
      </c:catAx>
      <c:valAx>
        <c:axId val="224160000"/>
        <c:scaling>
          <c:orientation val="minMax"/>
          <c:max val="10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pl-PL"/>
          </a:p>
        </c:txPr>
        <c:crossAx val="224158464"/>
        <c:crosses val="autoZero"/>
        <c:crossBetween val="between"/>
      </c:valAx>
    </c:plotArea>
    <c:legend>
      <c:legendPos val="t"/>
      <c:legendEntry>
        <c:idx val="2"/>
        <c:delete val="1"/>
      </c:legendEntry>
      <c:layout>
        <c:manualLayout>
          <c:xMode val="edge"/>
          <c:yMode val="edge"/>
          <c:x val="0.10673483723602634"/>
          <c:y val="2.7486123475457994E-2"/>
          <c:w val="0.81011716072148954"/>
          <c:h val="5.2352294815106296E-2"/>
        </c:manualLayout>
      </c:layout>
      <c:overlay val="0"/>
      <c:txPr>
        <a:bodyPr/>
        <a:lstStyle/>
        <a:p>
          <a:pPr>
            <a:defRPr sz="14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pl-PL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pl-PL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70"/>
      <c:rAngAx val="0"/>
      <c:perspective val="1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7832399832719578E-4"/>
          <c:y val="0.13128780956621691"/>
          <c:w val="0.54883037189416228"/>
          <c:h val="0.76808930537687925"/>
        </c:manualLayout>
      </c:layout>
      <c:pie3D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Kolumna1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</c:spPr>
          </c:dPt>
          <c:dPt>
            <c:idx val="1"/>
            <c:bubble3D val="0"/>
            <c:spPr>
              <a:solidFill>
                <a:schemeClr val="accent5">
                  <a:lumMod val="40000"/>
                  <a:lumOff val="60000"/>
                </a:schemeClr>
              </a:solidFill>
            </c:spPr>
          </c:dPt>
          <c:dLbls>
            <c:dLbl>
              <c:idx val="0"/>
              <c:layout>
                <c:manualLayout>
                  <c:x val="8.183622518644882E-3"/>
                  <c:y val="-1.444430343721991E-3"/>
                </c:manualLayout>
              </c:layout>
              <c:tx>
                <c:rich>
                  <a:bodyPr/>
                  <a:lstStyle/>
                  <a:p>
                    <a:r>
                      <a:rPr lang="pl-PL" dirty="0" smtClean="0"/>
                      <a:t>UNIWERSYTET JAGIELLOŃSKI W KRAKOWIE</a:t>
                    </a:r>
                  </a:p>
                  <a:p>
                    <a:r>
                      <a:rPr lang="pl-PL" dirty="0" smtClean="0"/>
                      <a:t>242 OSOBY – 60,9%</a:t>
                    </a:r>
                    <a:endParaRPr lang="pl-PL" dirty="0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1"/>
              <c:tx>
                <c:rich>
                  <a:bodyPr/>
                  <a:lstStyle/>
                  <a:p>
                    <a:r>
                      <a:rPr lang="pl-PL" dirty="0" smtClean="0"/>
                      <a:t>KRAKOWSKA AKADEMIA IM. ANDRZEJA FRYCZA MODRZEWSKIEGO W KRAKOWIE</a:t>
                    </a:r>
                    <a:endParaRPr lang="pl-PL" baseline="0" dirty="0" smtClean="0"/>
                  </a:p>
                  <a:p>
                    <a:r>
                      <a:rPr lang="pl-PL" dirty="0" smtClean="0"/>
                      <a:t>75 OSÓB</a:t>
                    </a:r>
                    <a:r>
                      <a:rPr lang="pl-PL" baseline="0" dirty="0" smtClean="0"/>
                      <a:t> –</a:t>
                    </a:r>
                    <a:r>
                      <a:rPr lang="pl-PL" dirty="0" smtClean="0"/>
                      <a:t> 18,9%</a:t>
                    </a:r>
                    <a:endParaRPr lang="pl-PL" dirty="0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-7.2637090502488968E-2"/>
                  <c:y val="-5.902800741102196E-2"/>
                </c:manualLayout>
              </c:layout>
              <c:tx>
                <c:rich>
                  <a:bodyPr/>
                  <a:lstStyle/>
                  <a:p>
                    <a:r>
                      <a:rPr lang="pl-PL" dirty="0" smtClean="0"/>
                      <a:t>UNIWERSYTET ŚLĄSKI W KATOWICACH</a:t>
                    </a:r>
                  </a:p>
                  <a:p>
                    <a:r>
                      <a:rPr lang="pl-PL" dirty="0" smtClean="0"/>
                      <a:t>23 OSOBY</a:t>
                    </a:r>
                    <a:r>
                      <a:rPr lang="pl-PL" baseline="0" dirty="0" smtClean="0"/>
                      <a:t> - 5,8</a:t>
                    </a:r>
                    <a:r>
                      <a:rPr lang="pl-PL" dirty="0" smtClean="0"/>
                      <a:t>%</a:t>
                    </a:r>
                    <a:endParaRPr lang="pl-PL" dirty="0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3"/>
              <c:delete val="1"/>
            </c:dLbl>
            <c:dLbl>
              <c:idx val="4"/>
              <c:delete val="1"/>
            </c:dLbl>
            <c:dLbl>
              <c:idx val="5"/>
              <c:delete val="1"/>
            </c:dLbl>
            <c:dLbl>
              <c:idx val="6"/>
              <c:delete val="1"/>
            </c:dLbl>
            <c:dLbl>
              <c:idx val="7"/>
              <c:delete val="1"/>
            </c:dLbl>
            <c:dLbl>
              <c:idx val="8"/>
              <c:delete val="1"/>
            </c:dLbl>
            <c:dLbl>
              <c:idx val="9"/>
              <c:delete val="1"/>
            </c:dLbl>
            <c:dLbl>
              <c:idx val="10"/>
              <c:delete val="1"/>
            </c:dLbl>
            <c:dLbl>
              <c:idx val="11"/>
              <c:delete val="1"/>
            </c:dLbl>
            <c:dLbl>
              <c:idx val="12"/>
              <c:delete val="1"/>
            </c:dLbl>
            <c:dLbl>
              <c:idx val="13"/>
              <c:delete val="1"/>
            </c:dLbl>
            <c:dLbl>
              <c:idx val="14"/>
              <c:delete val="1"/>
            </c:dLbl>
            <c:dLbl>
              <c:idx val="15"/>
              <c:delete val="1"/>
            </c:dLbl>
            <c:dLbl>
              <c:idx val="16"/>
              <c:delete val="1"/>
            </c:dLbl>
            <c:dLbl>
              <c:idx val="17"/>
              <c:delete val="1"/>
            </c:dLbl>
            <c:dLbl>
              <c:idx val="18"/>
              <c:delete val="1"/>
            </c:dLbl>
            <c:txPr>
              <a:bodyPr/>
              <a:lstStyle/>
              <a:p>
                <a:pPr>
                  <a:defRPr sz="14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pl-PL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howLeaderLines val="0"/>
          </c:dLbls>
          <c:cat>
            <c:strRef>
              <c:f>Arkusz1!$A$2:$A$20</c:f>
              <c:strCache>
                <c:ptCount val="19"/>
                <c:pt idx="0">
                  <c:v>Uniwersytet Jagielloński w Krakowie</c:v>
                </c:pt>
                <c:pt idx="1">
                  <c:v>Krakowska Akademia im. Andrzeja Frycza Modrzewskiego w Krakowie</c:v>
                </c:pt>
                <c:pt idx="2">
                  <c:v>Uniwersytet Śląski w Katowicach</c:v>
                </c:pt>
                <c:pt idx="3">
                  <c:v>Katolicki Uniwersytet Lubelski Jana Pawła II w Lublinie</c:v>
                </c:pt>
                <c:pt idx="4">
                  <c:v>Uniwersytet Rzeszowski</c:v>
                </c:pt>
                <c:pt idx="5">
                  <c:v>Uniwersytet Marii Curie-Skłodowskiej w Lublinie</c:v>
                </c:pt>
                <c:pt idx="6">
                  <c:v>Uniwersytet Wrocławski</c:v>
                </c:pt>
                <c:pt idx="7">
                  <c:v>Uczelnia Łazarskiego w Warszawie</c:v>
                </c:pt>
                <c:pt idx="8">
                  <c:v>Wyższa Szkoła Administracji i Biznesu im. Eugeniusza Kwiatkowskiego w Gdyni</c:v>
                </c:pt>
                <c:pt idx="9">
                  <c:v>Wyższa Szkoła Prawa i Administracji Rzeszowska Szkoła Wyższa z siedzibą w Rzeszowie</c:v>
                </c:pt>
                <c:pt idx="10">
                  <c:v>Katolicki Uniwersytet Lubelski Jana Pawła II w Lublinie; Wydział Zamiejscowy Nauk Prawnych i Ekonomicznych w Tomaszowie Lubelskim</c:v>
                </c:pt>
                <c:pt idx="11">
                  <c:v>Katolicki Uniwersytet Lubelski Jana Pawła II w Lublinie; Wydział Zamiejscowy Prawa i Nauk o Społeczeństwie w Stalowej Woli</c:v>
                </c:pt>
                <c:pt idx="12">
                  <c:v>Uniwersytet im. Adama Mickiewicza w Poznaniu</c:v>
                </c:pt>
                <c:pt idx="13">
                  <c:v>Uniwersytet Kardynała Stefana Wyszyńskiego w Warszawie</c:v>
                </c:pt>
                <c:pt idx="14">
                  <c:v>Uniwersytet Mikołaja Kopernika w Toruniu</c:v>
                </c:pt>
                <c:pt idx="15">
                  <c:v>Uniwersytet Opolski</c:v>
                </c:pt>
                <c:pt idx="16">
                  <c:v>Uniwersytet Szczeciński</c:v>
                </c:pt>
                <c:pt idx="17">
                  <c:v>Uniwersytet Warmińsko-Mazurski w Olsztynie</c:v>
                </c:pt>
                <c:pt idx="18">
                  <c:v>Wyższa Szkoła Humanitas w Sosnowcu</c:v>
                </c:pt>
              </c:strCache>
            </c:strRef>
          </c:cat>
          <c:val>
            <c:numRef>
              <c:f>Arkusz1!$B$2:$B$20</c:f>
              <c:numCache>
                <c:formatCode>General</c:formatCode>
                <c:ptCount val="19"/>
                <c:pt idx="0">
                  <c:v>242</c:v>
                </c:pt>
                <c:pt idx="1">
                  <c:v>75</c:v>
                </c:pt>
                <c:pt idx="2">
                  <c:v>23</c:v>
                </c:pt>
                <c:pt idx="3">
                  <c:v>14</c:v>
                </c:pt>
                <c:pt idx="4">
                  <c:v>12</c:v>
                </c:pt>
                <c:pt idx="5">
                  <c:v>8</c:v>
                </c:pt>
                <c:pt idx="6">
                  <c:v>8</c:v>
                </c:pt>
                <c:pt idx="7">
                  <c:v>2</c:v>
                </c:pt>
                <c:pt idx="8">
                  <c:v>2</c:v>
                </c:pt>
                <c:pt idx="9">
                  <c:v>2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  <c:pt idx="16">
                  <c:v>1</c:v>
                </c:pt>
                <c:pt idx="17">
                  <c:v>1</c:v>
                </c:pt>
                <c:pt idx="18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pl-PL"/>
    </a:p>
  </c:txPr>
  <c:externalData r:id="rId1">
    <c:autoUpdate val="0"/>
  </c:externalData>
  <c:userShapes r:id="rId2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0.28</cdr:x>
      <cdr:y>0.07813</cdr:y>
    </cdr:from>
    <cdr:to>
      <cdr:x>0.36749</cdr:x>
      <cdr:y>0.125</cdr:y>
    </cdr:to>
    <cdr:sp macro="" textlink="">
      <cdr:nvSpPr>
        <cdr:cNvPr id="2" name="pole tekstowe 1"/>
        <cdr:cNvSpPr txBox="1"/>
      </cdr:nvSpPr>
      <cdr:spPr>
        <a:xfrm xmlns:a="http://schemas.openxmlformats.org/drawingml/2006/main">
          <a:off x="2304256" y="360040"/>
          <a:ext cx="720080" cy="2160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pl-PL" sz="1100" dirty="0"/>
        </a:p>
      </cdr:txBody>
    </cdr:sp>
  </cdr:relSizeAnchor>
  <cdr:relSizeAnchor xmlns:cdr="http://schemas.openxmlformats.org/drawingml/2006/chartDrawing">
    <cdr:from>
      <cdr:x>0.07</cdr:x>
      <cdr:y>0.95313</cdr:y>
    </cdr:from>
    <cdr:to>
      <cdr:x>0.97999</cdr:x>
      <cdr:y>1</cdr:y>
    </cdr:to>
    <cdr:sp macro="" textlink="">
      <cdr:nvSpPr>
        <cdr:cNvPr id="3" name="pole tekstowe 2"/>
        <cdr:cNvSpPr txBox="1"/>
      </cdr:nvSpPr>
      <cdr:spPr>
        <a:xfrm xmlns:a="http://schemas.openxmlformats.org/drawingml/2006/main">
          <a:off x="576064" y="4598410"/>
          <a:ext cx="7488862" cy="22612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pl-PL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pl-PL" sz="13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2001   2002    2003    2004    2005    2006   2007    2008    2009   2010    2011    2012    2013    2014   2015   2016    2017</a:t>
          </a:r>
          <a:endParaRPr lang="pl-PL" sz="1300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10.xml><?xml version="1.0" encoding="utf-8"?>
<c:userShapes xmlns:c="http://schemas.openxmlformats.org/drawingml/2006/chart">
  <cdr:relSizeAnchor xmlns:cdr="http://schemas.openxmlformats.org/drawingml/2006/chartDrawing">
    <cdr:from>
      <cdr:x>0.61097</cdr:x>
      <cdr:y>0.51582</cdr:y>
    </cdr:from>
    <cdr:to>
      <cdr:x>0.96097</cdr:x>
      <cdr:y>0.86952</cdr:y>
    </cdr:to>
    <cdr:sp macro="" textlink="">
      <cdr:nvSpPr>
        <cdr:cNvPr id="3" name="pole tekstowe 2"/>
        <cdr:cNvSpPr txBox="1"/>
      </cdr:nvSpPr>
      <cdr:spPr>
        <a:xfrm xmlns:a="http://schemas.openxmlformats.org/drawingml/2006/main">
          <a:off x="5153744" y="2520280"/>
          <a:ext cx="2952328" cy="172819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pl-PL" sz="1100" dirty="0"/>
        </a:p>
      </cdr:txBody>
    </cdr:sp>
  </cdr:relSizeAnchor>
  <cdr:relSizeAnchor xmlns:cdr="http://schemas.openxmlformats.org/drawingml/2006/chartDrawing">
    <cdr:from>
      <cdr:x>0.71801</cdr:x>
      <cdr:y>0.14738</cdr:y>
    </cdr:from>
    <cdr:to>
      <cdr:x>0.99171</cdr:x>
      <cdr:y>0.84004</cdr:y>
    </cdr:to>
    <cdr:sp macro="" textlink="">
      <cdr:nvSpPr>
        <cdr:cNvPr id="4" name="pole tekstowe 3"/>
        <cdr:cNvSpPr txBox="1"/>
      </cdr:nvSpPr>
      <cdr:spPr>
        <a:xfrm xmlns:a="http://schemas.openxmlformats.org/drawingml/2006/main">
          <a:off x="6233864" y="720080"/>
          <a:ext cx="2376264" cy="338437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pl-PL" sz="1100" dirty="0"/>
        </a:p>
      </cdr:txBody>
    </cdr:sp>
  </cdr:relSizeAnchor>
  <cdr:relSizeAnchor xmlns:cdr="http://schemas.openxmlformats.org/drawingml/2006/chartDrawing">
    <cdr:from>
      <cdr:x>0.75119</cdr:x>
      <cdr:y>0.16211</cdr:y>
    </cdr:from>
    <cdr:to>
      <cdr:x>0.93365</cdr:x>
      <cdr:y>0.84004</cdr:y>
    </cdr:to>
    <cdr:sp macro="" textlink="">
      <cdr:nvSpPr>
        <cdr:cNvPr id="6" name="pole tekstowe 5"/>
        <cdr:cNvSpPr txBox="1"/>
      </cdr:nvSpPr>
      <cdr:spPr>
        <a:xfrm xmlns:a="http://schemas.openxmlformats.org/drawingml/2006/main">
          <a:off x="6521896" y="792088"/>
          <a:ext cx="1584176" cy="331236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pl-PL" sz="1100" dirty="0"/>
        </a:p>
      </cdr:txBody>
    </cdr:sp>
  </cdr:relSizeAnchor>
  <cdr:relSizeAnchor xmlns:cdr="http://schemas.openxmlformats.org/drawingml/2006/chartDrawing">
    <cdr:from>
      <cdr:x>0.70142</cdr:x>
      <cdr:y>0.1179</cdr:y>
    </cdr:from>
    <cdr:to>
      <cdr:x>1</cdr:x>
      <cdr:y>0.69267</cdr:y>
    </cdr:to>
    <cdr:sp macro="" textlink="">
      <cdr:nvSpPr>
        <cdr:cNvPr id="7" name="pole tekstowe 6"/>
        <cdr:cNvSpPr txBox="1"/>
      </cdr:nvSpPr>
      <cdr:spPr>
        <a:xfrm xmlns:a="http://schemas.openxmlformats.org/drawingml/2006/main">
          <a:off x="6521896" y="576064"/>
          <a:ext cx="2592288" cy="280831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pl-PL" sz="1100" dirty="0"/>
        </a:p>
      </cdr:txBody>
    </cdr:sp>
  </cdr:relSizeAnchor>
  <cdr:relSizeAnchor xmlns:cdr="http://schemas.openxmlformats.org/drawingml/2006/chartDrawing">
    <cdr:from>
      <cdr:x>0.71801</cdr:x>
      <cdr:y>0.20633</cdr:y>
    </cdr:from>
    <cdr:to>
      <cdr:x>0.98341</cdr:x>
      <cdr:y>0.81057</cdr:y>
    </cdr:to>
    <cdr:sp macro="" textlink="">
      <cdr:nvSpPr>
        <cdr:cNvPr id="9" name="pole tekstowe 8"/>
        <cdr:cNvSpPr txBox="1"/>
      </cdr:nvSpPr>
      <cdr:spPr>
        <a:xfrm xmlns:a="http://schemas.openxmlformats.org/drawingml/2006/main">
          <a:off x="6233864" y="1008112"/>
          <a:ext cx="2304256" cy="295232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pl-PL" sz="1100" dirty="0"/>
        </a:p>
      </cdr:txBody>
    </cdr:sp>
  </cdr:relSizeAnchor>
  <cdr:relSizeAnchor xmlns:cdr="http://schemas.openxmlformats.org/drawingml/2006/chartDrawing">
    <cdr:from>
      <cdr:x>0.7388</cdr:x>
      <cdr:y>0.10316</cdr:y>
    </cdr:from>
    <cdr:to>
      <cdr:x>1</cdr:x>
      <cdr:y>0.85478</cdr:y>
    </cdr:to>
    <cdr:sp macro="" textlink="">
      <cdr:nvSpPr>
        <cdr:cNvPr id="11" name="pole tekstowe 10"/>
        <cdr:cNvSpPr txBox="1"/>
      </cdr:nvSpPr>
      <cdr:spPr>
        <a:xfrm xmlns:a="http://schemas.openxmlformats.org/drawingml/2006/main">
          <a:off x="6521896" y="504056"/>
          <a:ext cx="2267744" cy="367240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pl-PL" sz="1100" dirty="0"/>
        </a:p>
      </cdr:txBody>
    </cdr:sp>
  </cdr:relSizeAnchor>
  <cdr:relSizeAnchor xmlns:cdr="http://schemas.openxmlformats.org/drawingml/2006/chartDrawing">
    <cdr:from>
      <cdr:x>0.75119</cdr:x>
      <cdr:y>0.10316</cdr:y>
    </cdr:from>
    <cdr:to>
      <cdr:x>0.93365</cdr:x>
      <cdr:y>0.88426</cdr:y>
    </cdr:to>
    <cdr:sp macro="" textlink="">
      <cdr:nvSpPr>
        <cdr:cNvPr id="12" name="pole tekstowe 11"/>
        <cdr:cNvSpPr txBox="1"/>
      </cdr:nvSpPr>
      <cdr:spPr>
        <a:xfrm xmlns:a="http://schemas.openxmlformats.org/drawingml/2006/main">
          <a:off x="6521896" y="504056"/>
          <a:ext cx="1584176" cy="38164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pl-PL" sz="1100" dirty="0"/>
        </a:p>
      </cdr:txBody>
    </cdr:sp>
  </cdr:relSizeAnchor>
  <cdr:relSizeAnchor xmlns:cdr="http://schemas.openxmlformats.org/drawingml/2006/chartDrawing">
    <cdr:from>
      <cdr:x>0.7346</cdr:x>
      <cdr:y>0.13264</cdr:y>
    </cdr:from>
    <cdr:to>
      <cdr:x>0.95853</cdr:x>
      <cdr:y>0.89899</cdr:y>
    </cdr:to>
    <cdr:sp macro="" textlink="">
      <cdr:nvSpPr>
        <cdr:cNvPr id="16" name="pole tekstowe 15"/>
        <cdr:cNvSpPr txBox="1"/>
      </cdr:nvSpPr>
      <cdr:spPr>
        <a:xfrm xmlns:a="http://schemas.openxmlformats.org/drawingml/2006/main">
          <a:off x="6377880" y="648072"/>
          <a:ext cx="1944216" cy="374441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pl-PL" sz="1100" dirty="0"/>
        </a:p>
      </cdr:txBody>
    </cdr:sp>
  </cdr:relSizeAnchor>
  <cdr:relSizeAnchor xmlns:cdr="http://schemas.openxmlformats.org/drawingml/2006/chartDrawing">
    <cdr:from>
      <cdr:x>0.59677</cdr:x>
      <cdr:y>0.02841</cdr:y>
    </cdr:from>
    <cdr:to>
      <cdr:x>1</cdr:x>
      <cdr:y>1</cdr:y>
    </cdr:to>
    <cdr:sp macro="" textlink="">
      <cdr:nvSpPr>
        <cdr:cNvPr id="17" name="pole tekstowe 16"/>
        <cdr:cNvSpPr txBox="1"/>
      </cdr:nvSpPr>
      <cdr:spPr>
        <a:xfrm xmlns:a="http://schemas.openxmlformats.org/drawingml/2006/main">
          <a:off x="5328592" y="138811"/>
          <a:ext cx="3600400" cy="474719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pl-PL" sz="1200" dirty="0" smtClean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0.59318</cdr:x>
      <cdr:y>0.1021</cdr:y>
    </cdr:from>
    <cdr:to>
      <cdr:x>0.9964</cdr:x>
      <cdr:y>0.97162</cdr:y>
    </cdr:to>
    <cdr:sp macro="" textlink="">
      <cdr:nvSpPr>
        <cdr:cNvPr id="2" name="pole tekstowe 1"/>
        <cdr:cNvSpPr txBox="1"/>
      </cdr:nvSpPr>
      <cdr:spPr>
        <a:xfrm xmlns:a="http://schemas.openxmlformats.org/drawingml/2006/main">
          <a:off x="5296481" y="498872"/>
          <a:ext cx="3600399" cy="424847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pl-PL" sz="1200" u="sng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 OSOBY – 6,7%</a:t>
          </a:r>
        </a:p>
        <a:p xmlns:a="http://schemas.openxmlformats.org/drawingml/2006/main">
          <a:pPr marL="180975" indent="-180975">
            <a:buFontTx/>
            <a:buChar char="-"/>
            <a:tabLst>
              <a:tab pos="180975" algn="l"/>
            </a:tabLst>
          </a:pPr>
          <a:r>
            <a:rPr lang="pl-PL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KATOLICKI UNIWERSYTET LUBELSKI </a:t>
          </a:r>
        </a:p>
        <a:p xmlns:a="http://schemas.openxmlformats.org/drawingml/2006/main">
          <a:pPr>
            <a:tabLst>
              <a:tab pos="180975" algn="l"/>
            </a:tabLst>
          </a:pPr>
          <a:r>
            <a:rPr lang="pl-PL" sz="1200" dirty="0">
              <a:latin typeface="Times New Roman" panose="02020603050405020304" pitchFamily="18" charset="0"/>
              <a:cs typeface="Times New Roman" panose="02020603050405020304" pitchFamily="18" charset="0"/>
            </a:rPr>
            <a:t>	</a:t>
          </a:r>
          <a:r>
            <a:rPr lang="pl-PL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JANA PAWŁA II W LUBLINIE</a:t>
          </a:r>
        </a:p>
        <a:p xmlns:a="http://schemas.openxmlformats.org/drawingml/2006/main">
          <a:pPr marL="180975" indent="-180975">
            <a:tabLst>
              <a:tab pos="180975" algn="l"/>
            </a:tabLst>
          </a:pPr>
          <a:r>
            <a:rPr lang="pl-PL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 	UNIWERSYTET WROCŁAWSKI</a:t>
          </a:r>
        </a:p>
        <a:p xmlns:a="http://schemas.openxmlformats.org/drawingml/2006/main">
          <a:endParaRPr lang="pl-PL" sz="12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 xmlns:a="http://schemas.openxmlformats.org/drawingml/2006/main">
          <a:r>
            <a:rPr lang="pl-PL" sz="1200" u="sng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 OSOBA – 3,3%</a:t>
          </a:r>
          <a:endParaRPr lang="pl-PL" sz="1200" u="sng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 xmlns:a="http://schemas.openxmlformats.org/drawingml/2006/main">
          <a:pPr marL="180975" indent="-180975">
            <a:tabLst>
              <a:tab pos="180975" algn="l"/>
            </a:tabLst>
          </a:pPr>
          <a:r>
            <a:rPr lang="pl-PL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 	UNIWERSYTET KARDYNAŁA STEFANA WYSZYŃSKIEGO W WARSZAWIE</a:t>
          </a:r>
        </a:p>
        <a:p xmlns:a="http://schemas.openxmlformats.org/drawingml/2006/main">
          <a:pPr marL="180975" indent="-180975">
            <a:buFontTx/>
            <a:buChar char="-"/>
            <a:tabLst>
              <a:tab pos="180975" algn="l"/>
            </a:tabLst>
          </a:pPr>
          <a:r>
            <a:rPr lang="pl-PL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UNIWERSYTET MARII </a:t>
          </a:r>
        </a:p>
        <a:p xmlns:a="http://schemas.openxmlformats.org/drawingml/2006/main">
          <a:pPr>
            <a:tabLst>
              <a:tab pos="180975" algn="l"/>
            </a:tabLst>
          </a:pPr>
          <a:r>
            <a:rPr lang="pl-PL" sz="1200" dirty="0">
              <a:latin typeface="Times New Roman" panose="02020603050405020304" pitchFamily="18" charset="0"/>
              <a:cs typeface="Times New Roman" panose="02020603050405020304" pitchFamily="18" charset="0"/>
            </a:rPr>
            <a:t>	</a:t>
          </a:r>
          <a:r>
            <a:rPr lang="pl-PL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CURIE-SKŁODOWSKIEJ W LUBLINIE</a:t>
          </a:r>
          <a:endParaRPr lang="pl-PL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 xmlns:a="http://schemas.openxmlformats.org/drawingml/2006/main">
          <a:pPr marL="180975" indent="-180975">
            <a:tabLst>
              <a:tab pos="180975" algn="l"/>
            </a:tabLst>
          </a:pPr>
          <a:r>
            <a:rPr lang="pl-PL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 	UCZELNIA ŁAZARSKIEGO W WARSZAWIE</a:t>
          </a:r>
        </a:p>
        <a:p xmlns:a="http://schemas.openxmlformats.org/drawingml/2006/main">
          <a:pPr marL="180975" indent="-180975">
            <a:buFontTx/>
            <a:buChar char="-"/>
            <a:tabLst>
              <a:tab pos="180975" algn="l"/>
            </a:tabLst>
          </a:pPr>
          <a:r>
            <a:rPr lang="pl-PL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WYŻSZA SZKOŁA FINANSÓW I PRAWA </a:t>
          </a:r>
        </a:p>
        <a:p xmlns:a="http://schemas.openxmlformats.org/drawingml/2006/main">
          <a:pPr>
            <a:tabLst>
              <a:tab pos="180975" algn="l"/>
            </a:tabLst>
          </a:pPr>
          <a:r>
            <a:rPr lang="pl-PL" sz="1200" dirty="0">
              <a:latin typeface="Times New Roman" panose="02020603050405020304" pitchFamily="18" charset="0"/>
              <a:cs typeface="Times New Roman" panose="02020603050405020304" pitchFamily="18" charset="0"/>
            </a:rPr>
            <a:t>	</a:t>
          </a:r>
          <a:r>
            <a:rPr lang="pl-PL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W BIELSKU-BIAŁEJ	</a:t>
          </a:r>
        </a:p>
        <a:p xmlns:a="http://schemas.openxmlformats.org/drawingml/2006/main">
          <a:pPr marL="180975" indent="-180975">
            <a:buFontTx/>
            <a:buChar char="-"/>
            <a:tabLst>
              <a:tab pos="180975" algn="l"/>
            </a:tabLst>
          </a:pPr>
          <a:r>
            <a:rPr lang="pl-PL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WYŻSZA SZKOŁA HUMANITAS </a:t>
          </a:r>
        </a:p>
        <a:p xmlns:a="http://schemas.openxmlformats.org/drawingml/2006/main">
          <a:pPr>
            <a:tabLst>
              <a:tab pos="180975" algn="l"/>
            </a:tabLst>
          </a:pPr>
          <a:r>
            <a:rPr lang="pl-PL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	W SOSNOWCU	</a:t>
          </a:r>
        </a:p>
        <a:p xmlns:a="http://schemas.openxmlformats.org/drawingml/2006/main">
          <a:pPr marL="180975" indent="-180975">
            <a:tabLst>
              <a:tab pos="180975" algn="l"/>
            </a:tabLst>
          </a:pPr>
          <a:r>
            <a:rPr lang="pl-PL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 	WYŻSZA SZKOŁA PRAWA IM. HELENY CHODKOWSKIEJ (WE WROCŁAWIU)	</a:t>
          </a:r>
          <a:endParaRPr lang="pl-PL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11.xml><?xml version="1.0" encoding="utf-8"?>
<c:userShapes xmlns:c="http://schemas.openxmlformats.org/drawingml/2006/chart">
  <cdr:relSizeAnchor xmlns:cdr="http://schemas.openxmlformats.org/drawingml/2006/chartDrawing">
    <cdr:from>
      <cdr:x>0.61097</cdr:x>
      <cdr:y>0.51582</cdr:y>
    </cdr:from>
    <cdr:to>
      <cdr:x>0.96097</cdr:x>
      <cdr:y>0.86952</cdr:y>
    </cdr:to>
    <cdr:sp macro="" textlink="">
      <cdr:nvSpPr>
        <cdr:cNvPr id="3" name="pole tekstowe 2"/>
        <cdr:cNvSpPr txBox="1"/>
      </cdr:nvSpPr>
      <cdr:spPr>
        <a:xfrm xmlns:a="http://schemas.openxmlformats.org/drawingml/2006/main">
          <a:off x="5153744" y="2520280"/>
          <a:ext cx="2952328" cy="172819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pl-PL" sz="1100" dirty="0"/>
        </a:p>
      </cdr:txBody>
    </cdr:sp>
  </cdr:relSizeAnchor>
  <cdr:relSizeAnchor xmlns:cdr="http://schemas.openxmlformats.org/drawingml/2006/chartDrawing">
    <cdr:from>
      <cdr:x>0.71801</cdr:x>
      <cdr:y>0.14738</cdr:y>
    </cdr:from>
    <cdr:to>
      <cdr:x>0.99171</cdr:x>
      <cdr:y>0.84004</cdr:y>
    </cdr:to>
    <cdr:sp macro="" textlink="">
      <cdr:nvSpPr>
        <cdr:cNvPr id="4" name="pole tekstowe 3"/>
        <cdr:cNvSpPr txBox="1"/>
      </cdr:nvSpPr>
      <cdr:spPr>
        <a:xfrm xmlns:a="http://schemas.openxmlformats.org/drawingml/2006/main">
          <a:off x="6233864" y="720080"/>
          <a:ext cx="2376264" cy="338437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pl-PL" sz="1100" dirty="0"/>
        </a:p>
      </cdr:txBody>
    </cdr:sp>
  </cdr:relSizeAnchor>
  <cdr:relSizeAnchor xmlns:cdr="http://schemas.openxmlformats.org/drawingml/2006/chartDrawing">
    <cdr:from>
      <cdr:x>0.75119</cdr:x>
      <cdr:y>0.16211</cdr:y>
    </cdr:from>
    <cdr:to>
      <cdr:x>0.93365</cdr:x>
      <cdr:y>0.84004</cdr:y>
    </cdr:to>
    <cdr:sp macro="" textlink="">
      <cdr:nvSpPr>
        <cdr:cNvPr id="6" name="pole tekstowe 5"/>
        <cdr:cNvSpPr txBox="1"/>
      </cdr:nvSpPr>
      <cdr:spPr>
        <a:xfrm xmlns:a="http://schemas.openxmlformats.org/drawingml/2006/main">
          <a:off x="6521896" y="792088"/>
          <a:ext cx="1584176" cy="331236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pl-PL" sz="1100" dirty="0"/>
        </a:p>
      </cdr:txBody>
    </cdr:sp>
  </cdr:relSizeAnchor>
  <cdr:relSizeAnchor xmlns:cdr="http://schemas.openxmlformats.org/drawingml/2006/chartDrawing">
    <cdr:from>
      <cdr:x>0.70142</cdr:x>
      <cdr:y>0.1179</cdr:y>
    </cdr:from>
    <cdr:to>
      <cdr:x>1</cdr:x>
      <cdr:y>0.69267</cdr:y>
    </cdr:to>
    <cdr:sp macro="" textlink="">
      <cdr:nvSpPr>
        <cdr:cNvPr id="7" name="pole tekstowe 6"/>
        <cdr:cNvSpPr txBox="1"/>
      </cdr:nvSpPr>
      <cdr:spPr>
        <a:xfrm xmlns:a="http://schemas.openxmlformats.org/drawingml/2006/main">
          <a:off x="6521896" y="576064"/>
          <a:ext cx="2592288" cy="280831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pl-PL" sz="1100" dirty="0"/>
        </a:p>
      </cdr:txBody>
    </cdr:sp>
  </cdr:relSizeAnchor>
  <cdr:relSizeAnchor xmlns:cdr="http://schemas.openxmlformats.org/drawingml/2006/chartDrawing">
    <cdr:from>
      <cdr:x>0.75119</cdr:x>
      <cdr:y>0.10316</cdr:y>
    </cdr:from>
    <cdr:to>
      <cdr:x>0.93365</cdr:x>
      <cdr:y>0.88426</cdr:y>
    </cdr:to>
    <cdr:sp macro="" textlink="">
      <cdr:nvSpPr>
        <cdr:cNvPr id="12" name="pole tekstowe 11"/>
        <cdr:cNvSpPr txBox="1"/>
      </cdr:nvSpPr>
      <cdr:spPr>
        <a:xfrm xmlns:a="http://schemas.openxmlformats.org/drawingml/2006/main">
          <a:off x="6521896" y="504056"/>
          <a:ext cx="1584176" cy="38164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pl-PL" sz="1100" dirty="0"/>
        </a:p>
      </cdr:txBody>
    </cdr:sp>
  </cdr:relSizeAnchor>
  <cdr:relSizeAnchor xmlns:cdr="http://schemas.openxmlformats.org/drawingml/2006/chartDrawing">
    <cdr:from>
      <cdr:x>0.62053</cdr:x>
      <cdr:y>0</cdr:y>
    </cdr:from>
    <cdr:to>
      <cdr:x>0.99209</cdr:x>
      <cdr:y>1</cdr:y>
    </cdr:to>
    <cdr:sp macro="" textlink="">
      <cdr:nvSpPr>
        <cdr:cNvPr id="17" name="pole tekstowe 16"/>
        <cdr:cNvSpPr txBox="1"/>
      </cdr:nvSpPr>
      <cdr:spPr>
        <a:xfrm xmlns:a="http://schemas.openxmlformats.org/drawingml/2006/main">
          <a:off x="5652120" y="0"/>
          <a:ext cx="3384376" cy="510721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pl-PL" sz="800" b="1" dirty="0" smtClean="0">
            <a:solidFill>
              <a:srgbClr val="0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0.62206</cdr:x>
      <cdr:y>0</cdr:y>
    </cdr:from>
    <cdr:to>
      <cdr:x>0.99015</cdr:x>
      <cdr:y>1</cdr:y>
    </cdr:to>
    <cdr:sp macro="" textlink="">
      <cdr:nvSpPr>
        <cdr:cNvPr id="2" name="pole tekstowe 1"/>
        <cdr:cNvSpPr txBox="1"/>
      </cdr:nvSpPr>
      <cdr:spPr>
        <a:xfrm xmlns:a="http://schemas.openxmlformats.org/drawingml/2006/main">
          <a:off x="5666050" y="0"/>
          <a:ext cx="3352698" cy="54006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pl-PL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UMCS W LUBLINIE – 32 OSOBY –  3,1%</a:t>
          </a:r>
        </a:p>
        <a:p xmlns:a="http://schemas.openxmlformats.org/drawingml/2006/main">
          <a:endParaRPr lang="pl-PL" sz="5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 xmlns:a="http://schemas.openxmlformats.org/drawingml/2006/main">
          <a:r>
            <a:rPr lang="pl-PL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KUL – 28 OSÓB – 2,7%</a:t>
          </a:r>
        </a:p>
        <a:p xmlns:a="http://schemas.openxmlformats.org/drawingml/2006/main">
          <a:endParaRPr lang="pl-PL" sz="5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 xmlns:a="http://schemas.openxmlformats.org/drawingml/2006/main">
          <a:r>
            <a:rPr lang="pl-PL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UNIWERSYTET ŁÓDZKI – 24 OSOBY – 2,3%</a:t>
          </a:r>
        </a:p>
        <a:p xmlns:a="http://schemas.openxmlformats.org/drawingml/2006/main">
          <a:endParaRPr lang="pl-PL" sz="4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 xmlns:a="http://schemas.openxmlformats.org/drawingml/2006/main">
          <a:r>
            <a:rPr lang="pl-PL" u="sng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21 OSÓB – 2%</a:t>
          </a:r>
        </a:p>
        <a:p xmlns:a="http://schemas.openxmlformats.org/drawingml/2006/main">
          <a:r>
            <a:rPr lang="pl-PL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 UMK W TORUNIU </a:t>
          </a:r>
        </a:p>
        <a:p xmlns:a="http://schemas.openxmlformats.org/drawingml/2006/main">
          <a:r>
            <a:rPr lang="pl-PL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 EWSPIA W WARSZAWIE</a:t>
          </a:r>
        </a:p>
        <a:p xmlns:a="http://schemas.openxmlformats.org/drawingml/2006/main">
          <a:endParaRPr lang="pl-PL" sz="5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 xmlns:a="http://schemas.openxmlformats.org/drawingml/2006/main">
          <a:r>
            <a:rPr lang="pl-PL" u="sng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20 OSÓB – 1,9%</a:t>
          </a:r>
          <a:endParaRPr lang="pl-PL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 xmlns:a="http://schemas.openxmlformats.org/drawingml/2006/main">
          <a:r>
            <a:rPr lang="pl-PL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 UNIWERSYTET W BIAŁYMSTOKU</a:t>
          </a:r>
        </a:p>
        <a:p xmlns:a="http://schemas.openxmlformats.org/drawingml/2006/main">
          <a:pPr marL="171450" indent="-171450">
            <a:buFontTx/>
            <a:buChar char="-"/>
          </a:pPr>
          <a:r>
            <a:rPr lang="pl-PL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SWPS UNIWERSYTET </a:t>
          </a:r>
        </a:p>
        <a:p xmlns:a="http://schemas.openxmlformats.org/drawingml/2006/main">
          <a:endParaRPr lang="pl-PL" sz="4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 xmlns:a="http://schemas.openxmlformats.org/drawingml/2006/main">
          <a:r>
            <a:rPr lang="pl-PL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UNIWERSYTET WARMIŃSKO-MAZURSKI</a:t>
          </a:r>
        </a:p>
        <a:p xmlns:a="http://schemas.openxmlformats.org/drawingml/2006/main">
          <a:r>
            <a:rPr lang="pl-PL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– 16 OSÓB – 1,5%</a:t>
          </a:r>
        </a:p>
        <a:p xmlns:a="http://schemas.openxmlformats.org/drawingml/2006/main">
          <a:endParaRPr lang="pl-PL" sz="5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 xmlns:a="http://schemas.openxmlformats.org/drawingml/2006/main">
          <a:r>
            <a:rPr lang="pl-PL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UNIWERSYTET WROCŁAWSKI – 15 OSÓB – 1,4%</a:t>
          </a:r>
        </a:p>
        <a:p xmlns:a="http://schemas.openxmlformats.org/drawingml/2006/main">
          <a:endParaRPr lang="pl-PL" sz="7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 xmlns:a="http://schemas.openxmlformats.org/drawingml/2006/main">
          <a:r>
            <a:rPr lang="pl-PL" u="sng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11 OSÓB – 1,1%</a:t>
          </a:r>
        </a:p>
        <a:p xmlns:a="http://schemas.openxmlformats.org/drawingml/2006/main">
          <a:r>
            <a:rPr lang="pl-PL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 UNIWERSYTET GDAŃSKI</a:t>
          </a:r>
        </a:p>
        <a:p xmlns:a="http://schemas.openxmlformats.org/drawingml/2006/main">
          <a:r>
            <a:rPr lang="pl-PL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 UTH IM. H. CHODKOWSKIEJ</a:t>
          </a:r>
        </a:p>
        <a:p xmlns:a="http://schemas.openxmlformats.org/drawingml/2006/main">
          <a:endParaRPr lang="pl-PL" sz="5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 xmlns:a="http://schemas.openxmlformats.org/drawingml/2006/main">
          <a:r>
            <a:rPr lang="pl-PL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UAM W POZNANIU – 9 OSÓB – 0,9%</a:t>
          </a:r>
        </a:p>
        <a:p xmlns:a="http://schemas.openxmlformats.org/drawingml/2006/main">
          <a:endParaRPr lang="pl-PL" sz="5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 xmlns:a="http://schemas.openxmlformats.org/drawingml/2006/main">
          <a:r>
            <a:rPr lang="pl-PL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UNIWERSYTET ŚLĄSKI – 7 OSÓB - 0,7%</a:t>
          </a:r>
        </a:p>
        <a:p xmlns:a="http://schemas.openxmlformats.org/drawingml/2006/main">
          <a:endParaRPr lang="pl-PL" sz="5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 xmlns:a="http://schemas.openxmlformats.org/drawingml/2006/main">
          <a:r>
            <a:rPr lang="pl-PL" u="sng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5 OSÓB – 0,5%</a:t>
          </a:r>
        </a:p>
        <a:p xmlns:a="http://schemas.openxmlformats.org/drawingml/2006/main">
          <a:r>
            <a:rPr lang="pl-PL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 UNIWERSYTET RZESZOWSKI</a:t>
          </a:r>
        </a:p>
        <a:p xmlns:a="http://schemas.openxmlformats.org/drawingml/2006/main">
          <a:r>
            <a:rPr lang="pl-PL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 UNIWERSYTET SZCZECIŃSKI</a:t>
          </a:r>
        </a:p>
        <a:p xmlns:a="http://schemas.openxmlformats.org/drawingml/2006/main">
          <a:pPr marL="171450" indent="-171450">
            <a:buFontTx/>
            <a:buChar char="-"/>
          </a:pPr>
          <a:endParaRPr lang="pl-PL" sz="6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 xmlns:a="http://schemas.openxmlformats.org/drawingml/2006/main">
          <a:r>
            <a:rPr lang="pl-PL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WSM W WARSZAWIE – 4 OSOBY - 0,4%</a:t>
          </a:r>
        </a:p>
        <a:p xmlns:a="http://schemas.openxmlformats.org/drawingml/2006/main">
          <a:endParaRPr lang="pl-PL" sz="5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 xmlns:a="http://schemas.openxmlformats.org/drawingml/2006/main">
          <a:r>
            <a:rPr lang="pl-PL" u="sng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3 OSOBY- 0,3%</a:t>
          </a:r>
        </a:p>
        <a:p xmlns:a="http://schemas.openxmlformats.org/drawingml/2006/main">
          <a:r>
            <a:rPr lang="pl-PL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 KUL W.Z. W  TOMASZOWIE LUB. </a:t>
          </a:r>
        </a:p>
        <a:p xmlns:a="http://schemas.openxmlformats.org/drawingml/2006/main">
          <a:r>
            <a:rPr lang="pl-PL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 WSUS SPOŁECZNYCH W POZNANIU</a:t>
          </a:r>
        </a:p>
        <a:p xmlns:a="http://schemas.openxmlformats.org/drawingml/2006/main">
          <a:r>
            <a:rPr lang="pl-PL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 PWSNSKIM </a:t>
          </a:r>
        </a:p>
      </cdr:txBody>
    </cdr:sp>
  </cdr:relSizeAnchor>
  <cdr:relSizeAnchor xmlns:cdr="http://schemas.openxmlformats.org/drawingml/2006/chartDrawing">
    <cdr:from>
      <cdr:x>0.00543</cdr:x>
      <cdr:y>0.74667</cdr:y>
    </cdr:from>
    <cdr:to>
      <cdr:x>0.23469</cdr:x>
      <cdr:y>0.98649</cdr:y>
    </cdr:to>
    <cdr:sp macro="" textlink="">
      <cdr:nvSpPr>
        <cdr:cNvPr id="5" name="pole tekstowe 4"/>
        <cdr:cNvSpPr txBox="1"/>
      </cdr:nvSpPr>
      <cdr:spPr>
        <a:xfrm xmlns:a="http://schemas.openxmlformats.org/drawingml/2006/main">
          <a:off x="49426" y="3978682"/>
          <a:ext cx="2088232" cy="127790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pl-PL" u="sng" dirty="0">
              <a:latin typeface="Times New Roman" panose="02020603050405020304" pitchFamily="18" charset="0"/>
              <a:cs typeface="Times New Roman" panose="02020603050405020304" pitchFamily="18" charset="0"/>
            </a:rPr>
            <a:t>1 OSOBA – 0,1%</a:t>
          </a:r>
        </a:p>
        <a:p xmlns:a="http://schemas.openxmlformats.org/drawingml/2006/main">
          <a:pPr marL="171450" indent="-171450">
            <a:buFontTx/>
            <a:buChar char="-"/>
          </a:pPr>
          <a:r>
            <a:rPr lang="pl-PL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UNIWERSYTET OPOLSKI</a:t>
          </a:r>
        </a:p>
        <a:p xmlns:a="http://schemas.openxmlformats.org/drawingml/2006/main">
          <a:pPr marL="171450" indent="-171450">
            <a:buFontTx/>
            <a:buChar char="-"/>
          </a:pPr>
          <a:r>
            <a:rPr lang="pl-PL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KRAKOWSKA </a:t>
          </a:r>
          <a:r>
            <a:rPr lang="pl-PL" dirty="0">
              <a:latin typeface="Times New Roman" panose="02020603050405020304" pitchFamily="18" charset="0"/>
              <a:cs typeface="Times New Roman" panose="02020603050405020304" pitchFamily="18" charset="0"/>
            </a:rPr>
            <a:t>AKADEMIA </a:t>
          </a:r>
        </a:p>
        <a:p xmlns:a="http://schemas.openxmlformats.org/drawingml/2006/main">
          <a:pPr marL="171450" indent="-171450">
            <a:buFontTx/>
            <a:buChar char="-"/>
          </a:pPr>
          <a:r>
            <a:rPr lang="pl-PL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WSAIB </a:t>
          </a:r>
          <a:r>
            <a:rPr lang="pl-PL" dirty="0">
              <a:latin typeface="Times New Roman" panose="02020603050405020304" pitchFamily="18" charset="0"/>
              <a:cs typeface="Times New Roman" panose="02020603050405020304" pitchFamily="18" charset="0"/>
            </a:rPr>
            <a:t>W GDYNI </a:t>
          </a:r>
          <a:r>
            <a:rPr lang="pl-PL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	</a:t>
          </a:r>
        </a:p>
        <a:p xmlns:a="http://schemas.openxmlformats.org/drawingml/2006/main">
          <a:pPr marL="171450" indent="-171450">
            <a:buFontTx/>
            <a:buChar char="-"/>
          </a:pPr>
          <a:r>
            <a:rPr lang="pl-PL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WSM </a:t>
          </a:r>
          <a:r>
            <a:rPr lang="pl-PL" dirty="0">
              <a:latin typeface="Times New Roman" panose="02020603050405020304" pitchFamily="18" charset="0"/>
              <a:cs typeface="Times New Roman" panose="02020603050405020304" pitchFamily="18" charset="0"/>
            </a:rPr>
            <a:t>W </a:t>
          </a:r>
          <a:r>
            <a:rPr lang="pl-PL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LEGNICY</a:t>
          </a:r>
        </a:p>
        <a:p xmlns:a="http://schemas.openxmlformats.org/drawingml/2006/main">
          <a:pPr marL="171450" indent="-171450">
            <a:buFontTx/>
            <a:buChar char="-"/>
          </a:pPr>
          <a:r>
            <a:rPr lang="pl-PL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WSPIA </a:t>
          </a:r>
          <a:r>
            <a:rPr lang="pl-PL" dirty="0">
              <a:latin typeface="Times New Roman" panose="02020603050405020304" pitchFamily="18" charset="0"/>
              <a:cs typeface="Times New Roman" panose="02020603050405020304" pitchFamily="18" charset="0"/>
            </a:rPr>
            <a:t>W RZESZOWIE</a:t>
          </a:r>
        </a:p>
      </cdr:txBody>
    </cdr:sp>
  </cdr:relSizeAnchor>
  <cdr:relSizeAnchor xmlns:cdr="http://schemas.openxmlformats.org/drawingml/2006/chartDrawing">
    <cdr:from>
      <cdr:x>0.31374</cdr:x>
      <cdr:y>0.79221</cdr:y>
    </cdr:from>
    <cdr:to>
      <cdr:x>0.56672</cdr:x>
      <cdr:y>1</cdr:y>
    </cdr:to>
    <cdr:sp macro="" textlink="">
      <cdr:nvSpPr>
        <cdr:cNvPr id="8" name="pole tekstowe 7"/>
        <cdr:cNvSpPr txBox="1"/>
      </cdr:nvSpPr>
      <cdr:spPr>
        <a:xfrm xmlns:a="http://schemas.openxmlformats.org/drawingml/2006/main">
          <a:off x="2857738" y="4392488"/>
          <a:ext cx="2304256" cy="115212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pl-PL" u="sng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 OSOBY – 0,2 %</a:t>
          </a:r>
        </a:p>
        <a:p xmlns:a="http://schemas.openxmlformats.org/drawingml/2006/main">
          <a:r>
            <a:rPr lang="pl-PL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 KUL W.Z. W STALOWEJ WOLI</a:t>
          </a:r>
        </a:p>
        <a:p xmlns:a="http://schemas.openxmlformats.org/drawingml/2006/main">
          <a:r>
            <a:rPr lang="pl-PL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 WSEPINM KIELCACH	</a:t>
          </a:r>
        </a:p>
        <a:p xmlns:a="http://schemas.openxmlformats.org/drawingml/2006/main">
          <a:r>
            <a:rPr lang="pl-PL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 WSP CHODKOWSKIEJ </a:t>
          </a:r>
        </a:p>
      </cdr:txBody>
    </cdr:sp>
  </cdr:relSizeAnchor>
  <cdr:relSizeAnchor xmlns:cdr="http://schemas.openxmlformats.org/drawingml/2006/chartDrawing">
    <cdr:from>
      <cdr:x>0</cdr:x>
      <cdr:y>0.99971</cdr:y>
    </cdr:from>
    <cdr:to>
      <cdr:x>1</cdr:x>
      <cdr:y>1</cdr:y>
    </cdr:to>
    <cdr:cxnSp macro="">
      <cdr:nvCxnSpPr>
        <cdr:cNvPr id="14" name="Łącznik prosty 3"/>
        <cdr:cNvCxnSpPr/>
      </cdr:nvCxnSpPr>
      <cdr:spPr>
        <a:xfrm xmlns:a="http://schemas.openxmlformats.org/drawingml/2006/main">
          <a:off x="50800" y="6354763"/>
          <a:ext cx="9144000" cy="1587"/>
        </a:xfrm>
        <a:prstGeom xmlns:a="http://schemas.openxmlformats.org/drawingml/2006/main" prst="line">
          <a:avLst/>
        </a:prstGeom>
        <a:ln xmlns:a="http://schemas.openxmlformats.org/drawingml/2006/main" w="12700">
          <a:solidFill>
            <a:srgbClr val="FF0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12.xml><?xml version="1.0" encoding="utf-8"?>
<c:userShapes xmlns:c="http://schemas.openxmlformats.org/drawingml/2006/chart">
  <cdr:relSizeAnchor xmlns:cdr="http://schemas.openxmlformats.org/drawingml/2006/chartDrawing">
    <cdr:from>
      <cdr:x>0.61097</cdr:x>
      <cdr:y>0.51582</cdr:y>
    </cdr:from>
    <cdr:to>
      <cdr:x>0.96097</cdr:x>
      <cdr:y>0.86952</cdr:y>
    </cdr:to>
    <cdr:sp macro="" textlink="">
      <cdr:nvSpPr>
        <cdr:cNvPr id="3" name="pole tekstowe 2"/>
        <cdr:cNvSpPr txBox="1"/>
      </cdr:nvSpPr>
      <cdr:spPr>
        <a:xfrm xmlns:a="http://schemas.openxmlformats.org/drawingml/2006/main">
          <a:off x="5153744" y="2520280"/>
          <a:ext cx="2952328" cy="172819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pl-PL" sz="1100" dirty="0"/>
        </a:p>
      </cdr:txBody>
    </cdr:sp>
  </cdr:relSizeAnchor>
  <cdr:relSizeAnchor xmlns:cdr="http://schemas.openxmlformats.org/drawingml/2006/chartDrawing">
    <cdr:from>
      <cdr:x>0.43676</cdr:x>
      <cdr:y>0.83968</cdr:y>
    </cdr:from>
    <cdr:to>
      <cdr:x>0.69764</cdr:x>
      <cdr:y>0.96143</cdr:y>
    </cdr:to>
    <cdr:sp macro="" textlink="">
      <cdr:nvSpPr>
        <cdr:cNvPr id="2" name="pole tekstowe 1"/>
        <cdr:cNvSpPr txBox="1"/>
      </cdr:nvSpPr>
      <cdr:spPr>
        <a:xfrm xmlns:a="http://schemas.openxmlformats.org/drawingml/2006/main">
          <a:off x="3978188" y="4469829"/>
          <a:ext cx="2376264" cy="64807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pl-PL" sz="1100" dirty="0"/>
        </a:p>
      </cdr:txBody>
    </cdr:sp>
  </cdr:relSizeAnchor>
  <cdr:relSizeAnchor xmlns:cdr="http://schemas.openxmlformats.org/drawingml/2006/chartDrawing">
    <cdr:from>
      <cdr:x>0.48419</cdr:x>
      <cdr:y>0.82515</cdr:y>
    </cdr:from>
    <cdr:to>
      <cdr:x>0.61068</cdr:x>
      <cdr:y>0.95942</cdr:y>
    </cdr:to>
    <cdr:sp macro="" textlink="">
      <cdr:nvSpPr>
        <cdr:cNvPr id="5" name="pole tekstowe 4"/>
        <cdr:cNvSpPr txBox="1"/>
      </cdr:nvSpPr>
      <cdr:spPr>
        <a:xfrm xmlns:a="http://schemas.openxmlformats.org/drawingml/2006/main">
          <a:off x="4410236" y="4392488"/>
          <a:ext cx="1152128" cy="71472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pl-PL" sz="1100" dirty="0"/>
        </a:p>
      </cdr:txBody>
    </cdr:sp>
  </cdr:relSizeAnchor>
  <cdr:relSizeAnchor xmlns:cdr="http://schemas.openxmlformats.org/drawingml/2006/chartDrawing">
    <cdr:from>
      <cdr:x>0.82413</cdr:x>
      <cdr:y>0.54108</cdr:y>
    </cdr:from>
    <cdr:to>
      <cdr:x>0.96643</cdr:x>
      <cdr:y>0.66212</cdr:y>
    </cdr:to>
    <cdr:sp macro="" textlink="">
      <cdr:nvSpPr>
        <cdr:cNvPr id="8" name="pole tekstowe 7"/>
        <cdr:cNvSpPr txBox="1"/>
      </cdr:nvSpPr>
      <cdr:spPr>
        <a:xfrm xmlns:a="http://schemas.openxmlformats.org/drawingml/2006/main">
          <a:off x="7506580" y="2880320"/>
          <a:ext cx="1296144" cy="64430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pl-PL" sz="1100" dirty="0"/>
        </a:p>
      </cdr:txBody>
    </cdr:sp>
  </cdr:relSizeAnchor>
  <cdr:relSizeAnchor xmlns:cdr="http://schemas.openxmlformats.org/drawingml/2006/chartDrawing">
    <cdr:from>
      <cdr:x>0.4707</cdr:x>
      <cdr:y>0.86574</cdr:y>
    </cdr:from>
    <cdr:to>
      <cdr:x>0.62881</cdr:x>
      <cdr:y>0.95942</cdr:y>
    </cdr:to>
    <cdr:sp macro="" textlink="">
      <cdr:nvSpPr>
        <cdr:cNvPr id="14" name="pole tekstowe 13"/>
        <cdr:cNvSpPr txBox="1"/>
      </cdr:nvSpPr>
      <cdr:spPr>
        <a:xfrm xmlns:a="http://schemas.openxmlformats.org/drawingml/2006/main">
          <a:off x="4287341" y="4608512"/>
          <a:ext cx="1440160" cy="49869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pl-PL" sz="1100" dirty="0"/>
        </a:p>
      </cdr:txBody>
    </cdr:sp>
  </cdr:relSizeAnchor>
  <cdr:relSizeAnchor xmlns:cdr="http://schemas.openxmlformats.org/drawingml/2006/chartDrawing">
    <cdr:from>
      <cdr:x>0.61858</cdr:x>
      <cdr:y>0</cdr:y>
    </cdr:from>
    <cdr:to>
      <cdr:x>0.98224</cdr:x>
      <cdr:y>0.98647</cdr:y>
    </cdr:to>
    <cdr:sp macro="" textlink="">
      <cdr:nvSpPr>
        <cdr:cNvPr id="13" name="pole tekstowe 12"/>
        <cdr:cNvSpPr txBox="1"/>
      </cdr:nvSpPr>
      <cdr:spPr>
        <a:xfrm xmlns:a="http://schemas.openxmlformats.org/drawingml/2006/main">
          <a:off x="5634372" y="-1124744"/>
          <a:ext cx="3312368" cy="525122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pl-PL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UMK W TORUNIU – 58 OSÓB –  4,9%</a:t>
          </a:r>
        </a:p>
        <a:p xmlns:a="http://schemas.openxmlformats.org/drawingml/2006/main">
          <a:endParaRPr lang="pl-PL" sz="4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 xmlns:a="http://schemas.openxmlformats.org/drawingml/2006/main">
          <a:r>
            <a:rPr lang="pl-PL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KUL – 47 OSÓB – 4 %</a:t>
          </a:r>
        </a:p>
        <a:p xmlns:a="http://schemas.openxmlformats.org/drawingml/2006/main">
          <a:endParaRPr lang="pl-PL" sz="4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 xmlns:a="http://schemas.openxmlformats.org/drawingml/2006/main">
          <a:r>
            <a:rPr lang="pl-PL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UNIW. JAGIELLOŃSKI – 43 OSOBY – 3,7%</a:t>
          </a:r>
        </a:p>
        <a:p xmlns:a="http://schemas.openxmlformats.org/drawingml/2006/main">
          <a:endParaRPr lang="pl-PL" sz="4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 xmlns:a="http://schemas.openxmlformats.org/drawingml/2006/main">
          <a:r>
            <a:rPr lang="pl-PL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SWPS – 35 OSÓB – 3%</a:t>
          </a:r>
        </a:p>
        <a:p xmlns:a="http://schemas.openxmlformats.org/drawingml/2006/main">
          <a:endParaRPr lang="pl-PL" sz="4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 xmlns:a="http://schemas.openxmlformats.org/drawingml/2006/main">
          <a:r>
            <a:rPr lang="pl-PL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UNIW. W BIAŁYMSTOKU – 28 OSÓB – 2,4%</a:t>
          </a:r>
        </a:p>
        <a:p xmlns:a="http://schemas.openxmlformats.org/drawingml/2006/main">
          <a:endParaRPr lang="pl-PL" sz="4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 xmlns:a="http://schemas.openxmlformats.org/drawingml/2006/main">
          <a:r>
            <a:rPr lang="pl-PL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EWSPIA W WARSZAWIE – 27 OSÓB – 2,3%</a:t>
          </a:r>
        </a:p>
        <a:p xmlns:a="http://schemas.openxmlformats.org/drawingml/2006/main">
          <a:endParaRPr lang="pl-PL" sz="4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 xmlns:a="http://schemas.openxmlformats.org/drawingml/2006/main">
          <a:r>
            <a:rPr lang="pl-PL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UNIWERSYTET ŁÓDZKI – 25 OSÓB – 2,1%</a:t>
          </a:r>
        </a:p>
        <a:p xmlns:a="http://schemas.openxmlformats.org/drawingml/2006/main">
          <a:endParaRPr lang="pl-PL" sz="4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 xmlns:a="http://schemas.openxmlformats.org/drawingml/2006/main">
          <a:r>
            <a:rPr lang="pl-PL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UNIW. WARMIŃSKO-MAZ.I – 22 OSOBY – 1,9%</a:t>
          </a:r>
        </a:p>
        <a:p xmlns:a="http://schemas.openxmlformats.org/drawingml/2006/main">
          <a:endParaRPr lang="pl-PL" sz="4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 xmlns:a="http://schemas.openxmlformats.org/drawingml/2006/main">
          <a:r>
            <a:rPr lang="pl-PL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UAM W POZNANIU – 16 OSÓB – 1,4%</a:t>
          </a:r>
        </a:p>
        <a:p xmlns:a="http://schemas.openxmlformats.org/drawingml/2006/main">
          <a:endParaRPr lang="pl-PL" sz="4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 xmlns:a="http://schemas.openxmlformats.org/drawingml/2006/main">
          <a:r>
            <a:rPr lang="pl-PL" u="sng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14 OSÓB – 1,2%</a:t>
          </a:r>
        </a:p>
        <a:p xmlns:a="http://schemas.openxmlformats.org/drawingml/2006/main">
          <a:r>
            <a:rPr lang="pl-PL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 UNIWERSYTET WROCŁAWSKI</a:t>
          </a:r>
        </a:p>
        <a:p xmlns:a="http://schemas.openxmlformats.org/drawingml/2006/main">
          <a:r>
            <a:rPr lang="pl-PL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 UNIWERSYTET GDAŃSKI	</a:t>
          </a:r>
        </a:p>
        <a:p xmlns:a="http://schemas.openxmlformats.org/drawingml/2006/main">
          <a:endParaRPr lang="pl-PL" sz="4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 xmlns:a="http://schemas.openxmlformats.org/drawingml/2006/main">
          <a:r>
            <a:rPr lang="pl-PL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 UNIWERSYTET ŚLĄSKI – 10 OSÓB – 0,9%</a:t>
          </a:r>
        </a:p>
        <a:p xmlns:a="http://schemas.openxmlformats.org/drawingml/2006/main">
          <a:endParaRPr lang="pl-PL" sz="4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 xmlns:a="http://schemas.openxmlformats.org/drawingml/2006/main">
          <a:r>
            <a:rPr lang="pl-PL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 UTH IM. CHODKOWSKIEJ – 9 OSÓB – 0,8%</a:t>
          </a:r>
        </a:p>
        <a:p xmlns:a="http://schemas.openxmlformats.org/drawingml/2006/main">
          <a:endParaRPr lang="pl-PL" sz="4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 xmlns:a="http://schemas.openxmlformats.org/drawingml/2006/main">
          <a:r>
            <a:rPr lang="pl-PL" u="sng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7 OSÓB – 0,6%</a:t>
          </a:r>
        </a:p>
        <a:p xmlns:a="http://schemas.openxmlformats.org/drawingml/2006/main">
          <a:r>
            <a:rPr lang="pl-PL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 WSPIZ W WARSZAWIE	</a:t>
          </a:r>
        </a:p>
        <a:p xmlns:a="http://schemas.openxmlformats.org/drawingml/2006/main">
          <a:r>
            <a:rPr lang="pl-PL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 UNIWERSYTET RZESZOWSKI</a:t>
          </a:r>
        </a:p>
        <a:p xmlns:a="http://schemas.openxmlformats.org/drawingml/2006/main">
          <a:endParaRPr lang="pl-PL" sz="4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 xmlns:a="http://schemas.openxmlformats.org/drawingml/2006/main">
          <a:r>
            <a:rPr lang="pl-PL" u="sng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5 OSÓB – 0,4%</a:t>
          </a:r>
        </a:p>
        <a:p xmlns:a="http://schemas.openxmlformats.org/drawingml/2006/main">
          <a:r>
            <a:rPr lang="pl-PL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 WSM W WARSZAWIE</a:t>
          </a:r>
        </a:p>
        <a:p xmlns:a="http://schemas.openxmlformats.org/drawingml/2006/main">
          <a:r>
            <a:rPr lang="pl-PL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 UNIWERSYTET SZCZECIŃSKI</a:t>
          </a:r>
        </a:p>
        <a:p xmlns:a="http://schemas.openxmlformats.org/drawingml/2006/main">
          <a:r>
            <a:rPr lang="pl-PL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 KRAKOWSKA AKADEMIA </a:t>
          </a:r>
        </a:p>
        <a:p xmlns:a="http://schemas.openxmlformats.org/drawingml/2006/main">
          <a:r>
            <a:rPr lang="pl-PL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 KUL W.Z. W STALOWEJ WOLI</a:t>
          </a:r>
        </a:p>
        <a:p xmlns:a="http://schemas.openxmlformats.org/drawingml/2006/main">
          <a:endParaRPr lang="pl-PL" sz="4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 xmlns:a="http://schemas.openxmlformats.org/drawingml/2006/main">
          <a:r>
            <a:rPr lang="pl-PL" sz="1050" u="sng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4 OSOBY – 0,3%</a:t>
          </a:r>
        </a:p>
        <a:p xmlns:a="http://schemas.openxmlformats.org/drawingml/2006/main">
          <a:r>
            <a:rPr lang="pl-PL" sz="105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 UNIWERSYTET OPOLSKI</a:t>
          </a:r>
        </a:p>
        <a:p xmlns:a="http://schemas.openxmlformats.org/drawingml/2006/main">
          <a:r>
            <a:rPr lang="pl-PL" sz="105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 KUL W.Z. W TOMASZOWIE LUBELSKIM	</a:t>
          </a:r>
        </a:p>
      </cdr:txBody>
    </cdr:sp>
  </cdr:relSizeAnchor>
  <cdr:relSizeAnchor xmlns:cdr="http://schemas.openxmlformats.org/drawingml/2006/chartDrawing">
    <cdr:from>
      <cdr:x>0.3577</cdr:x>
      <cdr:y>0.82515</cdr:y>
    </cdr:from>
    <cdr:to>
      <cdr:x>0.60277</cdr:x>
      <cdr:y>1</cdr:y>
    </cdr:to>
    <cdr:sp macro="" textlink="">
      <cdr:nvSpPr>
        <cdr:cNvPr id="18" name="pole tekstowe 17"/>
        <cdr:cNvSpPr txBox="1"/>
      </cdr:nvSpPr>
      <cdr:spPr>
        <a:xfrm xmlns:a="http://schemas.openxmlformats.org/drawingml/2006/main">
          <a:off x="3258108" y="4392488"/>
          <a:ext cx="2232248" cy="93074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pl-PL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PWSNSKIM – 3 OSOBY –  0,25%</a:t>
          </a:r>
        </a:p>
        <a:p xmlns:a="http://schemas.openxmlformats.org/drawingml/2006/main">
          <a:endParaRPr lang="pl-PL" sz="400" u="sng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 xmlns:a="http://schemas.openxmlformats.org/drawingml/2006/main">
          <a:r>
            <a:rPr lang="pl-PL" u="sng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 OSOBY – 0,2 % </a:t>
          </a:r>
        </a:p>
        <a:p xmlns:a="http://schemas.openxmlformats.org/drawingml/2006/main">
          <a:r>
            <a:rPr lang="pl-PL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 WSUS W POZNANIU</a:t>
          </a:r>
        </a:p>
        <a:p xmlns:a="http://schemas.openxmlformats.org/drawingml/2006/main">
          <a:r>
            <a:rPr lang="pl-PL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 WSAIB  W GDYNI	</a:t>
          </a:r>
          <a:endParaRPr lang="pl-PL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0.03357</cdr:x>
      <cdr:y>0.7981</cdr:y>
    </cdr:from>
    <cdr:to>
      <cdr:x>0.27864</cdr:x>
      <cdr:y>0.98677</cdr:y>
    </cdr:to>
    <cdr:sp macro="" textlink="">
      <cdr:nvSpPr>
        <cdr:cNvPr id="19" name="pole tekstowe 18"/>
        <cdr:cNvSpPr txBox="1"/>
      </cdr:nvSpPr>
      <cdr:spPr>
        <a:xfrm xmlns:a="http://schemas.openxmlformats.org/drawingml/2006/main">
          <a:off x="305780" y="4248472"/>
          <a:ext cx="2232248" cy="100434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pl-PL" u="sng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 OSOBA – 0,1%</a:t>
          </a:r>
        </a:p>
        <a:p xmlns:a="http://schemas.openxmlformats.org/drawingml/2006/main">
          <a:r>
            <a:rPr lang="pl-PL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 WSPIA W RZESZOWIE</a:t>
          </a:r>
        </a:p>
        <a:p xmlns:a="http://schemas.openxmlformats.org/drawingml/2006/main">
          <a:r>
            <a:rPr lang="pl-PL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 WSFIP W BIELSKU-BIAŁEJ </a:t>
          </a:r>
        </a:p>
        <a:p xmlns:a="http://schemas.openxmlformats.org/drawingml/2006/main">
          <a:r>
            <a:rPr lang="pl-PL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 SAN W ŁODZI</a:t>
          </a:r>
          <a:r>
            <a:rPr lang="pl-PL" dirty="0"/>
            <a:t>	</a:t>
          </a:r>
        </a:p>
      </cdr:txBody>
    </cdr:sp>
  </cdr:relSizeAnchor>
</c:userShapes>
</file>

<file path=ppt/drawings/drawing13.xml><?xml version="1.0" encoding="utf-8"?>
<c:userShapes xmlns:c="http://schemas.openxmlformats.org/drawingml/2006/chart">
  <cdr:relSizeAnchor xmlns:cdr="http://schemas.openxmlformats.org/drawingml/2006/chartDrawing">
    <cdr:from>
      <cdr:x>0.01001</cdr:x>
      <cdr:y>0</cdr:y>
    </cdr:from>
    <cdr:to>
      <cdr:x>0.325</cdr:x>
      <cdr:y>0.94799</cdr:y>
    </cdr:to>
    <cdr:sp macro="" textlink="">
      <cdr:nvSpPr>
        <cdr:cNvPr id="2" name="pole tekstowe 1"/>
        <cdr:cNvSpPr txBox="1"/>
      </cdr:nvSpPr>
      <cdr:spPr>
        <a:xfrm xmlns:a="http://schemas.openxmlformats.org/drawingml/2006/main">
          <a:off x="82352" y="0"/>
          <a:ext cx="2592288" cy="453650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pl-PL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0.05376</cdr:x>
      <cdr:y>0.09028</cdr:y>
    </cdr:from>
    <cdr:to>
      <cdr:x>0.26375</cdr:x>
      <cdr:y>0.76742</cdr:y>
    </cdr:to>
    <cdr:sp macro="" textlink="">
      <cdr:nvSpPr>
        <cdr:cNvPr id="3" name="pole tekstowe 2"/>
        <cdr:cNvSpPr txBox="1"/>
      </cdr:nvSpPr>
      <cdr:spPr>
        <a:xfrm xmlns:a="http://schemas.openxmlformats.org/drawingml/2006/main">
          <a:off x="442392" y="432048"/>
          <a:ext cx="1728192" cy="324036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pl-PL" sz="1100" dirty="0"/>
        </a:p>
      </cdr:txBody>
    </cdr:sp>
  </cdr:relSizeAnchor>
</c:userShapes>
</file>

<file path=ppt/drawings/drawing14.xml><?xml version="1.0" encoding="utf-8"?>
<c:userShapes xmlns:c="http://schemas.openxmlformats.org/drawingml/2006/chart">
  <cdr:relSizeAnchor xmlns:cdr="http://schemas.openxmlformats.org/drawingml/2006/chartDrawing">
    <cdr:from>
      <cdr:x>0.01001</cdr:x>
      <cdr:y>0</cdr:y>
    </cdr:from>
    <cdr:to>
      <cdr:x>0.325</cdr:x>
      <cdr:y>0.94799</cdr:y>
    </cdr:to>
    <cdr:sp macro="" textlink="">
      <cdr:nvSpPr>
        <cdr:cNvPr id="2" name="pole tekstowe 1"/>
        <cdr:cNvSpPr txBox="1"/>
      </cdr:nvSpPr>
      <cdr:spPr>
        <a:xfrm xmlns:a="http://schemas.openxmlformats.org/drawingml/2006/main">
          <a:off x="82352" y="0"/>
          <a:ext cx="2592288" cy="453650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pl-PL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0.05376</cdr:x>
      <cdr:y>0.09028</cdr:y>
    </cdr:from>
    <cdr:to>
      <cdr:x>0.26375</cdr:x>
      <cdr:y>0.76742</cdr:y>
    </cdr:to>
    <cdr:sp macro="" textlink="">
      <cdr:nvSpPr>
        <cdr:cNvPr id="3" name="pole tekstowe 2"/>
        <cdr:cNvSpPr txBox="1"/>
      </cdr:nvSpPr>
      <cdr:spPr>
        <a:xfrm xmlns:a="http://schemas.openxmlformats.org/drawingml/2006/main">
          <a:off x="442392" y="432048"/>
          <a:ext cx="1728192" cy="324036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pl-PL" sz="1100" dirty="0"/>
        </a:p>
      </cdr:txBody>
    </cdr:sp>
  </cdr:relSizeAnchor>
  <cdr:relSizeAnchor xmlns:cdr="http://schemas.openxmlformats.org/drawingml/2006/chartDrawing">
    <cdr:from>
      <cdr:x>0.02751</cdr:x>
      <cdr:y>0.09028</cdr:y>
    </cdr:from>
    <cdr:to>
      <cdr:x>0.3425</cdr:x>
      <cdr:y>0.91789</cdr:y>
    </cdr:to>
    <cdr:sp macro="" textlink="">
      <cdr:nvSpPr>
        <cdr:cNvPr id="5" name="pole tekstowe 4"/>
        <cdr:cNvSpPr txBox="1"/>
      </cdr:nvSpPr>
      <cdr:spPr>
        <a:xfrm xmlns:a="http://schemas.openxmlformats.org/drawingml/2006/main">
          <a:off x="226368" y="432048"/>
          <a:ext cx="2592288" cy="39604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pl-PL" sz="1400" b="1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 xmlns:a="http://schemas.openxmlformats.org/drawingml/2006/main">
          <a:endParaRPr lang="pl-PL" sz="1400" b="1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0.07126</cdr:x>
      <cdr:y>0.10533</cdr:y>
    </cdr:from>
    <cdr:to>
      <cdr:x>0.31625</cdr:x>
      <cdr:y>0.8577</cdr:y>
    </cdr:to>
    <cdr:sp macro="" textlink="">
      <cdr:nvSpPr>
        <cdr:cNvPr id="4" name="pole tekstowe 3"/>
        <cdr:cNvSpPr txBox="1"/>
      </cdr:nvSpPr>
      <cdr:spPr>
        <a:xfrm xmlns:a="http://schemas.openxmlformats.org/drawingml/2006/main">
          <a:off x="586408" y="504056"/>
          <a:ext cx="2016224" cy="3600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pl-PL" sz="1400" b="1" u="sng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 OSOBY – 0,5%</a:t>
          </a:r>
        </a:p>
        <a:p xmlns:a="http://schemas.openxmlformats.org/drawingml/2006/main">
          <a:r>
            <a:rPr lang="pl-PL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BIAŁYSTOK	</a:t>
          </a:r>
        </a:p>
        <a:p xmlns:a="http://schemas.openxmlformats.org/drawingml/2006/main">
          <a:r>
            <a:rPr lang="pl-PL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POZNAŃ		</a:t>
          </a:r>
        </a:p>
        <a:p xmlns:a="http://schemas.openxmlformats.org/drawingml/2006/main">
          <a:r>
            <a:rPr lang="pl-PL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TORUŃ		</a:t>
          </a:r>
        </a:p>
        <a:p xmlns:a="http://schemas.openxmlformats.org/drawingml/2006/main">
          <a:endParaRPr lang="pl-PL" sz="1400" b="1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 xmlns:a="http://schemas.openxmlformats.org/drawingml/2006/main">
          <a:r>
            <a:rPr lang="pl-PL" sz="1400" b="1" u="sng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 OSOBA – 0,3%</a:t>
          </a:r>
          <a:endParaRPr lang="pl-PL" sz="1400" b="1" u="sng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 xmlns:a="http://schemas.openxmlformats.org/drawingml/2006/main">
          <a:r>
            <a:rPr lang="pl-PL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KATOWICE	</a:t>
          </a:r>
        </a:p>
        <a:p xmlns:a="http://schemas.openxmlformats.org/drawingml/2006/main">
          <a:r>
            <a:rPr lang="pl-PL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KIELCE		</a:t>
          </a:r>
        </a:p>
        <a:p xmlns:a="http://schemas.openxmlformats.org/drawingml/2006/main">
          <a:r>
            <a:rPr lang="pl-PL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KRAKÓW		</a:t>
          </a:r>
        </a:p>
        <a:p xmlns:a="http://schemas.openxmlformats.org/drawingml/2006/main">
          <a:r>
            <a:rPr lang="pl-PL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OLSZTYN		</a:t>
          </a:r>
        </a:p>
        <a:p xmlns:a="http://schemas.openxmlformats.org/drawingml/2006/main">
          <a:r>
            <a:rPr lang="pl-PL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ZIELONA GÓRA	</a:t>
          </a:r>
          <a:endParaRPr lang="pl-PL" sz="1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15.xml><?xml version="1.0" encoding="utf-8"?>
<c:userShapes xmlns:c="http://schemas.openxmlformats.org/drawingml/2006/chart">
  <cdr:relSizeAnchor xmlns:cdr="http://schemas.openxmlformats.org/drawingml/2006/chartDrawing">
    <cdr:from>
      <cdr:x>0.02625</cdr:x>
      <cdr:y>0.12038</cdr:y>
    </cdr:from>
    <cdr:to>
      <cdr:x>0.38499</cdr:x>
      <cdr:y>0.87275</cdr:y>
    </cdr:to>
    <cdr:sp macro="" textlink="">
      <cdr:nvSpPr>
        <cdr:cNvPr id="3" name="pole tekstowe 2"/>
        <cdr:cNvSpPr txBox="1"/>
      </cdr:nvSpPr>
      <cdr:spPr>
        <a:xfrm xmlns:a="http://schemas.openxmlformats.org/drawingml/2006/main">
          <a:off x="216024" y="576064"/>
          <a:ext cx="2952328" cy="3600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pl-PL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KATOWICE – 13 OSÓB – 4,7%</a:t>
          </a:r>
        </a:p>
        <a:p xmlns:a="http://schemas.openxmlformats.org/drawingml/2006/main">
          <a:endParaRPr lang="pl-PL" sz="1400" b="1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 xmlns:a="http://schemas.openxmlformats.org/drawingml/2006/main">
          <a:r>
            <a:rPr lang="pl-PL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OPOLE – 3 OSOBY – 1,1%</a:t>
          </a:r>
        </a:p>
        <a:p xmlns:a="http://schemas.openxmlformats.org/drawingml/2006/main">
          <a:endParaRPr lang="pl-PL" sz="1400" b="1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 xmlns:a="http://schemas.openxmlformats.org/drawingml/2006/main">
          <a:r>
            <a:rPr lang="pl-PL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WROCŁAW – 2 OSOBY – 0,7%</a:t>
          </a:r>
        </a:p>
        <a:p xmlns:a="http://schemas.openxmlformats.org/drawingml/2006/main">
          <a:endParaRPr lang="pl-PL" sz="1400" b="1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 xmlns:a="http://schemas.openxmlformats.org/drawingml/2006/main">
          <a:r>
            <a:rPr lang="pl-PL" sz="1400" b="1" u="sng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 OSOBA – 0,3%</a:t>
          </a:r>
        </a:p>
        <a:p xmlns:a="http://schemas.openxmlformats.org/drawingml/2006/main">
          <a:r>
            <a:rPr lang="pl-PL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BIAŁYSTOK	</a:t>
          </a:r>
        </a:p>
        <a:p xmlns:a="http://schemas.openxmlformats.org/drawingml/2006/main">
          <a:r>
            <a:rPr lang="pl-PL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CZĘSTOCHOWA</a:t>
          </a:r>
        </a:p>
        <a:p xmlns:a="http://schemas.openxmlformats.org/drawingml/2006/main">
          <a:r>
            <a:rPr lang="pl-PL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GDAŃSK</a:t>
          </a:r>
        </a:p>
        <a:p xmlns:a="http://schemas.openxmlformats.org/drawingml/2006/main">
          <a:r>
            <a:rPr lang="pl-PL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KIELCE	</a:t>
          </a:r>
        </a:p>
        <a:p xmlns:a="http://schemas.openxmlformats.org/drawingml/2006/main">
          <a:r>
            <a:rPr lang="pl-PL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OLSZTYN</a:t>
          </a:r>
        </a:p>
        <a:p xmlns:a="http://schemas.openxmlformats.org/drawingml/2006/main">
          <a:r>
            <a:rPr lang="pl-PL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POZNAŃ</a:t>
          </a:r>
          <a:endParaRPr lang="pl-PL" sz="1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16.xml><?xml version="1.0" encoding="utf-8"?>
<c:userShapes xmlns:c="http://schemas.openxmlformats.org/drawingml/2006/chart">
  <cdr:relSizeAnchor xmlns:cdr="http://schemas.openxmlformats.org/drawingml/2006/chartDrawing">
    <cdr:from>
      <cdr:x>0.01001</cdr:x>
      <cdr:y>0</cdr:y>
    </cdr:from>
    <cdr:to>
      <cdr:x>0.325</cdr:x>
      <cdr:y>0.94799</cdr:y>
    </cdr:to>
    <cdr:sp macro="" textlink="">
      <cdr:nvSpPr>
        <cdr:cNvPr id="2" name="pole tekstowe 1"/>
        <cdr:cNvSpPr txBox="1"/>
      </cdr:nvSpPr>
      <cdr:spPr>
        <a:xfrm xmlns:a="http://schemas.openxmlformats.org/drawingml/2006/main">
          <a:off x="82352" y="0"/>
          <a:ext cx="2592288" cy="453650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pl-PL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0.05376</cdr:x>
      <cdr:y>0.09028</cdr:y>
    </cdr:from>
    <cdr:to>
      <cdr:x>0.26375</cdr:x>
      <cdr:y>0.76742</cdr:y>
    </cdr:to>
    <cdr:sp macro="" textlink="">
      <cdr:nvSpPr>
        <cdr:cNvPr id="3" name="pole tekstowe 2"/>
        <cdr:cNvSpPr txBox="1"/>
      </cdr:nvSpPr>
      <cdr:spPr>
        <a:xfrm xmlns:a="http://schemas.openxmlformats.org/drawingml/2006/main">
          <a:off x="442392" y="432048"/>
          <a:ext cx="1728192" cy="324036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pl-PL" sz="1100" dirty="0"/>
        </a:p>
      </cdr:txBody>
    </cdr:sp>
  </cdr:relSizeAnchor>
  <cdr:relSizeAnchor xmlns:cdr="http://schemas.openxmlformats.org/drawingml/2006/chartDrawing">
    <cdr:from>
      <cdr:x>0.00126</cdr:x>
      <cdr:y>0.09028</cdr:y>
    </cdr:from>
    <cdr:to>
      <cdr:x>0.42125</cdr:x>
      <cdr:y>0.82761</cdr:y>
    </cdr:to>
    <cdr:sp macro="" textlink="">
      <cdr:nvSpPr>
        <cdr:cNvPr id="4" name="pole tekstowe 3"/>
        <cdr:cNvSpPr txBox="1"/>
      </cdr:nvSpPr>
      <cdr:spPr>
        <a:xfrm xmlns:a="http://schemas.openxmlformats.org/drawingml/2006/main">
          <a:off x="10344" y="432048"/>
          <a:ext cx="3456384" cy="352839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pl-PL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WARSZAWA – 11 OSÓB  – 4,8% </a:t>
          </a:r>
        </a:p>
        <a:p xmlns:a="http://schemas.openxmlformats.org/drawingml/2006/main">
          <a:endParaRPr lang="pl-PL" sz="1400" b="1" u="sng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 xmlns:a="http://schemas.openxmlformats.org/drawingml/2006/main">
          <a:r>
            <a:rPr lang="pl-PL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ZIELONA GÓRA – 7 OSÓB –  3%</a:t>
          </a:r>
        </a:p>
        <a:p xmlns:a="http://schemas.openxmlformats.org/drawingml/2006/main">
          <a:endParaRPr lang="pl-PL" sz="1400" b="1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 xmlns:a="http://schemas.openxmlformats.org/drawingml/2006/main">
          <a:r>
            <a:rPr lang="pl-PL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GDAŃSK – 3 OSOBY – 1,3%</a:t>
          </a:r>
        </a:p>
        <a:p xmlns:a="http://schemas.openxmlformats.org/drawingml/2006/main">
          <a:endParaRPr lang="pl-PL" sz="1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 xmlns:a="http://schemas.openxmlformats.org/drawingml/2006/main">
          <a:endParaRPr lang="pl-PL" sz="1400" b="1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 xmlns:a="http://schemas.openxmlformats.org/drawingml/2006/main">
          <a:r>
            <a:rPr lang="pl-PL" sz="1400" b="1" u="sng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 OSOBA - 0,4%</a:t>
          </a:r>
        </a:p>
        <a:p xmlns:a="http://schemas.openxmlformats.org/drawingml/2006/main">
          <a:r>
            <a:rPr lang="pl-PL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BYDGOSZCZ</a:t>
          </a:r>
        </a:p>
        <a:p xmlns:a="http://schemas.openxmlformats.org/drawingml/2006/main">
          <a:r>
            <a:rPr lang="pl-PL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ŁÓDŹ</a:t>
          </a:r>
        </a:p>
        <a:p xmlns:a="http://schemas.openxmlformats.org/drawingml/2006/main">
          <a:r>
            <a:rPr lang="pl-PL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TORUŃ	</a:t>
          </a:r>
        </a:p>
        <a:p xmlns:a="http://schemas.openxmlformats.org/drawingml/2006/main">
          <a:r>
            <a:rPr lang="pl-PL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WROCŁAW</a:t>
          </a:r>
          <a:endParaRPr lang="pl-PL" sz="1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17.xml><?xml version="1.0" encoding="utf-8"?>
<c:userShapes xmlns:c="http://schemas.openxmlformats.org/drawingml/2006/chart">
  <cdr:relSizeAnchor xmlns:cdr="http://schemas.openxmlformats.org/drawingml/2006/chartDrawing">
    <cdr:from>
      <cdr:x>0.0175</cdr:x>
      <cdr:y>0.10533</cdr:y>
    </cdr:from>
    <cdr:to>
      <cdr:x>0.36749</cdr:x>
      <cdr:y>0.96304</cdr:y>
    </cdr:to>
    <cdr:sp macro="" textlink="">
      <cdr:nvSpPr>
        <cdr:cNvPr id="3" name="pole tekstowe 2"/>
        <cdr:cNvSpPr txBox="1"/>
      </cdr:nvSpPr>
      <cdr:spPr>
        <a:xfrm xmlns:a="http://schemas.openxmlformats.org/drawingml/2006/main">
          <a:off x="144016" y="504046"/>
          <a:ext cx="2880280" cy="410446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pl-PL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OPOLE – 10 OSÓB – 5,1%</a:t>
          </a:r>
        </a:p>
        <a:p xmlns:a="http://schemas.openxmlformats.org/drawingml/2006/main">
          <a:endParaRPr lang="pl-PL" sz="1400" b="1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 xmlns:a="http://schemas.openxmlformats.org/drawingml/2006/main">
          <a:r>
            <a:rPr lang="pl-PL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KRAKÓW – 8 OSÓB – 4,1%</a:t>
          </a:r>
        </a:p>
        <a:p xmlns:a="http://schemas.openxmlformats.org/drawingml/2006/main">
          <a:endParaRPr lang="pl-PL" sz="1400" b="1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 xmlns:a="http://schemas.openxmlformats.org/drawingml/2006/main">
          <a:r>
            <a:rPr lang="pl-PL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BIELSKO-BIAŁA – 6 OSÓB – 3% </a:t>
          </a:r>
        </a:p>
        <a:p xmlns:a="http://schemas.openxmlformats.org/drawingml/2006/main">
          <a:endParaRPr lang="pl-PL" sz="1400" b="1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 xmlns:a="http://schemas.openxmlformats.org/drawingml/2006/main">
          <a:r>
            <a:rPr lang="pl-PL" sz="1400" b="1" u="sng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4 OSOBY – 2%</a:t>
          </a:r>
          <a:endParaRPr lang="pl-PL" sz="1400" b="1" u="sng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 xmlns:a="http://schemas.openxmlformats.org/drawingml/2006/main">
          <a:r>
            <a:rPr lang="pl-PL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CZĘSTOCHOWA</a:t>
          </a:r>
        </a:p>
        <a:p xmlns:a="http://schemas.openxmlformats.org/drawingml/2006/main">
          <a:r>
            <a:rPr lang="pl-PL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POZNAŃ</a:t>
          </a:r>
        </a:p>
        <a:p xmlns:a="http://schemas.openxmlformats.org/drawingml/2006/main">
          <a:r>
            <a:rPr lang="pl-PL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WARSZAWA</a:t>
          </a:r>
        </a:p>
        <a:p xmlns:a="http://schemas.openxmlformats.org/drawingml/2006/main">
          <a:endParaRPr lang="pl-PL" sz="1400" b="1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 xmlns:a="http://schemas.openxmlformats.org/drawingml/2006/main">
          <a:r>
            <a:rPr lang="pl-PL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RZESZÓW	–  1 OSOBA – 0,5%</a:t>
          </a:r>
          <a:endParaRPr lang="pl-PL" sz="1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18.xml><?xml version="1.0" encoding="utf-8"?>
<c:userShapes xmlns:c="http://schemas.openxmlformats.org/drawingml/2006/chart">
  <cdr:relSizeAnchor xmlns:cdr="http://schemas.openxmlformats.org/drawingml/2006/chartDrawing">
    <cdr:from>
      <cdr:x>0.28</cdr:x>
      <cdr:y>0.07813</cdr:y>
    </cdr:from>
    <cdr:to>
      <cdr:x>0.36749</cdr:x>
      <cdr:y>0.125</cdr:y>
    </cdr:to>
    <cdr:sp macro="" textlink="">
      <cdr:nvSpPr>
        <cdr:cNvPr id="2" name="pole tekstowe 1"/>
        <cdr:cNvSpPr txBox="1"/>
      </cdr:nvSpPr>
      <cdr:spPr>
        <a:xfrm xmlns:a="http://schemas.openxmlformats.org/drawingml/2006/main">
          <a:off x="2304256" y="360040"/>
          <a:ext cx="720080" cy="2160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pl-PL" sz="1100" dirty="0"/>
        </a:p>
      </cdr:txBody>
    </cdr:sp>
  </cdr:relSizeAnchor>
  <cdr:relSizeAnchor xmlns:cdr="http://schemas.openxmlformats.org/drawingml/2006/chartDrawing">
    <cdr:from>
      <cdr:x>0.70874</cdr:x>
      <cdr:y>0.02902</cdr:y>
    </cdr:from>
    <cdr:to>
      <cdr:x>0.94118</cdr:x>
      <cdr:y>0.15959</cdr:y>
    </cdr:to>
    <cdr:sp macro="" textlink="">
      <cdr:nvSpPr>
        <cdr:cNvPr id="3" name="pole tekstowe 2"/>
        <cdr:cNvSpPr txBox="1"/>
      </cdr:nvSpPr>
      <cdr:spPr>
        <a:xfrm xmlns:a="http://schemas.openxmlformats.org/drawingml/2006/main">
          <a:off x="6073158" y="144032"/>
          <a:ext cx="1991737" cy="64804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l"/>
          <a:r>
            <a:rPr lang="pl-PL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LICZBA ABSOLWENTÓW WYDZIAŁÓW PRAWA</a:t>
          </a:r>
          <a:endParaRPr lang="pl-PL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19.xml><?xml version="1.0" encoding="utf-8"?>
<c:userShapes xmlns:c="http://schemas.openxmlformats.org/drawingml/2006/chart">
  <cdr:relSizeAnchor xmlns:cdr="http://schemas.openxmlformats.org/drawingml/2006/chartDrawing">
    <cdr:from>
      <cdr:x>0.28</cdr:x>
      <cdr:y>0.07813</cdr:y>
    </cdr:from>
    <cdr:to>
      <cdr:x>0.36749</cdr:x>
      <cdr:y>0.125</cdr:y>
    </cdr:to>
    <cdr:sp macro="" textlink="">
      <cdr:nvSpPr>
        <cdr:cNvPr id="2" name="pole tekstowe 1"/>
        <cdr:cNvSpPr txBox="1"/>
      </cdr:nvSpPr>
      <cdr:spPr>
        <a:xfrm xmlns:a="http://schemas.openxmlformats.org/drawingml/2006/main">
          <a:off x="2304256" y="360040"/>
          <a:ext cx="720080" cy="2160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pl-PL" sz="1100" dirty="0"/>
        </a:p>
      </cdr:txBody>
    </cdr:sp>
  </cdr:relSizeAnchor>
  <cdr:relSizeAnchor xmlns:cdr="http://schemas.openxmlformats.org/drawingml/2006/chartDrawing">
    <cdr:from>
      <cdr:x>0.67374</cdr:x>
      <cdr:y>0.02902</cdr:y>
    </cdr:from>
    <cdr:to>
      <cdr:x>0.93624</cdr:x>
      <cdr:y>0.13058</cdr:y>
    </cdr:to>
    <cdr:sp macro="" textlink="">
      <cdr:nvSpPr>
        <cdr:cNvPr id="3" name="pole tekstowe 2"/>
        <cdr:cNvSpPr txBox="1"/>
      </cdr:nvSpPr>
      <cdr:spPr>
        <a:xfrm xmlns:a="http://schemas.openxmlformats.org/drawingml/2006/main">
          <a:off x="5544616" y="144017"/>
          <a:ext cx="2160240" cy="5040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pl-PL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LICZBA ABSOLWENTÓW WYDZIAŁÓW PRAWA</a:t>
          </a:r>
          <a:endParaRPr lang="pl-PL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0.28</cdr:x>
      <cdr:y>0.07813</cdr:y>
    </cdr:from>
    <cdr:to>
      <cdr:x>0.36749</cdr:x>
      <cdr:y>0.125</cdr:y>
    </cdr:to>
    <cdr:sp macro="" textlink="">
      <cdr:nvSpPr>
        <cdr:cNvPr id="2" name="pole tekstowe 1"/>
        <cdr:cNvSpPr txBox="1"/>
      </cdr:nvSpPr>
      <cdr:spPr>
        <a:xfrm xmlns:a="http://schemas.openxmlformats.org/drawingml/2006/main">
          <a:off x="2304256" y="360040"/>
          <a:ext cx="720080" cy="2160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pl-PL" sz="1100" dirty="0"/>
        </a:p>
      </cdr:txBody>
    </cdr:sp>
  </cdr:relSizeAnchor>
</c:userShapes>
</file>

<file path=ppt/drawings/drawing20.xml><?xml version="1.0" encoding="utf-8"?>
<c:userShapes xmlns:c="http://schemas.openxmlformats.org/drawingml/2006/chart">
  <cdr:relSizeAnchor xmlns:cdr="http://schemas.openxmlformats.org/drawingml/2006/chartDrawing">
    <cdr:from>
      <cdr:x>0.28</cdr:x>
      <cdr:y>0.07813</cdr:y>
    </cdr:from>
    <cdr:to>
      <cdr:x>0.36749</cdr:x>
      <cdr:y>0.125</cdr:y>
    </cdr:to>
    <cdr:sp macro="" textlink="">
      <cdr:nvSpPr>
        <cdr:cNvPr id="2" name="pole tekstowe 1"/>
        <cdr:cNvSpPr txBox="1"/>
      </cdr:nvSpPr>
      <cdr:spPr>
        <a:xfrm xmlns:a="http://schemas.openxmlformats.org/drawingml/2006/main">
          <a:off x="2304256" y="360040"/>
          <a:ext cx="720080" cy="2160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pl-PL" sz="1100" dirty="0"/>
        </a:p>
      </cdr:txBody>
    </cdr:sp>
  </cdr:relSizeAnchor>
  <cdr:relSizeAnchor xmlns:cdr="http://schemas.openxmlformats.org/drawingml/2006/chartDrawing">
    <cdr:from>
      <cdr:x>0.68249</cdr:x>
      <cdr:y>0.02902</cdr:y>
    </cdr:from>
    <cdr:to>
      <cdr:x>0.96249</cdr:x>
      <cdr:y>0.14508</cdr:y>
    </cdr:to>
    <cdr:sp macro="" textlink="">
      <cdr:nvSpPr>
        <cdr:cNvPr id="3" name="pole tekstowe 2"/>
        <cdr:cNvSpPr txBox="1"/>
      </cdr:nvSpPr>
      <cdr:spPr>
        <a:xfrm xmlns:a="http://schemas.openxmlformats.org/drawingml/2006/main">
          <a:off x="5616625" y="144032"/>
          <a:ext cx="2304284" cy="57602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pl-PL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LICZBA ABSOLWENTÓW WYDZIAŁÓW PRAWA</a:t>
          </a:r>
          <a:endParaRPr lang="pl-PL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21.xml><?xml version="1.0" encoding="utf-8"?>
<c:userShapes xmlns:c="http://schemas.openxmlformats.org/drawingml/2006/chart">
  <cdr:relSizeAnchor xmlns:cdr="http://schemas.openxmlformats.org/drawingml/2006/chartDrawing">
    <cdr:from>
      <cdr:x>0.28</cdr:x>
      <cdr:y>0.07813</cdr:y>
    </cdr:from>
    <cdr:to>
      <cdr:x>0.36749</cdr:x>
      <cdr:y>0.125</cdr:y>
    </cdr:to>
    <cdr:sp macro="" textlink="">
      <cdr:nvSpPr>
        <cdr:cNvPr id="2" name="pole tekstowe 1"/>
        <cdr:cNvSpPr txBox="1"/>
      </cdr:nvSpPr>
      <cdr:spPr>
        <a:xfrm xmlns:a="http://schemas.openxmlformats.org/drawingml/2006/main">
          <a:off x="2304256" y="360040"/>
          <a:ext cx="720080" cy="2160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pl-PL" sz="1100" dirty="0"/>
        </a:p>
      </cdr:txBody>
    </cdr:sp>
  </cdr:relSizeAnchor>
  <cdr:relSizeAnchor xmlns:cdr="http://schemas.openxmlformats.org/drawingml/2006/chartDrawing">
    <cdr:from>
      <cdr:x>0.68249</cdr:x>
      <cdr:y>0.02902</cdr:y>
    </cdr:from>
    <cdr:to>
      <cdr:x>0.96249</cdr:x>
      <cdr:y>0.14508</cdr:y>
    </cdr:to>
    <cdr:sp macro="" textlink="">
      <cdr:nvSpPr>
        <cdr:cNvPr id="3" name="pole tekstowe 2"/>
        <cdr:cNvSpPr txBox="1"/>
      </cdr:nvSpPr>
      <cdr:spPr>
        <a:xfrm xmlns:a="http://schemas.openxmlformats.org/drawingml/2006/main">
          <a:off x="5616624" y="144017"/>
          <a:ext cx="2304256" cy="57606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pl-PL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LICZBA ABSOLWENTÓW WYDZIAŁÓW PRAWA</a:t>
          </a:r>
          <a:endParaRPr lang="pl-PL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22.xml><?xml version="1.0" encoding="utf-8"?>
<c:userShapes xmlns:c="http://schemas.openxmlformats.org/drawingml/2006/chart">
  <cdr:relSizeAnchor xmlns:cdr="http://schemas.openxmlformats.org/drawingml/2006/chartDrawing">
    <cdr:from>
      <cdr:x>0.68019</cdr:x>
      <cdr:y>0.05405</cdr:y>
    </cdr:from>
    <cdr:to>
      <cdr:x>0.92988</cdr:x>
      <cdr:y>0.16542</cdr:y>
    </cdr:to>
    <cdr:sp macro="" textlink="">
      <cdr:nvSpPr>
        <cdr:cNvPr id="2" name="pole tekstowe 1"/>
        <cdr:cNvSpPr txBox="1"/>
      </cdr:nvSpPr>
      <cdr:spPr>
        <a:xfrm xmlns:a="http://schemas.openxmlformats.org/drawingml/2006/main">
          <a:off x="5688632" y="244624"/>
          <a:ext cx="2088232" cy="5040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pl-PL" sz="1100" dirty="0"/>
        </a:p>
      </cdr:txBody>
    </cdr:sp>
  </cdr:relSizeAnchor>
  <cdr:relSizeAnchor xmlns:cdr="http://schemas.openxmlformats.org/drawingml/2006/chartDrawing">
    <cdr:from>
      <cdr:x>0.53444</cdr:x>
      <cdr:y>0.02778</cdr:y>
    </cdr:from>
    <cdr:to>
      <cdr:x>0.80135</cdr:x>
      <cdr:y>0.17097</cdr:y>
    </cdr:to>
    <cdr:sp macro="" textlink="">
      <cdr:nvSpPr>
        <cdr:cNvPr id="3" name="pole tekstowe 2"/>
        <cdr:cNvSpPr txBox="1"/>
      </cdr:nvSpPr>
      <cdr:spPr>
        <a:xfrm xmlns:a="http://schemas.openxmlformats.org/drawingml/2006/main">
          <a:off x="4469668" y="144016"/>
          <a:ext cx="2232241" cy="74238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pl-PL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BRAK DANYCH</a:t>
          </a:r>
        </a:p>
        <a:p xmlns:a="http://schemas.openxmlformats.org/drawingml/2006/main">
          <a:r>
            <a:rPr lang="pl-PL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15 OSÓB – 0,35%</a:t>
          </a:r>
          <a:endParaRPr lang="pl-PL" sz="1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0.20161</cdr:x>
      <cdr:y>0.01494</cdr:y>
    </cdr:from>
    <cdr:to>
      <cdr:x>0.20968</cdr:x>
      <cdr:y>0.04483</cdr:y>
    </cdr:to>
    <cdr:sp macro="" textlink="">
      <cdr:nvSpPr>
        <cdr:cNvPr id="2" name="pole tekstowe 1"/>
        <cdr:cNvSpPr txBox="1"/>
      </cdr:nvSpPr>
      <cdr:spPr>
        <a:xfrm xmlns:a="http://schemas.openxmlformats.org/drawingml/2006/main">
          <a:off x="1800200" y="72008"/>
          <a:ext cx="72008" cy="144016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3">
            <a:lumMod val="75000"/>
          </a:schemeClr>
        </a:solidFill>
        <a:ln xmlns:a="http://schemas.openxmlformats.org/drawingml/2006/main" w="28575">
          <a:solidFill>
            <a:schemeClr val="accent3">
              <a:lumMod val="75000"/>
            </a:schemeClr>
          </a:solidFill>
        </a:ln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pl-PL" sz="1100" dirty="0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0.16935</cdr:x>
      <cdr:y>0.03034</cdr:y>
    </cdr:from>
    <cdr:to>
      <cdr:x>0.17742</cdr:x>
      <cdr:y>0.06067</cdr:y>
    </cdr:to>
    <cdr:sp macro="" textlink="">
      <cdr:nvSpPr>
        <cdr:cNvPr id="2" name="pole tekstowe 1"/>
        <cdr:cNvSpPr txBox="1"/>
      </cdr:nvSpPr>
      <cdr:spPr>
        <a:xfrm xmlns:a="http://schemas.openxmlformats.org/drawingml/2006/main">
          <a:off x="1512168" y="144016"/>
          <a:ext cx="72008" cy="144016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1">
            <a:lumMod val="75000"/>
          </a:schemeClr>
        </a:solidFill>
        <a:ln xmlns:a="http://schemas.openxmlformats.org/drawingml/2006/main" w="28575">
          <a:solidFill>
            <a:schemeClr val="accent1">
              <a:lumMod val="75000"/>
            </a:schemeClr>
          </a:solidFill>
        </a:ln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pl-PL" sz="1100" dirty="0"/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0.56557</cdr:x>
      <cdr:y>0.00632</cdr:y>
    </cdr:from>
    <cdr:to>
      <cdr:x>1</cdr:x>
      <cdr:y>1</cdr:y>
    </cdr:to>
    <cdr:sp macro="" textlink="">
      <cdr:nvSpPr>
        <cdr:cNvPr id="2" name="pole tekstowe 1"/>
        <cdr:cNvSpPr txBox="1"/>
      </cdr:nvSpPr>
      <cdr:spPr>
        <a:xfrm xmlns:a="http://schemas.openxmlformats.org/drawingml/2006/main">
          <a:off x="4968553" y="28604"/>
          <a:ext cx="3816423" cy="449735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pl-PL" sz="1200" b="1" dirty="0" smtClean="0">
            <a:solidFill>
              <a:srgbClr val="0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 xmlns:a="http://schemas.openxmlformats.org/drawingml/2006/main">
          <a:endParaRPr lang="pl-PL" sz="1200" dirty="0" smtClean="0"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  <a:p xmlns:a="http://schemas.openxmlformats.org/drawingml/2006/main">
          <a:endParaRPr lang="pl-PL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 xmlns:a="http://schemas.openxmlformats.org/drawingml/2006/main">
          <a:endParaRPr lang="pl-PL" sz="1200" dirty="0" smtClean="0"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0.56557</cdr:x>
      <cdr:y>0.07955</cdr:y>
    </cdr:from>
    <cdr:to>
      <cdr:x>0.94262</cdr:x>
      <cdr:y>0.9546</cdr:y>
    </cdr:to>
    <cdr:sp macro="" textlink="">
      <cdr:nvSpPr>
        <cdr:cNvPr id="3" name="pole tekstowe 2"/>
        <cdr:cNvSpPr txBox="1"/>
      </cdr:nvSpPr>
      <cdr:spPr>
        <a:xfrm xmlns:a="http://schemas.openxmlformats.org/drawingml/2006/main">
          <a:off x="4968552" y="360040"/>
          <a:ext cx="3312375" cy="396044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pl-PL" sz="1100" dirty="0"/>
        </a:p>
      </cdr:txBody>
    </cdr:sp>
  </cdr:relSizeAnchor>
  <cdr:relSizeAnchor xmlns:cdr="http://schemas.openxmlformats.org/drawingml/2006/chartDrawing">
    <cdr:from>
      <cdr:x>0.65574</cdr:x>
      <cdr:y>0.09546</cdr:y>
    </cdr:from>
    <cdr:to>
      <cdr:x>0.92623</cdr:x>
      <cdr:y>0.9546</cdr:y>
    </cdr:to>
    <cdr:sp macro="" textlink="">
      <cdr:nvSpPr>
        <cdr:cNvPr id="5" name="pole tekstowe 4"/>
        <cdr:cNvSpPr txBox="1"/>
      </cdr:nvSpPr>
      <cdr:spPr>
        <a:xfrm xmlns:a="http://schemas.openxmlformats.org/drawingml/2006/main">
          <a:off x="5760640" y="432048"/>
          <a:ext cx="2376264" cy="38884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pl-PL" sz="1100" dirty="0" smtClean="0"/>
            <a:t> </a:t>
          </a:r>
          <a:endParaRPr lang="pl-PL" sz="1100" dirty="0"/>
        </a:p>
      </cdr:txBody>
    </cdr:sp>
  </cdr:relSizeAnchor>
  <cdr:relSizeAnchor xmlns:cdr="http://schemas.openxmlformats.org/drawingml/2006/chartDrawing">
    <cdr:from>
      <cdr:x>0.58197</cdr:x>
      <cdr:y>0</cdr:y>
    </cdr:from>
    <cdr:to>
      <cdr:x>1</cdr:x>
      <cdr:y>0.98642</cdr:y>
    </cdr:to>
    <cdr:sp macro="" textlink="">
      <cdr:nvSpPr>
        <cdr:cNvPr id="7" name="pole tekstowe 6"/>
        <cdr:cNvSpPr txBox="1"/>
      </cdr:nvSpPr>
      <cdr:spPr>
        <a:xfrm xmlns:a="http://schemas.openxmlformats.org/drawingml/2006/main">
          <a:off x="5112568" y="0"/>
          <a:ext cx="3672408" cy="446449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marL="85725"/>
          <a:endParaRPr lang="pl-PL" sz="12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0.56557</cdr:x>
      <cdr:y>0.01591</cdr:y>
    </cdr:from>
    <cdr:to>
      <cdr:x>0.9918</cdr:x>
      <cdr:y>0.93869</cdr:y>
    </cdr:to>
    <cdr:sp macro="" textlink="">
      <cdr:nvSpPr>
        <cdr:cNvPr id="4" name="pole tekstowe 3"/>
        <cdr:cNvSpPr txBox="1"/>
      </cdr:nvSpPr>
      <cdr:spPr>
        <a:xfrm xmlns:a="http://schemas.openxmlformats.org/drawingml/2006/main">
          <a:off x="4968552" y="72008"/>
          <a:ext cx="3744416" cy="417646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pl-PL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UNIWERSYTET IM. ADAMA MICKIEWICZA </a:t>
          </a:r>
          <a:endParaRPr lang="pl-PL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 xmlns:a="http://schemas.openxmlformats.org/drawingml/2006/main">
          <a:r>
            <a:rPr lang="pl-PL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W POZNANIU – 2 OSOBY – 2,1%</a:t>
          </a:r>
        </a:p>
        <a:p xmlns:a="http://schemas.openxmlformats.org/drawingml/2006/main">
          <a:endParaRPr lang="pl-PL" sz="12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 xmlns:a="http://schemas.openxmlformats.org/drawingml/2006/main">
          <a:r>
            <a:rPr lang="pl-PL" sz="1200" u="sng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 OSOBA – 1%</a:t>
          </a:r>
          <a:endParaRPr lang="pl-PL" sz="1200" u="sng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 xmlns:a="http://schemas.openxmlformats.org/drawingml/2006/main">
          <a:pPr marL="171450" indent="-171450">
            <a:tabLst>
              <a:tab pos="180975" algn="l"/>
            </a:tabLst>
          </a:pPr>
          <a:r>
            <a:rPr lang="pl-PL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 	KATOLICKI UNIWERSYTET LUBELSKI JANA PAWŁA II W LUBLINIE</a:t>
          </a:r>
        </a:p>
        <a:p xmlns:a="http://schemas.openxmlformats.org/drawingml/2006/main">
          <a:pPr marL="171450" indent="-171450">
            <a:buFontTx/>
            <a:buChar char="-"/>
            <a:tabLst>
              <a:tab pos="180975" algn="l"/>
            </a:tabLst>
          </a:pPr>
          <a:r>
            <a:rPr lang="pl-PL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KUL W.Z. NAUK PRAWNYCH I EKONOMICZNYCH W TOMASZOWIE LUB.</a:t>
          </a:r>
        </a:p>
        <a:p xmlns:a="http://schemas.openxmlformats.org/drawingml/2006/main">
          <a:pPr marL="171450" indent="-171450">
            <a:buFontTx/>
            <a:buChar char="-"/>
            <a:tabLst>
              <a:tab pos="180975" algn="l"/>
            </a:tabLst>
          </a:pPr>
          <a:r>
            <a:rPr lang="pl-PL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	UNIWERSYTET KARDYNAŁA STEFANA WYSZYŃSKIEGO W WARSZAWIE</a:t>
          </a:r>
        </a:p>
        <a:p xmlns:a="http://schemas.openxmlformats.org/drawingml/2006/main">
          <a:pPr marL="171450" indent="-171450">
            <a:tabLst>
              <a:tab pos="180975" algn="l"/>
            </a:tabLst>
          </a:pPr>
          <a:r>
            <a:rPr lang="pl-PL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 	UNIWERSYTET MARII CURIE-SKŁODOWSKIEJ W LUBLINIE	</a:t>
          </a:r>
        </a:p>
        <a:p xmlns:a="http://schemas.openxmlformats.org/drawingml/2006/main">
          <a:pPr marL="171450" indent="-171450">
            <a:tabLst>
              <a:tab pos="180975" algn="l"/>
            </a:tabLst>
          </a:pPr>
          <a:r>
            <a:rPr lang="pl-PL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 	UNIWERSYTET SZCZECIŃSKI</a:t>
          </a:r>
        </a:p>
        <a:p xmlns:a="http://schemas.openxmlformats.org/drawingml/2006/main">
          <a:pPr marL="171450" indent="-171450">
            <a:tabLst>
              <a:tab pos="180975" algn="l"/>
            </a:tabLst>
          </a:pPr>
          <a:r>
            <a:rPr lang="pl-PL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 	UNIWERSYTET WARSZAWSKI</a:t>
          </a:r>
        </a:p>
        <a:p xmlns:a="http://schemas.openxmlformats.org/drawingml/2006/main">
          <a:pPr marL="171450" indent="-171450">
            <a:tabLst>
              <a:tab pos="180975" algn="l"/>
            </a:tabLst>
          </a:pPr>
          <a:r>
            <a:rPr lang="pl-PL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 	UNIWERSYTET WROCŁAWSKI</a:t>
          </a:r>
        </a:p>
        <a:p xmlns:a="http://schemas.openxmlformats.org/drawingml/2006/main">
          <a:pPr marL="171450" indent="-171450">
            <a:tabLst>
              <a:tab pos="180975" algn="l"/>
            </a:tabLst>
          </a:pPr>
          <a:r>
            <a:rPr lang="pl-PL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 	EUROPEJSKA WYŻSZA SZKOŁA PRAWA                      I ADMINISTRACJI W WARSZAWIE	</a:t>
          </a:r>
        </a:p>
        <a:p xmlns:a="http://schemas.openxmlformats.org/drawingml/2006/main">
          <a:pPr marL="171450" indent="-171450">
            <a:buFontTx/>
            <a:buChar char="-"/>
            <a:tabLst>
              <a:tab pos="180975" algn="l"/>
            </a:tabLst>
          </a:pPr>
          <a:r>
            <a:rPr lang="pl-PL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UCZELNIA ŁAZARSKIEGO W WARSZAWIE</a:t>
          </a:r>
        </a:p>
        <a:p xmlns:a="http://schemas.openxmlformats.org/drawingml/2006/main">
          <a:pPr marL="171450" indent="-171450">
            <a:buFontTx/>
            <a:buChar char="-"/>
            <a:tabLst>
              <a:tab pos="180975" algn="l"/>
            </a:tabLst>
          </a:pPr>
          <a:r>
            <a:rPr lang="pl-PL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WYŻSZA SZKOŁA UMIEJĘTNOŚCI SPOŁECZNYCH W POZNANIU</a:t>
          </a:r>
          <a:endParaRPr lang="pl-PL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0.56557</cdr:x>
      <cdr:y>0.00632</cdr:y>
    </cdr:from>
    <cdr:to>
      <cdr:x>1</cdr:x>
      <cdr:y>1</cdr:y>
    </cdr:to>
    <cdr:sp macro="" textlink="">
      <cdr:nvSpPr>
        <cdr:cNvPr id="2" name="pole tekstowe 1"/>
        <cdr:cNvSpPr txBox="1"/>
      </cdr:nvSpPr>
      <cdr:spPr>
        <a:xfrm xmlns:a="http://schemas.openxmlformats.org/drawingml/2006/main">
          <a:off x="4968553" y="28604"/>
          <a:ext cx="3816423" cy="449735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pl-PL" sz="1200" b="1" dirty="0" smtClean="0">
            <a:solidFill>
              <a:srgbClr val="0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 xmlns:a="http://schemas.openxmlformats.org/drawingml/2006/main">
          <a:endParaRPr lang="pl-PL" sz="1200" dirty="0" smtClean="0"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  <a:p xmlns:a="http://schemas.openxmlformats.org/drawingml/2006/main">
          <a:endParaRPr lang="pl-PL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 xmlns:a="http://schemas.openxmlformats.org/drawingml/2006/main">
          <a:endParaRPr lang="pl-PL" sz="1200" dirty="0" smtClean="0"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0.61475</cdr:x>
      <cdr:y>0.11137</cdr:y>
    </cdr:from>
    <cdr:to>
      <cdr:x>0.9918</cdr:x>
      <cdr:y>0.98642</cdr:y>
    </cdr:to>
    <cdr:sp macro="" textlink="">
      <cdr:nvSpPr>
        <cdr:cNvPr id="3" name="pole tekstowe 2"/>
        <cdr:cNvSpPr txBox="1"/>
      </cdr:nvSpPr>
      <cdr:spPr>
        <a:xfrm xmlns:a="http://schemas.openxmlformats.org/drawingml/2006/main">
          <a:off x="5400600" y="504056"/>
          <a:ext cx="3312368" cy="39604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pl-PL" sz="1100" dirty="0"/>
        </a:p>
      </cdr:txBody>
    </cdr:sp>
  </cdr:relSizeAnchor>
  <cdr:relSizeAnchor xmlns:cdr="http://schemas.openxmlformats.org/drawingml/2006/chartDrawing">
    <cdr:from>
      <cdr:x>0.65574</cdr:x>
      <cdr:y>0.09546</cdr:y>
    </cdr:from>
    <cdr:to>
      <cdr:x>0.92623</cdr:x>
      <cdr:y>0.9546</cdr:y>
    </cdr:to>
    <cdr:sp macro="" textlink="">
      <cdr:nvSpPr>
        <cdr:cNvPr id="5" name="pole tekstowe 4"/>
        <cdr:cNvSpPr txBox="1"/>
      </cdr:nvSpPr>
      <cdr:spPr>
        <a:xfrm xmlns:a="http://schemas.openxmlformats.org/drawingml/2006/main">
          <a:off x="5760640" y="432048"/>
          <a:ext cx="2376264" cy="38884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pl-PL" sz="1100" dirty="0" smtClean="0"/>
            <a:t> </a:t>
          </a:r>
          <a:endParaRPr lang="pl-PL" sz="1100" dirty="0"/>
        </a:p>
      </cdr:txBody>
    </cdr:sp>
  </cdr:relSizeAnchor>
  <cdr:relSizeAnchor xmlns:cdr="http://schemas.openxmlformats.org/drawingml/2006/chartDrawing">
    <cdr:from>
      <cdr:x>0.58197</cdr:x>
      <cdr:y>0</cdr:y>
    </cdr:from>
    <cdr:to>
      <cdr:x>1</cdr:x>
      <cdr:y>0.98642</cdr:y>
    </cdr:to>
    <cdr:sp macro="" textlink="">
      <cdr:nvSpPr>
        <cdr:cNvPr id="7" name="pole tekstowe 6"/>
        <cdr:cNvSpPr txBox="1"/>
      </cdr:nvSpPr>
      <cdr:spPr>
        <a:xfrm xmlns:a="http://schemas.openxmlformats.org/drawingml/2006/main">
          <a:off x="5112568" y="0"/>
          <a:ext cx="3672408" cy="446449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marL="85725"/>
          <a:r>
            <a:rPr lang="pl-PL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UNIWERSYTET WROCŁAWSKI – 7 OSÓB – 3,8%</a:t>
          </a:r>
        </a:p>
        <a:p xmlns:a="http://schemas.openxmlformats.org/drawingml/2006/main">
          <a:pPr marL="85725"/>
          <a:endParaRPr lang="pl-PL" sz="4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 xmlns:a="http://schemas.openxmlformats.org/drawingml/2006/main">
          <a:pPr marL="85725"/>
          <a:r>
            <a:rPr lang="pl-PL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UNIWERSYTET RZESZOWSKI – 6 OSÓB – 3,2%</a:t>
          </a:r>
        </a:p>
        <a:p xmlns:a="http://schemas.openxmlformats.org/drawingml/2006/main">
          <a:pPr marL="85725"/>
          <a:endParaRPr lang="pl-PL" sz="4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 xmlns:a="http://schemas.openxmlformats.org/drawingml/2006/main">
          <a:pPr marL="85725"/>
          <a:r>
            <a:rPr lang="pl-PL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UNIWERSYTET ŚLĄSKI </a:t>
          </a:r>
        </a:p>
        <a:p xmlns:a="http://schemas.openxmlformats.org/drawingml/2006/main">
          <a:pPr marL="85725"/>
          <a:r>
            <a:rPr lang="pl-PL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W KATOWICACH – 5 OSÓB – 2,7%</a:t>
          </a:r>
        </a:p>
        <a:p xmlns:a="http://schemas.openxmlformats.org/drawingml/2006/main">
          <a:pPr marL="85725"/>
          <a:endParaRPr lang="pl-PL" sz="4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 xmlns:a="http://schemas.openxmlformats.org/drawingml/2006/main">
          <a:pPr marL="85725"/>
          <a:r>
            <a:rPr lang="pl-PL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UNIWERSYTET OPOLSKI – 3 OSOBY – 1,6%</a:t>
          </a:r>
        </a:p>
        <a:p xmlns:a="http://schemas.openxmlformats.org/drawingml/2006/main">
          <a:pPr marL="85725"/>
          <a:endParaRPr lang="pl-PL" sz="12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 xmlns:a="http://schemas.openxmlformats.org/drawingml/2006/main">
          <a:pPr marL="85725"/>
          <a:r>
            <a:rPr lang="pl-PL" sz="1200" u="sng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 OSOBY – 1,1%</a:t>
          </a:r>
        </a:p>
        <a:p xmlns:a="http://schemas.openxmlformats.org/drawingml/2006/main">
          <a:pPr marL="180975" indent="-95250"/>
          <a:r>
            <a:rPr lang="pl-PL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 KATOLICKI UNIWERSYTET LUBELSKI </a:t>
          </a:r>
        </a:p>
        <a:p xmlns:a="http://schemas.openxmlformats.org/drawingml/2006/main">
          <a:pPr marL="180975" indent="-95250"/>
          <a:r>
            <a:rPr lang="pl-PL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 JANA PAWŁA II W LUBLINIE</a:t>
          </a:r>
        </a:p>
        <a:p xmlns:a="http://schemas.openxmlformats.org/drawingml/2006/main">
          <a:pPr marL="180975" indent="-95250"/>
          <a:r>
            <a:rPr lang="pl-PL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 KUL W.Z. NAUK PRAWNYCH I   EKONOMICZNYCH W TOMASZOWIE LUB.</a:t>
          </a:r>
        </a:p>
        <a:p xmlns:a="http://schemas.openxmlformats.org/drawingml/2006/main">
          <a:pPr marL="180975" indent="-95250"/>
          <a:r>
            <a:rPr lang="pl-PL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 UNIWERSYTET GDAŃSKI</a:t>
          </a:r>
        </a:p>
        <a:p xmlns:a="http://schemas.openxmlformats.org/drawingml/2006/main">
          <a:pPr marL="180975" indent="-95250"/>
          <a:r>
            <a:rPr lang="pl-PL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 UCZELNIA ŁAZARSKIEGO W WARSZAWIE</a:t>
          </a:r>
        </a:p>
        <a:p xmlns:a="http://schemas.openxmlformats.org/drawingml/2006/main">
          <a:pPr marL="85725"/>
          <a:endParaRPr lang="pl-PL" sz="1200" u="sng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 xmlns:a="http://schemas.openxmlformats.org/drawingml/2006/main">
          <a:pPr marL="85725"/>
          <a:r>
            <a:rPr lang="pl-PL" sz="1200" u="sng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 OSOBA – 0,5%</a:t>
          </a:r>
        </a:p>
        <a:p xmlns:a="http://schemas.openxmlformats.org/drawingml/2006/main">
          <a:pPr marL="180975" indent="-95250"/>
          <a:r>
            <a:rPr lang="pl-PL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 KUL W.Z. PRAWA I NAUK O   SPOŁECZEŃSTWIE W STALOWEJ WOLI</a:t>
          </a:r>
        </a:p>
        <a:p xmlns:a="http://schemas.openxmlformats.org/drawingml/2006/main">
          <a:pPr marL="180975" indent="-95250"/>
          <a:r>
            <a:rPr lang="pl-PL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 UNIWERSYTET SZCZECIŃSKI</a:t>
          </a:r>
        </a:p>
        <a:p xmlns:a="http://schemas.openxmlformats.org/drawingml/2006/main">
          <a:pPr marL="180975" indent="-95250"/>
          <a:r>
            <a:rPr lang="pl-PL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 WYŻSZA SZKOŁA HUMANITAS W SOSNOWCU</a:t>
          </a:r>
        </a:p>
        <a:p xmlns:a="http://schemas.openxmlformats.org/drawingml/2006/main">
          <a:pPr marL="180975" indent="-95250"/>
          <a:r>
            <a:rPr lang="pl-PL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 WYŻSZA SZKOŁA PRAWA I ADMINISTRACJI RZESZOWSKA SZKOŁA WYŻSZA Z SIEDZIBĄ W RZESZOWIE</a:t>
          </a:r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0.54839</cdr:x>
      <cdr:y>0</cdr:y>
    </cdr:from>
    <cdr:to>
      <cdr:x>1</cdr:x>
      <cdr:y>1</cdr:y>
    </cdr:to>
    <cdr:sp macro="" textlink="">
      <cdr:nvSpPr>
        <cdr:cNvPr id="2" name="pole tekstowe 1"/>
        <cdr:cNvSpPr txBox="1"/>
      </cdr:nvSpPr>
      <cdr:spPr>
        <a:xfrm xmlns:a="http://schemas.openxmlformats.org/drawingml/2006/main">
          <a:off x="4896544" y="0"/>
          <a:ext cx="4032448" cy="503520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pl-PL" sz="1200" u="sng" dirty="0" smtClean="0">
            <a:solidFill>
              <a:srgbClr val="0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 xmlns:a="http://schemas.openxmlformats.org/drawingml/2006/main">
          <a:endParaRPr lang="pl-PL" sz="1200" u="sng" dirty="0" smtClean="0">
            <a:solidFill>
              <a:srgbClr val="0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0.54839</cdr:x>
      <cdr:y>0.07096</cdr:y>
    </cdr:from>
    <cdr:to>
      <cdr:x>0.95161</cdr:x>
      <cdr:y>0.98821</cdr:y>
    </cdr:to>
    <cdr:sp macro="" textlink="">
      <cdr:nvSpPr>
        <cdr:cNvPr id="3" name="pole tekstowe 2"/>
        <cdr:cNvSpPr txBox="1"/>
      </cdr:nvSpPr>
      <cdr:spPr>
        <a:xfrm xmlns:a="http://schemas.openxmlformats.org/drawingml/2006/main">
          <a:off x="4896544" y="357287"/>
          <a:ext cx="3600400" cy="461856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pl-PL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KUL – 14 OSÓB – 3,5%</a:t>
          </a:r>
        </a:p>
        <a:p xmlns:a="http://schemas.openxmlformats.org/drawingml/2006/main">
          <a:endParaRPr lang="pl-PL" sz="6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 xmlns:a="http://schemas.openxmlformats.org/drawingml/2006/main">
          <a:r>
            <a:rPr lang="pl-PL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UNIWERSYTET RZESZOWSKI – 12 OSÓB – 3%</a:t>
          </a:r>
        </a:p>
        <a:p xmlns:a="http://schemas.openxmlformats.org/drawingml/2006/main">
          <a:endParaRPr lang="pl-PL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 xmlns:a="http://schemas.openxmlformats.org/drawingml/2006/main">
          <a:r>
            <a:rPr lang="pl-PL" u="sng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8 OSÓB – 2%</a:t>
          </a:r>
        </a:p>
        <a:p xmlns:a="http://schemas.openxmlformats.org/drawingml/2006/main">
          <a:pPr marL="171450" indent="-76200">
            <a:buFontTx/>
            <a:buChar char="-"/>
          </a:pPr>
          <a:r>
            <a:rPr lang="pl-PL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UMCS W LUBLINIE </a:t>
          </a:r>
        </a:p>
        <a:p xmlns:a="http://schemas.openxmlformats.org/drawingml/2006/main">
          <a:pPr marL="171450" indent="-76200">
            <a:buFontTx/>
            <a:buChar char="-"/>
          </a:pPr>
          <a:r>
            <a:rPr lang="pl-PL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UNIWERSYTET WROCŁAWSKI</a:t>
          </a:r>
        </a:p>
        <a:p xmlns:a="http://schemas.openxmlformats.org/drawingml/2006/main">
          <a:endParaRPr lang="pl-PL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 xmlns:a="http://schemas.openxmlformats.org/drawingml/2006/main">
          <a:r>
            <a:rPr lang="pl-PL" u="sng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 OSOBY – 0,5%</a:t>
          </a:r>
          <a:endParaRPr lang="pl-PL" u="sng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 xmlns:a="http://schemas.openxmlformats.org/drawingml/2006/main">
          <a:pPr marL="180975" indent="-95250"/>
          <a:r>
            <a:rPr lang="pl-PL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 UCZELNIA ŁAZARSKIEGO W WARSZAWIE</a:t>
          </a:r>
        </a:p>
        <a:p xmlns:a="http://schemas.openxmlformats.org/drawingml/2006/main">
          <a:pPr marL="180975" indent="-95250"/>
          <a:r>
            <a:rPr lang="pl-PL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 WSAIB IM. E.A KWIATKOWSKIEGO W GDYNI</a:t>
          </a:r>
          <a:endParaRPr lang="pl-PL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 xmlns:a="http://schemas.openxmlformats.org/drawingml/2006/main">
          <a:pPr marL="180975" indent="-95250"/>
          <a:r>
            <a:rPr lang="pl-PL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 WSPIA RZESZOWSKA SZKOŁA WYŻSZA Z SIEDZIBĄ W RZESZOWIE	</a:t>
          </a:r>
        </a:p>
        <a:p xmlns:a="http://schemas.openxmlformats.org/drawingml/2006/main">
          <a:endParaRPr lang="pl-PL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 xmlns:a="http://schemas.openxmlformats.org/drawingml/2006/main">
          <a:r>
            <a:rPr lang="pl-PL" u="sng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 OSOBA – 0,25%</a:t>
          </a:r>
        </a:p>
        <a:p xmlns:a="http://schemas.openxmlformats.org/drawingml/2006/main">
          <a:pPr marL="180975" indent="-95250"/>
          <a:r>
            <a:rPr lang="pl-PL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 KUL W.Z. NAUK PRAWNYCH I EKONOMICZNYCH W TOMASZOWIE LUB.</a:t>
          </a:r>
        </a:p>
        <a:p xmlns:a="http://schemas.openxmlformats.org/drawingml/2006/main">
          <a:pPr marL="180975" indent="-95250"/>
          <a:r>
            <a:rPr lang="pl-PL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 KUL W.Z. PRAWA I NAUK O SPOŁECZEŃSTWIE W STALOWEJ WOLI</a:t>
          </a:r>
        </a:p>
        <a:p xmlns:a="http://schemas.openxmlformats.org/drawingml/2006/main">
          <a:pPr marL="180975" indent="-95250"/>
          <a:r>
            <a:rPr lang="pl-PL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 UAM W POZNANIU</a:t>
          </a:r>
        </a:p>
        <a:p xmlns:a="http://schemas.openxmlformats.org/drawingml/2006/main">
          <a:pPr marL="180975" indent="-95250"/>
          <a:r>
            <a:rPr lang="pl-PL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 UKSW W WARSZAWIE</a:t>
          </a:r>
        </a:p>
        <a:p xmlns:a="http://schemas.openxmlformats.org/drawingml/2006/main">
          <a:pPr marL="180975" indent="-95250"/>
          <a:r>
            <a:rPr lang="pl-PL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 UMK W TORUNIU</a:t>
          </a:r>
        </a:p>
        <a:p xmlns:a="http://schemas.openxmlformats.org/drawingml/2006/main">
          <a:pPr marL="180975" indent="-95250"/>
          <a:r>
            <a:rPr lang="pl-PL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 UNIWERSYTET OPOLSKI</a:t>
          </a:r>
        </a:p>
        <a:p xmlns:a="http://schemas.openxmlformats.org/drawingml/2006/main">
          <a:pPr marL="180975" indent="-95250"/>
          <a:r>
            <a:rPr lang="pl-PL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 UNIWERSYTET SZCZECIŃSKI</a:t>
          </a:r>
        </a:p>
        <a:p xmlns:a="http://schemas.openxmlformats.org/drawingml/2006/main">
          <a:pPr marL="180975" indent="-95250"/>
          <a:r>
            <a:rPr lang="pl-PL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 UNIWERSYTET WARMIŃSKO-MAZURSKI W OLSZTYNIE</a:t>
          </a:r>
        </a:p>
        <a:p xmlns:a="http://schemas.openxmlformats.org/drawingml/2006/main">
          <a:pPr marL="180975" indent="-95250"/>
          <a:r>
            <a:rPr lang="pl-PL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 WYŻSZA SZKOŁA HUMANITAS W SOSNOWCU</a:t>
          </a:r>
          <a:endParaRPr lang="pl-PL" dirty="0"/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0.63223</cdr:x>
      <cdr:y>0.01429</cdr:y>
    </cdr:from>
    <cdr:to>
      <cdr:x>0.99587</cdr:x>
      <cdr:y>0.93869</cdr:y>
    </cdr:to>
    <cdr:sp macro="" textlink="">
      <cdr:nvSpPr>
        <cdr:cNvPr id="2" name="pole tekstowe 1"/>
        <cdr:cNvSpPr txBox="1"/>
      </cdr:nvSpPr>
      <cdr:spPr>
        <a:xfrm xmlns:a="http://schemas.openxmlformats.org/drawingml/2006/main">
          <a:off x="5508612" y="72008"/>
          <a:ext cx="3168352" cy="465951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pl-PL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UNIWERSYTET JAGIELLOŃSKI </a:t>
          </a:r>
        </a:p>
        <a:p xmlns:a="http://schemas.openxmlformats.org/drawingml/2006/main">
          <a:r>
            <a:rPr lang="pl-PL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W KRAKOWIE – 3 OSOBY – 2,6%</a:t>
          </a:r>
        </a:p>
        <a:p xmlns:a="http://schemas.openxmlformats.org/drawingml/2006/main">
          <a:endParaRPr lang="pl-PL" u="sng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 xmlns:a="http://schemas.openxmlformats.org/drawingml/2006/main">
          <a:r>
            <a:rPr lang="pl-PL" u="sng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 OSOBY – 1,7%</a:t>
          </a:r>
          <a:r>
            <a:rPr lang="pl-PL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	</a:t>
          </a:r>
        </a:p>
        <a:p xmlns:a="http://schemas.openxmlformats.org/drawingml/2006/main">
          <a:r>
            <a:rPr lang="pl-PL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 UNIWERSYTET GDAŃSKI	</a:t>
          </a:r>
        </a:p>
        <a:p xmlns:a="http://schemas.openxmlformats.org/drawingml/2006/main">
          <a:pPr marL="95250" indent="-95250"/>
          <a:r>
            <a:rPr lang="pl-PL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 UNIWERSYTET MIKOŁAJA KOPERNIKA W TORUNIU</a:t>
          </a:r>
        </a:p>
        <a:p xmlns:a="http://schemas.openxmlformats.org/drawingml/2006/main">
          <a:endParaRPr lang="pl-PL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 xmlns:a="http://schemas.openxmlformats.org/drawingml/2006/main">
          <a:r>
            <a:rPr lang="pl-PL" u="sng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 OSOBA – 0,9%</a:t>
          </a:r>
          <a:r>
            <a:rPr lang="pl-PL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	</a:t>
          </a:r>
        </a:p>
        <a:p xmlns:a="http://schemas.openxmlformats.org/drawingml/2006/main">
          <a:pPr marL="95250" indent="-95250"/>
          <a:r>
            <a:rPr lang="pl-PL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 KATOLICKI UNIWERSYTET LUBELSKI JANA PAWŁA II W LUBLINIE	</a:t>
          </a:r>
        </a:p>
        <a:p xmlns:a="http://schemas.openxmlformats.org/drawingml/2006/main">
          <a:pPr marL="95250" indent="-95250"/>
          <a:r>
            <a:rPr lang="pl-PL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 UNIWERSYTET IM. ADAMA MICKIEWICZA W POZNANIU	</a:t>
          </a:r>
        </a:p>
        <a:p xmlns:a="http://schemas.openxmlformats.org/drawingml/2006/main">
          <a:pPr marL="95250" indent="-95250"/>
          <a:r>
            <a:rPr lang="pl-PL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 UNIWERSYTET ŚLĄSKI W KATOWICACH</a:t>
          </a:r>
        </a:p>
        <a:p xmlns:a="http://schemas.openxmlformats.org/drawingml/2006/main">
          <a:pPr marL="95250" indent="-95250"/>
          <a:r>
            <a:rPr lang="pl-PL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 UNIWERSYTET WARMIŃSKO-MAZURSKI W OLSZTYNIE	</a:t>
          </a:r>
        </a:p>
        <a:p xmlns:a="http://schemas.openxmlformats.org/drawingml/2006/main">
          <a:pPr marL="95250" indent="-95250"/>
          <a:r>
            <a:rPr lang="pl-PL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 UNIWERSYTET WROCŁAWSKI	</a:t>
          </a:r>
        </a:p>
        <a:p xmlns:a="http://schemas.openxmlformats.org/drawingml/2006/main">
          <a:pPr marL="95250" indent="-95250"/>
          <a:r>
            <a:rPr lang="pl-PL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 UCZELNIA ŁAZARSKIEGO W WARSZAWIE</a:t>
          </a:r>
        </a:p>
        <a:p xmlns:a="http://schemas.openxmlformats.org/drawingml/2006/main">
          <a:pPr marL="95250" indent="-95250"/>
          <a:r>
            <a:rPr lang="pl-PL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 WYŻSZA SZKOŁA UMIEJĘTNOŚCI SPOŁECZNYCH W POZNANIU</a:t>
          </a:r>
          <a:r>
            <a:rPr lang="pl-PL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	</a:t>
          </a:r>
          <a:endParaRPr lang="pl-PL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0.5813</cdr:x>
      <cdr:y>0</cdr:y>
    </cdr:from>
    <cdr:to>
      <cdr:x>1</cdr:x>
      <cdr:y>0.97841</cdr:y>
    </cdr:to>
    <cdr:sp macro="" textlink="">
      <cdr:nvSpPr>
        <cdr:cNvPr id="2" name="pole tekstowe 1"/>
        <cdr:cNvSpPr txBox="1"/>
      </cdr:nvSpPr>
      <cdr:spPr>
        <a:xfrm xmlns:a="http://schemas.openxmlformats.org/drawingml/2006/main">
          <a:off x="5148572" y="0"/>
          <a:ext cx="3708412" cy="47525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pl-PL" sz="1200" b="0" i="0" u="none" strike="noStrike" dirty="0" smtClean="0">
            <a:solidFill>
              <a:srgbClr val="FF0000"/>
            </a:solidFill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0.59756</cdr:x>
      <cdr:y>0.08895</cdr:y>
    </cdr:from>
    <cdr:to>
      <cdr:x>0.97154</cdr:x>
      <cdr:y>0.99323</cdr:y>
    </cdr:to>
    <cdr:sp macro="" textlink="">
      <cdr:nvSpPr>
        <cdr:cNvPr id="3" name="pole tekstowe 2"/>
        <cdr:cNvSpPr txBox="1"/>
      </cdr:nvSpPr>
      <cdr:spPr>
        <a:xfrm xmlns:a="http://schemas.openxmlformats.org/drawingml/2006/main">
          <a:off x="5292588" y="432048"/>
          <a:ext cx="3312368" cy="439248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pl-PL" sz="1100" dirty="0"/>
        </a:p>
      </cdr:txBody>
    </cdr:sp>
  </cdr:relSizeAnchor>
  <cdr:relSizeAnchor xmlns:cdr="http://schemas.openxmlformats.org/drawingml/2006/chartDrawing">
    <cdr:from>
      <cdr:x>0.61382</cdr:x>
      <cdr:y>0.04447</cdr:y>
    </cdr:from>
    <cdr:to>
      <cdr:x>0.95528</cdr:x>
      <cdr:y>0.97841</cdr:y>
    </cdr:to>
    <cdr:sp macro="" textlink="">
      <cdr:nvSpPr>
        <cdr:cNvPr id="5" name="pole tekstowe 4"/>
        <cdr:cNvSpPr txBox="1"/>
      </cdr:nvSpPr>
      <cdr:spPr>
        <a:xfrm xmlns:a="http://schemas.openxmlformats.org/drawingml/2006/main">
          <a:off x="5436604" y="216024"/>
          <a:ext cx="3024336" cy="453650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pl-PL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UMK W TORUNIU – 8 OSÓB – 7,3%</a:t>
          </a:r>
        </a:p>
        <a:p xmlns:a="http://schemas.openxmlformats.org/drawingml/2006/main">
          <a:endParaRPr lang="pl-PL" sz="12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 xmlns:a="http://schemas.openxmlformats.org/drawingml/2006/main">
          <a:r>
            <a:rPr lang="pl-PL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SWPS – 5 OSÓB – 4,5%</a:t>
          </a:r>
        </a:p>
        <a:p xmlns:a="http://schemas.openxmlformats.org/drawingml/2006/main">
          <a:endParaRPr lang="pl-PL" sz="1200" u="sng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 xmlns:a="http://schemas.openxmlformats.org/drawingml/2006/main">
          <a:r>
            <a:rPr lang="pl-PL" sz="1200" u="sng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4 OSOBY – 3,6%</a:t>
          </a:r>
        </a:p>
        <a:p xmlns:a="http://schemas.openxmlformats.org/drawingml/2006/main">
          <a:r>
            <a:rPr lang="pl-PL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 WAPIA W POZNANIU </a:t>
          </a:r>
        </a:p>
        <a:p xmlns:a="http://schemas.openxmlformats.org/drawingml/2006/main">
          <a:r>
            <a:rPr lang="pl-PL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 WSUS W POZNANIU</a:t>
          </a:r>
        </a:p>
        <a:p xmlns:a="http://schemas.openxmlformats.org/drawingml/2006/main">
          <a:endParaRPr lang="pl-PL" sz="12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 xmlns:a="http://schemas.openxmlformats.org/drawingml/2006/main">
          <a:r>
            <a:rPr lang="pl-PL" sz="1200" u="sng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3 OSOBY – 2,7%</a:t>
          </a:r>
          <a:endParaRPr lang="pl-PL" sz="12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 xmlns:a="http://schemas.openxmlformats.org/drawingml/2006/main">
          <a:r>
            <a:rPr lang="pl-PL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 UKSW W WARSZAWIE</a:t>
          </a:r>
        </a:p>
        <a:p xmlns:a="http://schemas.openxmlformats.org/drawingml/2006/main">
          <a:r>
            <a:rPr lang="pl-PL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 UNIWERSYTET WROCŁAWSKI</a:t>
          </a:r>
        </a:p>
        <a:p xmlns:a="http://schemas.openxmlformats.org/drawingml/2006/main">
          <a:endParaRPr lang="pl-PL" sz="12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 xmlns:a="http://schemas.openxmlformats.org/drawingml/2006/main">
          <a:r>
            <a:rPr lang="pl-PL" sz="1200" u="sng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 OSOBY – 1,8%</a:t>
          </a:r>
          <a:endParaRPr lang="pl-PL" sz="12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 xmlns:a="http://schemas.openxmlformats.org/drawingml/2006/main">
          <a:pPr marL="95250" indent="-95250"/>
          <a:r>
            <a:rPr lang="pl-PL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 UMCS W LUBLINIE	</a:t>
          </a:r>
        </a:p>
        <a:p xmlns:a="http://schemas.openxmlformats.org/drawingml/2006/main">
          <a:r>
            <a:rPr lang="pl-PL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 AKADEMIA L. KOŹMIŃSKIEGO</a:t>
          </a:r>
        </a:p>
        <a:p xmlns:a="http://schemas.openxmlformats.org/drawingml/2006/main">
          <a:endParaRPr lang="pl-PL" sz="12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 xmlns:a="http://schemas.openxmlformats.org/drawingml/2006/main">
          <a:r>
            <a:rPr lang="pl-PL" sz="1200" u="sng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 OSOBA – 0,9%</a:t>
          </a:r>
        </a:p>
        <a:p xmlns:a="http://schemas.openxmlformats.org/drawingml/2006/main">
          <a:r>
            <a:rPr lang="pl-PL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 KUL</a:t>
          </a:r>
        </a:p>
        <a:p xmlns:a="http://schemas.openxmlformats.org/drawingml/2006/main">
          <a:r>
            <a:rPr lang="pl-PL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 UNIWERSYTET GDAŃSKI</a:t>
          </a:r>
        </a:p>
        <a:p xmlns:a="http://schemas.openxmlformats.org/drawingml/2006/main">
          <a:r>
            <a:rPr lang="pl-PL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 UNIWERSYTET JAGIELLOŃSKI</a:t>
          </a:r>
        </a:p>
        <a:p xmlns:a="http://schemas.openxmlformats.org/drawingml/2006/main">
          <a:r>
            <a:rPr lang="pl-PL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 UNIWERSYTET OPOLSKI	</a:t>
          </a:r>
        </a:p>
        <a:p xmlns:a="http://schemas.openxmlformats.org/drawingml/2006/main">
          <a:r>
            <a:rPr lang="pl-PL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 UNIWERSYTET WARSZAWSKI</a:t>
          </a:r>
        </a:p>
        <a:p xmlns:a="http://schemas.openxmlformats.org/drawingml/2006/main">
          <a:r>
            <a:rPr lang="pl-PL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 EWSPIA </a:t>
          </a:r>
          <a:endParaRPr lang="pl-PL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400" cy="496889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l">
              <a:defRPr sz="1200"/>
            </a:lvl1pPr>
          </a:lstStyle>
          <a:p>
            <a:endParaRPr lang="pl-PL" dirty="0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49689" y="1"/>
            <a:ext cx="2946400" cy="496889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r">
              <a:defRPr sz="1200"/>
            </a:lvl1pPr>
          </a:lstStyle>
          <a:p>
            <a:fld id="{EBFD0568-0B76-41AE-BCFA-4C33EEF93FBB}" type="datetimeFigureOut">
              <a:rPr lang="pl-PL" smtClean="0"/>
              <a:t>2018-02-05</a:t>
            </a:fld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9428165"/>
            <a:ext cx="2946400" cy="496887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l">
              <a:defRPr sz="1200"/>
            </a:lvl1pPr>
          </a:lstStyle>
          <a:p>
            <a:endParaRPr lang="pl-PL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49689" y="9428165"/>
            <a:ext cx="2946400" cy="496887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r">
              <a:defRPr sz="1200"/>
            </a:lvl1pPr>
          </a:lstStyle>
          <a:p>
            <a:fld id="{097C1D98-7B92-4CB6-B012-89CF366BBA98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0990489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400" cy="496889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l">
              <a:defRPr sz="1200"/>
            </a:lvl1pPr>
          </a:lstStyle>
          <a:p>
            <a:endParaRPr lang="pl-PL" dirty="0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49689" y="1"/>
            <a:ext cx="2946400" cy="496889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r">
              <a:defRPr sz="1200"/>
            </a:lvl1pPr>
          </a:lstStyle>
          <a:p>
            <a:fld id="{E58C2ADD-B510-4AA9-B238-F5381CAEB62C}" type="datetimeFigureOut">
              <a:rPr lang="pl-PL" smtClean="0"/>
              <a:t>2018-02-05</a:t>
            </a:fld>
            <a:endParaRPr lang="pl-PL" dirty="0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1" tIns="45715" rIns="91431" bIns="45715" rtlCol="0" anchor="ctr"/>
          <a:lstStyle/>
          <a:p>
            <a:endParaRPr lang="pl-PL" dirty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451" y="4714877"/>
            <a:ext cx="5438775" cy="4467225"/>
          </a:xfrm>
          <a:prstGeom prst="rect">
            <a:avLst/>
          </a:prstGeom>
        </p:spPr>
        <p:txBody>
          <a:bodyPr vert="horz" lIns="91431" tIns="45715" rIns="91431" bIns="45715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28165"/>
            <a:ext cx="2946400" cy="496887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l">
              <a:defRPr sz="1200"/>
            </a:lvl1pPr>
          </a:lstStyle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49689" y="9428165"/>
            <a:ext cx="2946400" cy="496887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r">
              <a:defRPr sz="1200"/>
            </a:lvl1pPr>
          </a:lstStyle>
          <a:p>
            <a:fld id="{4F8C06D7-ADDF-41DE-A68B-3D019B9B6182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1404480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10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10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10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10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10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10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10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10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10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1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_rels/notesSlide1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2.xml"/><Relationship Id="rId1" Type="http://schemas.openxmlformats.org/officeDocument/2006/relationships/notesMaster" Target="../notesMasters/notesMaster1.xml"/></Relationships>
</file>

<file path=ppt/notesSlides/_rels/notesSlide1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3.xml"/><Relationship Id="rId1" Type="http://schemas.openxmlformats.org/officeDocument/2006/relationships/notesMaster" Target="../notesMasters/notesMaster1.xml"/></Relationships>
</file>

<file path=ppt/notesSlides/_rels/notesSlide1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4.xml"/><Relationship Id="rId1" Type="http://schemas.openxmlformats.org/officeDocument/2006/relationships/notesMaster" Target="../notesMasters/notesMaster1.xml"/></Relationships>
</file>

<file path=ppt/notesSlides/_rels/notesSlide1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5.xml"/><Relationship Id="rId1" Type="http://schemas.openxmlformats.org/officeDocument/2006/relationships/notesMaster" Target="../notesMasters/notesMaster1.xml"/></Relationships>
</file>

<file path=ppt/notesSlides/_rels/notesSlide1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6.xml"/><Relationship Id="rId1" Type="http://schemas.openxmlformats.org/officeDocument/2006/relationships/notesMaster" Target="../notesMasters/notesMaster1.xml"/></Relationships>
</file>

<file path=ppt/notesSlides/_rels/notesSlide1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7.xml"/><Relationship Id="rId1" Type="http://schemas.openxmlformats.org/officeDocument/2006/relationships/notesMaster" Target="../notesMasters/notesMaster1.xml"/></Relationships>
</file>

<file path=ppt/notesSlides/_rels/notesSlide1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8.xml"/><Relationship Id="rId1" Type="http://schemas.openxmlformats.org/officeDocument/2006/relationships/notesMaster" Target="../notesMasters/notesMaster1.xml"/></Relationships>
</file>

<file path=ppt/notesSlides/_rels/notesSlide1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0.xml"/><Relationship Id="rId1" Type="http://schemas.openxmlformats.org/officeDocument/2006/relationships/notesMaster" Target="../notesMasters/notesMaster1.xml"/></Relationships>
</file>

<file path=ppt/notesSlides/_rels/notesSlide1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1.xml"/><Relationship Id="rId1" Type="http://schemas.openxmlformats.org/officeDocument/2006/relationships/notesMaster" Target="../notesMasters/notesMaster1.xml"/></Relationships>
</file>

<file path=ppt/notesSlides/_rels/notesSlide1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2.xml"/><Relationship Id="rId1" Type="http://schemas.openxmlformats.org/officeDocument/2006/relationships/notesMaster" Target="../notesMasters/notesMaster1.xml"/></Relationships>
</file>

<file path=ppt/notesSlides/_rels/notesSlide1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3.xml"/><Relationship Id="rId1" Type="http://schemas.openxmlformats.org/officeDocument/2006/relationships/notesMaster" Target="../notesMasters/notesMaster1.xml"/></Relationships>
</file>

<file path=ppt/notesSlides/_rels/notesSlide1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4.xml"/><Relationship Id="rId1" Type="http://schemas.openxmlformats.org/officeDocument/2006/relationships/notesMaster" Target="../notesMasters/notesMaster1.xml"/></Relationships>
</file>

<file path=ppt/notesSlides/_rels/notesSlide1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5.xml"/><Relationship Id="rId1" Type="http://schemas.openxmlformats.org/officeDocument/2006/relationships/notesMaster" Target="../notesMasters/notesMaster1.xml"/></Relationships>
</file>

<file path=ppt/notesSlides/_rels/notesSlide1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6.xml"/><Relationship Id="rId1" Type="http://schemas.openxmlformats.org/officeDocument/2006/relationships/notesMaster" Target="../notesMasters/notesMaster1.xml"/></Relationships>
</file>

<file path=ppt/notesSlides/_rels/notesSlide1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7.xml"/><Relationship Id="rId1" Type="http://schemas.openxmlformats.org/officeDocument/2006/relationships/notesMaster" Target="../notesMasters/notesMaster1.xml"/></Relationships>
</file>

<file path=ppt/notesSlides/_rels/notesSlide1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8.xml"/><Relationship Id="rId1" Type="http://schemas.openxmlformats.org/officeDocument/2006/relationships/notesMaster" Target="../notesMasters/notesMaster1.xml"/></Relationships>
</file>

<file path=ppt/notesSlides/_rels/notesSlide1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0.xml"/><Relationship Id="rId1" Type="http://schemas.openxmlformats.org/officeDocument/2006/relationships/notesMaster" Target="../notesMasters/notesMaster1.xml"/></Relationships>
</file>

<file path=ppt/notesSlides/_rels/notesSlide1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1.xml"/><Relationship Id="rId1" Type="http://schemas.openxmlformats.org/officeDocument/2006/relationships/notesMaster" Target="../notesMasters/notesMaster1.xml"/></Relationships>
</file>

<file path=ppt/notesSlides/_rels/notesSlide1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2.xml"/><Relationship Id="rId1" Type="http://schemas.openxmlformats.org/officeDocument/2006/relationships/notesMaster" Target="../notesMasters/notesMaster1.xml"/></Relationships>
</file>

<file path=ppt/notesSlides/_rels/notesSlide1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3.xml"/><Relationship Id="rId1" Type="http://schemas.openxmlformats.org/officeDocument/2006/relationships/notesMaster" Target="../notesMasters/notesMaster1.xml"/></Relationships>
</file>

<file path=ppt/notesSlides/_rels/notesSlide1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4.xml"/><Relationship Id="rId1" Type="http://schemas.openxmlformats.org/officeDocument/2006/relationships/notesMaster" Target="../notesMasters/notesMaster1.xml"/></Relationships>
</file>

<file path=ppt/notesSlides/_rels/notesSlide1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5.xml"/><Relationship Id="rId1" Type="http://schemas.openxmlformats.org/officeDocument/2006/relationships/notesMaster" Target="../notesMasters/notesMaster1.xml"/></Relationships>
</file>

<file path=ppt/notesSlides/_rels/notesSlide1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6.xml"/><Relationship Id="rId1" Type="http://schemas.openxmlformats.org/officeDocument/2006/relationships/notesMaster" Target="../notesMasters/notesMaster1.xml"/></Relationships>
</file>

<file path=ppt/notesSlides/_rels/notesSlide1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7.xml"/><Relationship Id="rId1" Type="http://schemas.openxmlformats.org/officeDocument/2006/relationships/notesMaster" Target="../notesMasters/notesMaster1.xml"/></Relationships>
</file>

<file path=ppt/notesSlides/_rels/notesSlide1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8.xml"/><Relationship Id="rId1" Type="http://schemas.openxmlformats.org/officeDocument/2006/relationships/notesMaster" Target="../notesMasters/notesMaster1.xml"/></Relationships>
</file>

<file path=ppt/notesSlides/_rels/notesSlide1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0.xml"/><Relationship Id="rId1" Type="http://schemas.openxmlformats.org/officeDocument/2006/relationships/notesMaster" Target="../notesMasters/notesMaster1.xml"/></Relationships>
</file>

<file path=ppt/notesSlides/_rels/notesSlide1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1.xml"/><Relationship Id="rId1" Type="http://schemas.openxmlformats.org/officeDocument/2006/relationships/notesMaster" Target="../notesMasters/notesMaster1.xml"/></Relationships>
</file>

<file path=ppt/notesSlides/_rels/notesSlide1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2.xml"/><Relationship Id="rId1" Type="http://schemas.openxmlformats.org/officeDocument/2006/relationships/notesMaster" Target="../notesMasters/notesMaster1.xml"/></Relationships>
</file>

<file path=ppt/notesSlides/_rels/notesSlide1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3.xml"/><Relationship Id="rId1" Type="http://schemas.openxmlformats.org/officeDocument/2006/relationships/notesMaster" Target="../notesMasters/notesMaster1.xml"/></Relationships>
</file>

<file path=ppt/notesSlides/_rels/notesSlide1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4.xml"/><Relationship Id="rId1" Type="http://schemas.openxmlformats.org/officeDocument/2006/relationships/notesMaster" Target="../notesMasters/notesMaster1.xml"/></Relationships>
</file>

<file path=ppt/notesSlides/_rels/notesSlide1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5.xml"/><Relationship Id="rId1" Type="http://schemas.openxmlformats.org/officeDocument/2006/relationships/notesMaster" Target="../notesMasters/notesMaster1.xml"/></Relationships>
</file>

<file path=ppt/notesSlides/_rels/notesSlide1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6.xml"/><Relationship Id="rId1" Type="http://schemas.openxmlformats.org/officeDocument/2006/relationships/notesMaster" Target="../notesMasters/notesMaster1.xml"/></Relationships>
</file>

<file path=ppt/notesSlides/_rels/notesSlide1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7.xml"/><Relationship Id="rId1" Type="http://schemas.openxmlformats.org/officeDocument/2006/relationships/notesMaster" Target="../notesMasters/notesMaster1.xml"/></Relationships>
</file>

<file path=ppt/notesSlides/_rels/notesSlide1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8.xml"/><Relationship Id="rId1" Type="http://schemas.openxmlformats.org/officeDocument/2006/relationships/notesMaster" Target="../notesMasters/notesMaster1.xml"/></Relationships>
</file>

<file path=ppt/notesSlides/_rels/notesSlide1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0.xml"/><Relationship Id="rId1" Type="http://schemas.openxmlformats.org/officeDocument/2006/relationships/notesMaster" Target="../notesMasters/notesMaster1.xml"/></Relationships>
</file>

<file path=ppt/notesSlides/_rels/notesSlide1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1.xml"/><Relationship Id="rId1" Type="http://schemas.openxmlformats.org/officeDocument/2006/relationships/notesMaster" Target="../notesMasters/notesMaster1.xml"/></Relationships>
</file>

<file path=ppt/notesSlides/_rels/notesSlide1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2.xml"/><Relationship Id="rId1" Type="http://schemas.openxmlformats.org/officeDocument/2006/relationships/notesMaster" Target="../notesMasters/notesMaster1.xml"/></Relationships>
</file>

<file path=ppt/notesSlides/_rels/notesSlide1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3.xml"/><Relationship Id="rId1" Type="http://schemas.openxmlformats.org/officeDocument/2006/relationships/notesMaster" Target="../notesMasters/notesMaster1.xml"/></Relationships>
</file>

<file path=ppt/notesSlides/_rels/notesSlide1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4.xml"/><Relationship Id="rId1" Type="http://schemas.openxmlformats.org/officeDocument/2006/relationships/notesMaster" Target="../notesMasters/notesMaster1.xml"/></Relationships>
</file>

<file path=ppt/notesSlides/_rels/notesSlide1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5.xml"/><Relationship Id="rId1" Type="http://schemas.openxmlformats.org/officeDocument/2006/relationships/notesMaster" Target="../notesMasters/notesMaster1.xml"/></Relationships>
</file>

<file path=ppt/notesSlides/_rels/notesSlide1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6.xml"/><Relationship Id="rId1" Type="http://schemas.openxmlformats.org/officeDocument/2006/relationships/notesMaster" Target="../notesMasters/notesMaster1.xml"/></Relationships>
</file>

<file path=ppt/notesSlides/_rels/notesSlide1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7.xml"/><Relationship Id="rId1" Type="http://schemas.openxmlformats.org/officeDocument/2006/relationships/notesMaster" Target="../notesMasters/notesMaster1.xml"/></Relationships>
</file>

<file path=ppt/notesSlides/_rels/notesSlide1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8.xml"/><Relationship Id="rId1" Type="http://schemas.openxmlformats.org/officeDocument/2006/relationships/notesMaster" Target="../notesMasters/notesMaster1.xml"/></Relationships>
</file>

<file path=ppt/notesSlides/_rels/notesSlide1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0.xml"/><Relationship Id="rId1" Type="http://schemas.openxmlformats.org/officeDocument/2006/relationships/notesMaster" Target="../notesMasters/notesMaster1.xml"/></Relationships>
</file>

<file path=ppt/notesSlides/_rels/notesSlide1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1.xml"/><Relationship Id="rId1" Type="http://schemas.openxmlformats.org/officeDocument/2006/relationships/notesMaster" Target="../notesMasters/notesMaster1.xml"/></Relationships>
</file>

<file path=ppt/notesSlides/_rels/notesSlide1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2.xml"/><Relationship Id="rId1" Type="http://schemas.openxmlformats.org/officeDocument/2006/relationships/notesMaster" Target="../notesMasters/notesMaster1.xml"/></Relationships>
</file>

<file path=ppt/notesSlides/_rels/notesSlide1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3.xml"/><Relationship Id="rId1" Type="http://schemas.openxmlformats.org/officeDocument/2006/relationships/notesMaster" Target="../notesMasters/notesMaster1.xml"/></Relationships>
</file>

<file path=ppt/notesSlides/_rels/notesSlide1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4.xml"/><Relationship Id="rId1" Type="http://schemas.openxmlformats.org/officeDocument/2006/relationships/notesMaster" Target="../notesMasters/notesMaster1.xml"/></Relationships>
</file>

<file path=ppt/notesSlides/_rels/notesSlide1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5.xml"/><Relationship Id="rId1" Type="http://schemas.openxmlformats.org/officeDocument/2006/relationships/notesMaster" Target="../notesMasters/notesMaster1.xml"/></Relationships>
</file>

<file path=ppt/notesSlides/_rels/notesSlide1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6.xml"/><Relationship Id="rId1" Type="http://schemas.openxmlformats.org/officeDocument/2006/relationships/notesMaster" Target="../notesMasters/notesMaster1.xml"/></Relationships>
</file>

<file path=ppt/notesSlides/_rels/notesSlide1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7.xml"/><Relationship Id="rId1" Type="http://schemas.openxmlformats.org/officeDocument/2006/relationships/notesMaster" Target="../notesMasters/notesMaster1.xml"/></Relationships>
</file>

<file path=ppt/notesSlides/_rels/notesSlide1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8.xml"/><Relationship Id="rId1" Type="http://schemas.openxmlformats.org/officeDocument/2006/relationships/notesMaster" Target="../notesMasters/notesMaster1.xml"/></Relationships>
</file>

<file path=ppt/notesSlides/_rels/notesSlide1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0.xml"/><Relationship Id="rId1" Type="http://schemas.openxmlformats.org/officeDocument/2006/relationships/notesMaster" Target="../notesMasters/notesMaster1.xml"/></Relationships>
</file>

<file path=ppt/notesSlides/_rels/notesSlide1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1.xml"/><Relationship Id="rId1" Type="http://schemas.openxmlformats.org/officeDocument/2006/relationships/notesMaster" Target="../notesMasters/notesMaster1.xml"/></Relationships>
</file>

<file path=ppt/notesSlides/_rels/notesSlide1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2.xml"/><Relationship Id="rId1" Type="http://schemas.openxmlformats.org/officeDocument/2006/relationships/notesMaster" Target="../notesMasters/notesMaster1.xml"/></Relationships>
</file>

<file path=ppt/notesSlides/_rels/notesSlide1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3.xml"/><Relationship Id="rId1" Type="http://schemas.openxmlformats.org/officeDocument/2006/relationships/notesMaster" Target="../notesMasters/notesMaster1.xml"/></Relationships>
</file>

<file path=ppt/notesSlides/_rels/notesSlide1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4.xml"/><Relationship Id="rId1" Type="http://schemas.openxmlformats.org/officeDocument/2006/relationships/notesMaster" Target="../notesMasters/notesMaster1.xml"/></Relationships>
</file>

<file path=ppt/notesSlides/_rels/notesSlide1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5.xml"/><Relationship Id="rId1" Type="http://schemas.openxmlformats.org/officeDocument/2006/relationships/notesMaster" Target="../notesMasters/notesMaster1.xml"/></Relationships>
</file>

<file path=ppt/notesSlides/_rels/notesSlide1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6.xml"/><Relationship Id="rId1" Type="http://schemas.openxmlformats.org/officeDocument/2006/relationships/notesMaster" Target="../notesMasters/notesMaster1.xml"/></Relationships>
</file>

<file path=ppt/notesSlides/_rels/notesSlide1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8C06D7-ADDF-41DE-A68B-3D019B9B6182}" type="slidenum">
              <a:rPr lang="pl-PL" smtClean="0"/>
              <a:t>1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7925984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8C06D7-ADDF-41DE-A68B-3D019B9B6182}" type="slidenum">
              <a:rPr lang="pl-PL" smtClean="0"/>
              <a:t>10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32499787"/>
      </p:ext>
    </p:extLst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8C06D7-ADDF-41DE-A68B-3D019B9B6182}" type="slidenum">
              <a:rPr lang="pl-PL" smtClean="0"/>
              <a:t>100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507943740"/>
      </p:ext>
    </p:extLst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8C06D7-ADDF-41DE-A68B-3D019B9B6182}" type="slidenum">
              <a:rPr lang="pl-PL" smtClean="0"/>
              <a:t>101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515048690"/>
      </p:ext>
    </p:extLst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8C06D7-ADDF-41DE-A68B-3D019B9B6182}" type="slidenum">
              <a:rPr lang="pl-PL" smtClean="0"/>
              <a:t>102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703415122"/>
      </p:ext>
    </p:extLst>
  </p:cSld>
  <p:clrMapOvr>
    <a:masterClrMapping/>
  </p:clrMapOvr>
</p:notes>
</file>

<file path=ppt/notesSlides/notesSlide10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8C06D7-ADDF-41DE-A68B-3D019B9B6182}" type="slidenum">
              <a:rPr lang="pl-PL" smtClean="0"/>
              <a:t>103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629255962"/>
      </p:ext>
    </p:extLst>
  </p:cSld>
  <p:clrMapOvr>
    <a:masterClrMapping/>
  </p:clrMapOvr>
</p:notes>
</file>

<file path=ppt/notesSlides/notesSlide10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8C06D7-ADDF-41DE-A68B-3D019B9B6182}" type="slidenum">
              <a:rPr lang="pl-PL" smtClean="0"/>
              <a:t>104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155510361"/>
      </p:ext>
    </p:extLst>
  </p:cSld>
  <p:clrMapOvr>
    <a:masterClrMapping/>
  </p:clrMapOvr>
</p:notes>
</file>

<file path=ppt/notesSlides/notesSlide10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8C06D7-ADDF-41DE-A68B-3D019B9B6182}" type="slidenum">
              <a:rPr lang="pl-PL" smtClean="0"/>
              <a:t>105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629255962"/>
      </p:ext>
    </p:extLst>
  </p:cSld>
  <p:clrMapOvr>
    <a:masterClrMapping/>
  </p:clrMapOvr>
</p:notes>
</file>

<file path=ppt/notesSlides/notesSlide10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8C06D7-ADDF-41DE-A68B-3D019B9B6182}" type="slidenum">
              <a:rPr lang="pl-PL" smtClean="0"/>
              <a:t>106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693718986"/>
      </p:ext>
    </p:extLst>
  </p:cSld>
  <p:clrMapOvr>
    <a:masterClrMapping/>
  </p:clrMapOvr>
</p:notes>
</file>

<file path=ppt/notesSlides/notesSlide10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8C06D7-ADDF-41DE-A68B-3D019B9B6182}" type="slidenum">
              <a:rPr lang="pl-PL" smtClean="0"/>
              <a:t>107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234572672"/>
      </p:ext>
    </p:extLst>
  </p:cSld>
  <p:clrMapOvr>
    <a:masterClrMapping/>
  </p:clrMapOvr>
</p:notes>
</file>

<file path=ppt/notesSlides/notesSlide10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8C06D7-ADDF-41DE-A68B-3D019B9B6182}" type="slidenum">
              <a:rPr lang="pl-PL" smtClean="0"/>
              <a:t>108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649931407"/>
      </p:ext>
    </p:extLst>
  </p:cSld>
  <p:clrMapOvr>
    <a:masterClrMapping/>
  </p:clrMapOvr>
</p:notes>
</file>

<file path=ppt/notesSlides/notesSlide10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8C06D7-ADDF-41DE-A68B-3D019B9B6182}" type="slidenum">
              <a:rPr lang="pl-PL" smtClean="0"/>
              <a:t>109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5726992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8C06D7-ADDF-41DE-A68B-3D019B9B6182}" type="slidenum">
              <a:rPr lang="pl-PL" smtClean="0"/>
              <a:t>11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753283023"/>
      </p:ext>
    </p:extLst>
  </p:cSld>
  <p:clrMapOvr>
    <a:masterClrMapping/>
  </p:clrMapOvr>
</p:notes>
</file>

<file path=ppt/notesSlides/notesSlide1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8C06D7-ADDF-41DE-A68B-3D019B9B6182}" type="slidenum">
              <a:rPr lang="pl-PL" smtClean="0"/>
              <a:t>110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257904994"/>
      </p:ext>
    </p:extLst>
  </p:cSld>
  <p:clrMapOvr>
    <a:masterClrMapping/>
  </p:clrMapOvr>
</p:notes>
</file>

<file path=ppt/notesSlides/notesSlide1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8C06D7-ADDF-41DE-A68B-3D019B9B6182}" type="slidenum">
              <a:rPr lang="pl-PL" smtClean="0"/>
              <a:t>111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74713667"/>
      </p:ext>
    </p:extLst>
  </p:cSld>
  <p:clrMapOvr>
    <a:masterClrMapping/>
  </p:clrMapOvr>
</p:notes>
</file>

<file path=ppt/notesSlides/notesSlide1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8C06D7-ADDF-41DE-A68B-3D019B9B6182}" type="slidenum">
              <a:rPr lang="pl-PL" smtClean="0"/>
              <a:t>112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180673579"/>
      </p:ext>
    </p:extLst>
  </p:cSld>
  <p:clrMapOvr>
    <a:masterClrMapping/>
  </p:clrMapOvr>
</p:notes>
</file>

<file path=ppt/notesSlides/notesSlide1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8C06D7-ADDF-41DE-A68B-3D019B9B6182}" type="slidenum">
              <a:rPr lang="pl-PL" smtClean="0"/>
              <a:t>113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10300042"/>
      </p:ext>
    </p:extLst>
  </p:cSld>
  <p:clrMapOvr>
    <a:masterClrMapping/>
  </p:clrMapOvr>
</p:notes>
</file>

<file path=ppt/notesSlides/notesSlide1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8C06D7-ADDF-41DE-A68B-3D019B9B6182}" type="slidenum">
              <a:rPr lang="pl-PL" smtClean="0"/>
              <a:t>114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066783635"/>
      </p:ext>
    </p:extLst>
  </p:cSld>
  <p:clrMapOvr>
    <a:masterClrMapping/>
  </p:clrMapOvr>
</p:notes>
</file>

<file path=ppt/notesSlides/notesSlide1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8C06D7-ADDF-41DE-A68B-3D019B9B6182}" type="slidenum">
              <a:rPr lang="pl-PL" smtClean="0"/>
              <a:t>115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044749844"/>
      </p:ext>
    </p:extLst>
  </p:cSld>
  <p:clrMapOvr>
    <a:masterClrMapping/>
  </p:clrMapOvr>
</p:notes>
</file>

<file path=ppt/notesSlides/notesSlide1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8C06D7-ADDF-41DE-A68B-3D019B9B6182}" type="slidenum">
              <a:rPr lang="pl-PL" smtClean="0"/>
              <a:t>116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537872911"/>
      </p:ext>
    </p:extLst>
  </p:cSld>
  <p:clrMapOvr>
    <a:masterClrMapping/>
  </p:clrMapOvr>
</p:notes>
</file>

<file path=ppt/notesSlides/notesSlide1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8C06D7-ADDF-41DE-A68B-3D019B9B6182}" type="slidenum">
              <a:rPr lang="pl-PL" smtClean="0"/>
              <a:t>117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628814974"/>
      </p:ext>
    </p:extLst>
  </p:cSld>
  <p:clrMapOvr>
    <a:masterClrMapping/>
  </p:clrMapOvr>
</p:notes>
</file>

<file path=ppt/notesSlides/notesSlide1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8C06D7-ADDF-41DE-A68B-3D019B9B6182}" type="slidenum">
              <a:rPr lang="pl-PL" smtClean="0"/>
              <a:t>118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404543629"/>
      </p:ext>
    </p:extLst>
  </p:cSld>
  <p:clrMapOvr>
    <a:masterClrMapping/>
  </p:clrMapOvr>
</p:notes>
</file>

<file path=ppt/notesSlides/notesSlide1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8C06D7-ADDF-41DE-A68B-3D019B9B6182}" type="slidenum">
              <a:rPr lang="pl-PL" smtClean="0"/>
              <a:t>119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1927351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8C06D7-ADDF-41DE-A68B-3D019B9B6182}" type="slidenum">
              <a:rPr lang="pl-PL" smtClean="0"/>
              <a:t>12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469879299"/>
      </p:ext>
    </p:extLst>
  </p:cSld>
  <p:clrMapOvr>
    <a:masterClrMapping/>
  </p:clrMapOvr>
</p:notes>
</file>

<file path=ppt/notesSlides/notesSlide1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8C06D7-ADDF-41DE-A68B-3D019B9B6182}" type="slidenum">
              <a:rPr lang="pl-PL" smtClean="0"/>
              <a:t>120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389039256"/>
      </p:ext>
    </p:extLst>
  </p:cSld>
  <p:clrMapOvr>
    <a:masterClrMapping/>
  </p:clrMapOvr>
</p:notes>
</file>

<file path=ppt/notesSlides/notesSlide1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8C06D7-ADDF-41DE-A68B-3D019B9B6182}" type="slidenum">
              <a:rPr lang="pl-PL" smtClean="0"/>
              <a:t>121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539137005"/>
      </p:ext>
    </p:extLst>
  </p:cSld>
  <p:clrMapOvr>
    <a:masterClrMapping/>
  </p:clrMapOvr>
</p:notes>
</file>

<file path=ppt/notesSlides/notesSlide1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8C06D7-ADDF-41DE-A68B-3D019B9B6182}" type="slidenum">
              <a:rPr lang="pl-PL" smtClean="0"/>
              <a:t>122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939121166"/>
      </p:ext>
    </p:extLst>
  </p:cSld>
  <p:clrMapOvr>
    <a:masterClrMapping/>
  </p:clrMapOvr>
</p:notes>
</file>

<file path=ppt/notesSlides/notesSlide1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8C06D7-ADDF-41DE-A68B-3D019B9B6182}" type="slidenum">
              <a:rPr lang="pl-PL" smtClean="0"/>
              <a:t>123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686731397"/>
      </p:ext>
    </p:extLst>
  </p:cSld>
  <p:clrMapOvr>
    <a:masterClrMapping/>
  </p:clrMapOvr>
</p:notes>
</file>

<file path=ppt/notesSlides/notesSlide1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8C06D7-ADDF-41DE-A68B-3D019B9B6182}" type="slidenum">
              <a:rPr lang="pl-PL" smtClean="0"/>
              <a:t>124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73802966"/>
      </p:ext>
    </p:extLst>
  </p:cSld>
  <p:clrMapOvr>
    <a:masterClrMapping/>
  </p:clrMapOvr>
</p:notes>
</file>

<file path=ppt/notesSlides/notesSlide1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8C06D7-ADDF-41DE-A68B-3D019B9B6182}" type="slidenum">
              <a:rPr lang="pl-PL" smtClean="0"/>
              <a:t>125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193967114"/>
      </p:ext>
    </p:extLst>
  </p:cSld>
  <p:clrMapOvr>
    <a:masterClrMapping/>
  </p:clrMapOvr>
</p:notes>
</file>

<file path=ppt/notesSlides/notesSlide1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8C06D7-ADDF-41DE-A68B-3D019B9B6182}" type="slidenum">
              <a:rPr lang="pl-PL" smtClean="0"/>
              <a:t>126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827347241"/>
      </p:ext>
    </p:extLst>
  </p:cSld>
  <p:clrMapOvr>
    <a:masterClrMapping/>
  </p:clrMapOvr>
</p:notes>
</file>

<file path=ppt/notesSlides/notesSlide1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8C06D7-ADDF-41DE-A68B-3D019B9B6182}" type="slidenum">
              <a:rPr lang="pl-PL" smtClean="0"/>
              <a:t>127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769570957"/>
      </p:ext>
    </p:extLst>
  </p:cSld>
  <p:clrMapOvr>
    <a:masterClrMapping/>
  </p:clrMapOvr>
</p:notes>
</file>

<file path=ppt/notesSlides/notesSlide1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8C06D7-ADDF-41DE-A68B-3D019B9B6182}" type="slidenum">
              <a:rPr lang="pl-PL" smtClean="0"/>
              <a:t>128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709572511"/>
      </p:ext>
    </p:extLst>
  </p:cSld>
  <p:clrMapOvr>
    <a:masterClrMapping/>
  </p:clrMapOvr>
</p:notes>
</file>

<file path=ppt/notesSlides/notesSlide1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8C06D7-ADDF-41DE-A68B-3D019B9B6182}" type="slidenum">
              <a:rPr lang="pl-PL" smtClean="0"/>
              <a:t>129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8417263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8C06D7-ADDF-41DE-A68B-3D019B9B6182}" type="slidenum">
              <a:rPr lang="pl-PL" smtClean="0"/>
              <a:t>13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327708744"/>
      </p:ext>
    </p:extLst>
  </p:cSld>
  <p:clrMapOvr>
    <a:masterClrMapping/>
  </p:clrMapOvr>
</p:notes>
</file>

<file path=ppt/notesSlides/notesSlide1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8C06D7-ADDF-41DE-A68B-3D019B9B6182}" type="slidenum">
              <a:rPr lang="pl-PL" smtClean="0"/>
              <a:t>130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805245805"/>
      </p:ext>
    </p:extLst>
  </p:cSld>
  <p:clrMapOvr>
    <a:masterClrMapping/>
  </p:clrMapOvr>
</p:notes>
</file>

<file path=ppt/notesSlides/notesSlide1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8C06D7-ADDF-41DE-A68B-3D019B9B6182}" type="slidenum">
              <a:rPr lang="pl-PL" smtClean="0"/>
              <a:t>131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68030940"/>
      </p:ext>
    </p:extLst>
  </p:cSld>
  <p:clrMapOvr>
    <a:masterClrMapping/>
  </p:clrMapOvr>
</p:notes>
</file>

<file path=ppt/notesSlides/notesSlide1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8C06D7-ADDF-41DE-A68B-3D019B9B6182}" type="slidenum">
              <a:rPr lang="pl-PL" smtClean="0"/>
              <a:t>132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931499308"/>
      </p:ext>
    </p:extLst>
  </p:cSld>
  <p:clrMapOvr>
    <a:masterClrMapping/>
  </p:clrMapOvr>
</p:notes>
</file>

<file path=ppt/notesSlides/notesSlide1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8C06D7-ADDF-41DE-A68B-3D019B9B6182}" type="slidenum">
              <a:rPr lang="pl-PL" smtClean="0"/>
              <a:t>133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820627985"/>
      </p:ext>
    </p:extLst>
  </p:cSld>
  <p:clrMapOvr>
    <a:masterClrMapping/>
  </p:clrMapOvr>
</p:notes>
</file>

<file path=ppt/notesSlides/notesSlide1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8C06D7-ADDF-41DE-A68B-3D019B9B6182}" type="slidenum">
              <a:rPr lang="pl-PL" smtClean="0"/>
              <a:t>134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261988697"/>
      </p:ext>
    </p:extLst>
  </p:cSld>
  <p:clrMapOvr>
    <a:masterClrMapping/>
  </p:clrMapOvr>
</p:notes>
</file>

<file path=ppt/notesSlides/notesSlide1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8C06D7-ADDF-41DE-A68B-3D019B9B6182}" type="slidenum">
              <a:rPr lang="pl-PL" smtClean="0"/>
              <a:t>135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035378409"/>
      </p:ext>
    </p:extLst>
  </p:cSld>
  <p:clrMapOvr>
    <a:masterClrMapping/>
  </p:clrMapOvr>
</p:notes>
</file>

<file path=ppt/notesSlides/notesSlide1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8C06D7-ADDF-41DE-A68B-3D019B9B6182}" type="slidenum">
              <a:rPr lang="pl-PL" smtClean="0"/>
              <a:t>136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268886260"/>
      </p:ext>
    </p:extLst>
  </p:cSld>
  <p:clrMapOvr>
    <a:masterClrMapping/>
  </p:clrMapOvr>
</p:notes>
</file>

<file path=ppt/notesSlides/notesSlide1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8C06D7-ADDF-41DE-A68B-3D019B9B6182}" type="slidenum">
              <a:rPr lang="pl-PL" smtClean="0"/>
              <a:t>137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857631504"/>
      </p:ext>
    </p:extLst>
  </p:cSld>
  <p:clrMapOvr>
    <a:masterClrMapping/>
  </p:clrMapOvr>
</p:notes>
</file>

<file path=ppt/notesSlides/notesSlide1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8C06D7-ADDF-41DE-A68B-3D019B9B6182}" type="slidenum">
              <a:rPr lang="pl-PL" smtClean="0"/>
              <a:t>138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857631504"/>
      </p:ext>
    </p:extLst>
  </p:cSld>
  <p:clrMapOvr>
    <a:masterClrMapping/>
  </p:clrMapOvr>
</p:notes>
</file>

<file path=ppt/notesSlides/notesSlide1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8C06D7-ADDF-41DE-A68B-3D019B9B6182}" type="slidenum">
              <a:rPr lang="pl-PL" smtClean="0"/>
              <a:t>139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04276473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8C06D7-ADDF-41DE-A68B-3D019B9B6182}" type="slidenum">
              <a:rPr lang="pl-PL" smtClean="0"/>
              <a:t>14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327708744"/>
      </p:ext>
    </p:extLst>
  </p:cSld>
  <p:clrMapOvr>
    <a:masterClrMapping/>
  </p:clrMapOvr>
</p:notes>
</file>

<file path=ppt/notesSlides/notesSlide1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8C06D7-ADDF-41DE-A68B-3D019B9B6182}" type="slidenum">
              <a:rPr lang="pl-PL" smtClean="0"/>
              <a:t>140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03123386"/>
      </p:ext>
    </p:extLst>
  </p:cSld>
  <p:clrMapOvr>
    <a:masterClrMapping/>
  </p:clrMapOvr>
</p:notes>
</file>

<file path=ppt/notesSlides/notesSlide1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8C06D7-ADDF-41DE-A68B-3D019B9B6182}" type="slidenum">
              <a:rPr lang="pl-PL" smtClean="0"/>
              <a:t>141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285186423"/>
      </p:ext>
    </p:extLst>
  </p:cSld>
  <p:clrMapOvr>
    <a:masterClrMapping/>
  </p:clrMapOvr>
</p:notes>
</file>

<file path=ppt/notesSlides/notesSlide1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8C06D7-ADDF-41DE-A68B-3D019B9B6182}" type="slidenum">
              <a:rPr lang="pl-PL" smtClean="0"/>
              <a:t>142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140409184"/>
      </p:ext>
    </p:extLst>
  </p:cSld>
  <p:clrMapOvr>
    <a:masterClrMapping/>
  </p:clrMapOvr>
</p:notes>
</file>

<file path=ppt/notesSlides/notesSlide1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8C06D7-ADDF-41DE-A68B-3D019B9B6182}" type="slidenum">
              <a:rPr lang="pl-PL" smtClean="0"/>
              <a:t>143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337544573"/>
      </p:ext>
    </p:extLst>
  </p:cSld>
  <p:clrMapOvr>
    <a:masterClrMapping/>
  </p:clrMapOvr>
</p:notes>
</file>

<file path=ppt/notesSlides/notesSlide1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8C06D7-ADDF-41DE-A68B-3D019B9B6182}" type="slidenum">
              <a:rPr lang="pl-PL" smtClean="0"/>
              <a:t>144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527290297"/>
      </p:ext>
    </p:extLst>
  </p:cSld>
  <p:clrMapOvr>
    <a:masterClrMapping/>
  </p:clrMapOvr>
</p:notes>
</file>

<file path=ppt/notesSlides/notesSlide1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8C06D7-ADDF-41DE-A68B-3D019B9B6182}" type="slidenum">
              <a:rPr lang="pl-PL" smtClean="0"/>
              <a:t>145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067616721"/>
      </p:ext>
    </p:extLst>
  </p:cSld>
  <p:clrMapOvr>
    <a:masterClrMapping/>
  </p:clrMapOvr>
</p:notes>
</file>

<file path=ppt/notesSlides/notesSlide1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8C06D7-ADDF-41DE-A68B-3D019B9B6182}" type="slidenum">
              <a:rPr lang="pl-PL" smtClean="0"/>
              <a:t>146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901589027"/>
      </p:ext>
    </p:extLst>
  </p:cSld>
  <p:clrMapOvr>
    <a:masterClrMapping/>
  </p:clrMapOvr>
</p:notes>
</file>

<file path=ppt/notesSlides/notesSlide1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8C06D7-ADDF-41DE-A68B-3D019B9B6182}" type="slidenum">
              <a:rPr lang="pl-PL" smtClean="0"/>
              <a:t>147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913734494"/>
      </p:ext>
    </p:extLst>
  </p:cSld>
  <p:clrMapOvr>
    <a:masterClrMapping/>
  </p:clrMapOvr>
</p:notes>
</file>

<file path=ppt/notesSlides/notesSlide1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8C06D7-ADDF-41DE-A68B-3D019B9B6182}" type="slidenum">
              <a:rPr lang="pl-PL" smtClean="0"/>
              <a:t>148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74817688"/>
      </p:ext>
    </p:extLst>
  </p:cSld>
  <p:clrMapOvr>
    <a:masterClrMapping/>
  </p:clrMapOvr>
</p:notes>
</file>

<file path=ppt/notesSlides/notesSlide1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8C06D7-ADDF-41DE-A68B-3D019B9B6182}" type="slidenum">
              <a:rPr lang="pl-PL" smtClean="0"/>
              <a:t>149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24985433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8C06D7-ADDF-41DE-A68B-3D019B9B6182}" type="slidenum">
              <a:rPr lang="pl-PL" smtClean="0"/>
              <a:t>15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321974025"/>
      </p:ext>
    </p:extLst>
  </p:cSld>
  <p:clrMapOvr>
    <a:masterClrMapping/>
  </p:clrMapOvr>
</p:notes>
</file>

<file path=ppt/notesSlides/notesSlide1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8C06D7-ADDF-41DE-A68B-3D019B9B6182}" type="slidenum">
              <a:rPr lang="pl-PL" smtClean="0"/>
              <a:t>150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400250087"/>
      </p:ext>
    </p:extLst>
  </p:cSld>
  <p:clrMapOvr>
    <a:masterClrMapping/>
  </p:clrMapOvr>
</p:notes>
</file>

<file path=ppt/notesSlides/notesSlide1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8C06D7-ADDF-41DE-A68B-3D019B9B6182}" type="slidenum">
              <a:rPr lang="pl-PL" smtClean="0"/>
              <a:t>151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566773011"/>
      </p:ext>
    </p:extLst>
  </p:cSld>
  <p:clrMapOvr>
    <a:masterClrMapping/>
  </p:clrMapOvr>
</p:notes>
</file>

<file path=ppt/notesSlides/notesSlide1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8C06D7-ADDF-41DE-A68B-3D019B9B6182}" type="slidenum">
              <a:rPr lang="pl-PL" smtClean="0"/>
              <a:t>152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892563728"/>
      </p:ext>
    </p:extLst>
  </p:cSld>
  <p:clrMapOvr>
    <a:masterClrMapping/>
  </p:clrMapOvr>
</p:notes>
</file>

<file path=ppt/notesSlides/notesSlide1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8C06D7-ADDF-41DE-A68B-3D019B9B6182}" type="slidenum">
              <a:rPr lang="pl-PL" smtClean="0"/>
              <a:t>153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135977306"/>
      </p:ext>
    </p:extLst>
  </p:cSld>
  <p:clrMapOvr>
    <a:masterClrMapping/>
  </p:clrMapOvr>
</p:notes>
</file>

<file path=ppt/notesSlides/notesSlide1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8C06D7-ADDF-41DE-A68B-3D019B9B6182}" type="slidenum">
              <a:rPr lang="pl-PL" smtClean="0"/>
              <a:t>154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470762949"/>
      </p:ext>
    </p:extLst>
  </p:cSld>
  <p:clrMapOvr>
    <a:masterClrMapping/>
  </p:clrMapOvr>
</p:notes>
</file>

<file path=ppt/notesSlides/notesSlide1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8C06D7-ADDF-41DE-A68B-3D019B9B6182}" type="slidenum">
              <a:rPr lang="pl-PL" smtClean="0"/>
              <a:t>155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209360471"/>
      </p:ext>
    </p:extLst>
  </p:cSld>
  <p:clrMapOvr>
    <a:masterClrMapping/>
  </p:clrMapOvr>
</p:notes>
</file>

<file path=ppt/notesSlides/notesSlide1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8C06D7-ADDF-41DE-A68B-3D019B9B6182}" type="slidenum">
              <a:rPr lang="pl-PL" smtClean="0"/>
              <a:t>156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718186812"/>
      </p:ext>
    </p:extLst>
  </p:cSld>
  <p:clrMapOvr>
    <a:masterClrMapping/>
  </p:clrMapOvr>
</p:notes>
</file>

<file path=ppt/notesSlides/notesSlide1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8C06D7-ADDF-41DE-A68B-3D019B9B6182}" type="slidenum">
              <a:rPr lang="pl-PL" smtClean="0"/>
              <a:t>157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800505982"/>
      </p:ext>
    </p:extLst>
  </p:cSld>
  <p:clrMapOvr>
    <a:masterClrMapping/>
  </p:clrMapOvr>
</p:notes>
</file>

<file path=ppt/notesSlides/notesSlide1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8C06D7-ADDF-41DE-A68B-3D019B9B6182}" type="slidenum">
              <a:rPr lang="pl-PL" smtClean="0"/>
              <a:t>158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961736467"/>
      </p:ext>
    </p:extLst>
  </p:cSld>
  <p:clrMapOvr>
    <a:masterClrMapping/>
  </p:clrMapOvr>
</p:notes>
</file>

<file path=ppt/notesSlides/notesSlide1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8C06D7-ADDF-41DE-A68B-3D019B9B6182}" type="slidenum">
              <a:rPr lang="pl-PL" smtClean="0"/>
              <a:t>159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5330203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8C06D7-ADDF-41DE-A68B-3D019B9B6182}" type="slidenum">
              <a:rPr lang="pl-PL" smtClean="0"/>
              <a:t>16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188884702"/>
      </p:ext>
    </p:extLst>
  </p:cSld>
  <p:clrMapOvr>
    <a:masterClrMapping/>
  </p:clrMapOvr>
</p:notes>
</file>

<file path=ppt/notesSlides/notesSlide1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8C06D7-ADDF-41DE-A68B-3D019B9B6182}" type="slidenum">
              <a:rPr lang="pl-PL" smtClean="0"/>
              <a:t>160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819503434"/>
      </p:ext>
    </p:extLst>
  </p:cSld>
  <p:clrMapOvr>
    <a:masterClrMapping/>
  </p:clrMapOvr>
</p:notes>
</file>

<file path=ppt/notesSlides/notesSlide1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8C06D7-ADDF-41DE-A68B-3D019B9B6182}" type="slidenum">
              <a:rPr lang="pl-PL" smtClean="0"/>
              <a:t>161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199582419"/>
      </p:ext>
    </p:extLst>
  </p:cSld>
  <p:clrMapOvr>
    <a:masterClrMapping/>
  </p:clrMapOvr>
</p:notes>
</file>

<file path=ppt/notesSlides/notesSlide1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8C06D7-ADDF-41DE-A68B-3D019B9B6182}" type="slidenum">
              <a:rPr lang="pl-PL" smtClean="0"/>
              <a:t>162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832247882"/>
      </p:ext>
    </p:extLst>
  </p:cSld>
  <p:clrMapOvr>
    <a:masterClrMapping/>
  </p:clrMapOvr>
</p:notes>
</file>

<file path=ppt/notesSlides/notesSlide1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8C06D7-ADDF-41DE-A68B-3D019B9B6182}" type="slidenum">
              <a:rPr lang="pl-PL" smtClean="0"/>
              <a:t>163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417490280"/>
      </p:ext>
    </p:extLst>
  </p:cSld>
  <p:clrMapOvr>
    <a:masterClrMapping/>
  </p:clrMapOvr>
</p:notes>
</file>

<file path=ppt/notesSlides/notesSlide1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8C06D7-ADDF-41DE-A68B-3D019B9B6182}" type="slidenum">
              <a:rPr lang="pl-PL" smtClean="0"/>
              <a:t>164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926086909"/>
      </p:ext>
    </p:extLst>
  </p:cSld>
  <p:clrMapOvr>
    <a:masterClrMapping/>
  </p:clrMapOvr>
</p:notes>
</file>

<file path=ppt/notesSlides/notesSlide1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8C06D7-ADDF-41DE-A68B-3D019B9B6182}" type="slidenum">
              <a:rPr lang="pl-PL" smtClean="0"/>
              <a:t>165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512074812"/>
      </p:ext>
    </p:extLst>
  </p:cSld>
  <p:clrMapOvr>
    <a:masterClrMapping/>
  </p:clrMapOvr>
</p:notes>
</file>

<file path=ppt/notesSlides/notesSlide1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8C06D7-ADDF-41DE-A68B-3D019B9B6182}" type="slidenum">
              <a:rPr lang="pl-PL" smtClean="0"/>
              <a:t>166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845157341"/>
      </p:ext>
    </p:extLst>
  </p:cSld>
  <p:clrMapOvr>
    <a:masterClrMapping/>
  </p:clrMapOvr>
</p:notes>
</file>

<file path=ppt/notesSlides/notesSlide1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8C06D7-ADDF-41DE-A68B-3D019B9B6182}" type="slidenum">
              <a:rPr lang="pl-PL" smtClean="0"/>
              <a:t>167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647016589"/>
      </p:ext>
    </p:extLst>
  </p:cSld>
  <p:clrMapOvr>
    <a:masterClrMapping/>
  </p:clrMapOvr>
</p:notes>
</file>

<file path=ppt/notesSlides/notesSlide1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8C06D7-ADDF-41DE-A68B-3D019B9B6182}" type="slidenum">
              <a:rPr lang="pl-PL" smtClean="0"/>
              <a:t>168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631923941"/>
      </p:ext>
    </p:extLst>
  </p:cSld>
  <p:clrMapOvr>
    <a:masterClrMapping/>
  </p:clrMapOvr>
</p:notes>
</file>

<file path=ppt/notesSlides/notesSlide1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8C06D7-ADDF-41DE-A68B-3D019B9B6182}" type="slidenum">
              <a:rPr lang="pl-PL" smtClean="0"/>
              <a:t>169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61440443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8C06D7-ADDF-41DE-A68B-3D019B9B6182}" type="slidenum">
              <a:rPr lang="pl-PL" smtClean="0"/>
              <a:t>17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621378793"/>
      </p:ext>
    </p:extLst>
  </p:cSld>
  <p:clrMapOvr>
    <a:masterClrMapping/>
  </p:clrMapOvr>
</p:notes>
</file>

<file path=ppt/notesSlides/notesSlide1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8C06D7-ADDF-41DE-A68B-3D019B9B6182}" type="slidenum">
              <a:rPr lang="pl-PL" smtClean="0"/>
              <a:t>170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737669609"/>
      </p:ext>
    </p:extLst>
  </p:cSld>
  <p:clrMapOvr>
    <a:masterClrMapping/>
  </p:clrMapOvr>
</p:notes>
</file>

<file path=ppt/notesSlides/notesSlide1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8C06D7-ADDF-41DE-A68B-3D019B9B6182}" type="slidenum">
              <a:rPr lang="pl-PL" smtClean="0"/>
              <a:t>171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032021373"/>
      </p:ext>
    </p:extLst>
  </p:cSld>
  <p:clrMapOvr>
    <a:masterClrMapping/>
  </p:clrMapOvr>
</p:notes>
</file>

<file path=ppt/notesSlides/notesSlide1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8C06D7-ADDF-41DE-A68B-3D019B9B6182}" type="slidenum">
              <a:rPr lang="pl-PL" smtClean="0"/>
              <a:t>172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141386863"/>
      </p:ext>
    </p:extLst>
  </p:cSld>
  <p:clrMapOvr>
    <a:masterClrMapping/>
  </p:clrMapOvr>
</p:notes>
</file>

<file path=ppt/notesSlides/notesSlide1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8C06D7-ADDF-41DE-A68B-3D019B9B6182}" type="slidenum">
              <a:rPr lang="pl-PL" smtClean="0"/>
              <a:t>173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306002626"/>
      </p:ext>
    </p:extLst>
  </p:cSld>
  <p:clrMapOvr>
    <a:masterClrMapping/>
  </p:clrMapOvr>
</p:notes>
</file>

<file path=ppt/notesSlides/notesSlide1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8C06D7-ADDF-41DE-A68B-3D019B9B6182}" type="slidenum">
              <a:rPr lang="pl-PL" smtClean="0"/>
              <a:t>174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969036068"/>
      </p:ext>
    </p:extLst>
  </p:cSld>
  <p:clrMapOvr>
    <a:masterClrMapping/>
  </p:clrMapOvr>
</p:notes>
</file>

<file path=ppt/notesSlides/notesSlide1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8C06D7-ADDF-41DE-A68B-3D019B9B6182}" type="slidenum">
              <a:rPr lang="pl-PL" smtClean="0"/>
              <a:t>175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005683232"/>
      </p:ext>
    </p:extLst>
  </p:cSld>
  <p:clrMapOvr>
    <a:masterClrMapping/>
  </p:clrMapOvr>
</p:notes>
</file>

<file path=ppt/notesSlides/notesSlide1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8C06D7-ADDF-41DE-A68B-3D019B9B6182}" type="slidenum">
              <a:rPr lang="pl-PL" smtClean="0"/>
              <a:t>176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845883968"/>
      </p:ext>
    </p:extLst>
  </p:cSld>
  <p:clrMapOvr>
    <a:masterClrMapping/>
  </p:clrMapOvr>
</p:notes>
</file>

<file path=ppt/notesSlides/notesSlide1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8C06D7-ADDF-41DE-A68B-3D019B9B6182}" type="slidenum">
              <a:rPr lang="pl-PL" smtClean="0"/>
              <a:t>177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70712877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8C06D7-ADDF-41DE-A68B-3D019B9B6182}" type="slidenum">
              <a:rPr lang="pl-PL" smtClean="0"/>
              <a:t>18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88530385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8C06D7-ADDF-41DE-A68B-3D019B9B6182}" type="slidenum">
              <a:rPr lang="pl-PL" smtClean="0"/>
              <a:t>19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8853038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8C06D7-ADDF-41DE-A68B-3D019B9B6182}" type="slidenum">
              <a:rPr lang="pl-PL" smtClean="0"/>
              <a:t>2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6315252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8C06D7-ADDF-41DE-A68B-3D019B9B6182}" type="slidenum">
              <a:rPr lang="pl-PL" smtClean="0"/>
              <a:t>20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59060610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8C06D7-ADDF-41DE-A68B-3D019B9B6182}" type="slidenum">
              <a:rPr lang="pl-PL" smtClean="0"/>
              <a:t>21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9710050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8C06D7-ADDF-41DE-A68B-3D019B9B6182}" type="slidenum">
              <a:rPr lang="pl-PL" smtClean="0"/>
              <a:t>22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16245978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8C06D7-ADDF-41DE-A68B-3D019B9B6182}" type="slidenum">
              <a:rPr lang="pl-PL" smtClean="0"/>
              <a:t>23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53212438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8C06D7-ADDF-41DE-A68B-3D019B9B6182}" type="slidenum">
              <a:rPr lang="pl-PL" smtClean="0"/>
              <a:t>24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12274485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8C06D7-ADDF-41DE-A68B-3D019B9B6182}" type="slidenum">
              <a:rPr lang="pl-PL" smtClean="0"/>
              <a:t>25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85167129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8C06D7-ADDF-41DE-A68B-3D019B9B6182}" type="slidenum">
              <a:rPr lang="pl-PL" smtClean="0"/>
              <a:t>26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77587208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8C06D7-ADDF-41DE-A68B-3D019B9B6182}" type="slidenum">
              <a:rPr lang="pl-PL" smtClean="0"/>
              <a:t>27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89066532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8C06D7-ADDF-41DE-A68B-3D019B9B6182}" type="slidenum">
              <a:rPr lang="pl-PL" smtClean="0"/>
              <a:t>28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94042539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8C06D7-ADDF-41DE-A68B-3D019B9B6182}" type="slidenum">
              <a:rPr lang="pl-PL" smtClean="0"/>
              <a:t>29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9404253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8C06D7-ADDF-41DE-A68B-3D019B9B6182}" type="slidenum">
              <a:rPr lang="pl-PL" smtClean="0"/>
              <a:t>3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62407335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8C06D7-ADDF-41DE-A68B-3D019B9B6182}" type="slidenum">
              <a:rPr lang="pl-PL" smtClean="0"/>
              <a:t>30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94042539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8C06D7-ADDF-41DE-A68B-3D019B9B6182}" type="slidenum">
              <a:rPr lang="pl-PL" smtClean="0"/>
              <a:t>31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94042539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8C06D7-ADDF-41DE-A68B-3D019B9B6182}" type="slidenum">
              <a:rPr lang="pl-PL" smtClean="0"/>
              <a:t>32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94042539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8C06D7-ADDF-41DE-A68B-3D019B9B6182}" type="slidenum">
              <a:rPr lang="pl-PL" smtClean="0"/>
              <a:t>33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94042539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8C06D7-ADDF-41DE-A68B-3D019B9B6182}" type="slidenum">
              <a:rPr lang="pl-PL" smtClean="0"/>
              <a:t>34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5358526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8C06D7-ADDF-41DE-A68B-3D019B9B6182}" type="slidenum">
              <a:rPr lang="pl-PL" smtClean="0"/>
              <a:t>35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94042539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8C06D7-ADDF-41DE-A68B-3D019B9B6182}" type="slidenum">
              <a:rPr lang="pl-PL" smtClean="0"/>
              <a:t>36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94042539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8C06D7-ADDF-41DE-A68B-3D019B9B6182}" type="slidenum">
              <a:rPr lang="pl-PL" smtClean="0"/>
              <a:t>37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74525825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8C06D7-ADDF-41DE-A68B-3D019B9B6182}" type="slidenum">
              <a:rPr lang="pl-PL" smtClean="0"/>
              <a:t>38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15864642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8C06D7-ADDF-41DE-A68B-3D019B9B6182}" type="slidenum">
              <a:rPr lang="pl-PL" smtClean="0"/>
              <a:t>39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1946402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8C06D7-ADDF-41DE-A68B-3D019B9B6182}" type="slidenum">
              <a:rPr lang="pl-PL" smtClean="0"/>
              <a:t>4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708110298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8C06D7-ADDF-41DE-A68B-3D019B9B6182}" type="slidenum">
              <a:rPr lang="pl-PL" smtClean="0"/>
              <a:t>40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970159177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8C06D7-ADDF-41DE-A68B-3D019B9B6182}" type="slidenum">
              <a:rPr lang="pl-PL" smtClean="0"/>
              <a:t>41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97735262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8C06D7-ADDF-41DE-A68B-3D019B9B6182}" type="slidenum">
              <a:rPr lang="pl-PL" smtClean="0"/>
              <a:t>42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826302405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8C06D7-ADDF-41DE-A68B-3D019B9B6182}" type="slidenum">
              <a:rPr lang="pl-PL" smtClean="0"/>
              <a:t>43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911620770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8C06D7-ADDF-41DE-A68B-3D019B9B6182}" type="slidenum">
              <a:rPr lang="pl-PL" smtClean="0"/>
              <a:t>44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149701613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8C06D7-ADDF-41DE-A68B-3D019B9B6182}" type="slidenum">
              <a:rPr lang="pl-PL" smtClean="0"/>
              <a:t>45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939919391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8C06D7-ADDF-41DE-A68B-3D019B9B6182}" type="slidenum">
              <a:rPr lang="pl-PL" smtClean="0"/>
              <a:t>46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694245606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8C06D7-ADDF-41DE-A68B-3D019B9B6182}" type="slidenum">
              <a:rPr lang="pl-PL" smtClean="0"/>
              <a:t>47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272003198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8C06D7-ADDF-41DE-A68B-3D019B9B6182}" type="slidenum">
              <a:rPr lang="pl-PL" smtClean="0"/>
              <a:t>48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842755572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8C06D7-ADDF-41DE-A68B-3D019B9B6182}" type="slidenum">
              <a:rPr lang="pl-PL" smtClean="0"/>
              <a:t>49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6786108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8C06D7-ADDF-41DE-A68B-3D019B9B6182}" type="slidenum">
              <a:rPr lang="pl-PL" smtClean="0"/>
              <a:t>5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821009179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8C06D7-ADDF-41DE-A68B-3D019B9B6182}" type="slidenum">
              <a:rPr lang="pl-PL" smtClean="0"/>
              <a:t>50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237687150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8C06D7-ADDF-41DE-A68B-3D019B9B6182}" type="slidenum">
              <a:rPr lang="pl-PL" smtClean="0"/>
              <a:t>51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839624092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8C06D7-ADDF-41DE-A68B-3D019B9B6182}" type="slidenum">
              <a:rPr lang="pl-PL" smtClean="0"/>
              <a:t>52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704961813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8C06D7-ADDF-41DE-A68B-3D019B9B6182}" type="slidenum">
              <a:rPr lang="pl-PL" smtClean="0"/>
              <a:pPr/>
              <a:t>53</a:t>
            </a:fld>
            <a:endParaRPr lang="pl-PL" dirty="0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8C06D7-ADDF-41DE-A68B-3D019B9B6182}" type="slidenum">
              <a:rPr lang="pl-PL" smtClean="0"/>
              <a:pPr/>
              <a:t>54</a:t>
            </a:fld>
            <a:endParaRPr lang="pl-PL" dirty="0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8C06D7-ADDF-41DE-A68B-3D019B9B6182}" type="slidenum">
              <a:rPr lang="pl-PL" smtClean="0"/>
              <a:t>55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954844429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8C06D7-ADDF-41DE-A68B-3D019B9B6182}" type="slidenum">
              <a:rPr lang="pl-PL" smtClean="0"/>
              <a:t>56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569710261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8C06D7-ADDF-41DE-A68B-3D019B9B6182}" type="slidenum">
              <a:rPr lang="pl-PL" smtClean="0"/>
              <a:t>57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672350862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8C06D7-ADDF-41DE-A68B-3D019B9B6182}" type="slidenum">
              <a:rPr lang="pl-PL" smtClean="0"/>
              <a:t>58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98722271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8C06D7-ADDF-41DE-A68B-3D019B9B6182}" type="slidenum">
              <a:rPr lang="pl-PL" smtClean="0"/>
              <a:t>59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1898453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8C06D7-ADDF-41DE-A68B-3D019B9B6182}" type="slidenum">
              <a:rPr lang="pl-PL" smtClean="0"/>
              <a:t>6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433090153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8C06D7-ADDF-41DE-A68B-3D019B9B6182}" type="slidenum">
              <a:rPr lang="pl-PL" smtClean="0"/>
              <a:pPr/>
              <a:t>60</a:t>
            </a:fld>
            <a:endParaRPr lang="pl-PL" dirty="0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8C06D7-ADDF-41DE-A68B-3D019B9B6182}" type="slidenum">
              <a:rPr lang="pl-PL" smtClean="0"/>
              <a:t>61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770968567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8C06D7-ADDF-41DE-A68B-3D019B9B6182}" type="slidenum">
              <a:rPr lang="pl-PL" smtClean="0"/>
              <a:t>62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887682183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8C06D7-ADDF-41DE-A68B-3D019B9B6182}" type="slidenum">
              <a:rPr lang="pl-PL" smtClean="0"/>
              <a:t>63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718121605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8C06D7-ADDF-41DE-A68B-3D019B9B6182}" type="slidenum">
              <a:rPr lang="pl-PL" smtClean="0"/>
              <a:t>64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250468608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8C06D7-ADDF-41DE-A68B-3D019B9B6182}" type="slidenum">
              <a:rPr lang="pl-PL" smtClean="0"/>
              <a:t>65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189845390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8C06D7-ADDF-41DE-A68B-3D019B9B6182}" type="slidenum">
              <a:rPr lang="pl-PL" smtClean="0"/>
              <a:pPr/>
              <a:t>66</a:t>
            </a:fld>
            <a:endParaRPr lang="pl-PL" dirty="0"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8C06D7-ADDF-41DE-A68B-3D019B9B6182}" type="slidenum">
              <a:rPr lang="pl-PL" smtClean="0"/>
              <a:t>67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56216872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8C06D7-ADDF-41DE-A68B-3D019B9B6182}" type="slidenum">
              <a:rPr lang="pl-PL" smtClean="0"/>
              <a:t>68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907935692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8C06D7-ADDF-41DE-A68B-3D019B9B6182}" type="slidenum">
              <a:rPr lang="pl-PL" smtClean="0"/>
              <a:t>69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4980776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8C06D7-ADDF-41DE-A68B-3D019B9B6182}" type="slidenum">
              <a:rPr lang="pl-PL" smtClean="0"/>
              <a:t>7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625989968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8C06D7-ADDF-41DE-A68B-3D019B9B6182}" type="slidenum">
              <a:rPr lang="pl-PL" smtClean="0"/>
              <a:t>70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628085391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8C06D7-ADDF-41DE-A68B-3D019B9B6182}" type="slidenum">
              <a:rPr lang="pl-PL" smtClean="0"/>
              <a:t>71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137733056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8C06D7-ADDF-41DE-A68B-3D019B9B6182}" type="slidenum">
              <a:rPr lang="pl-PL" smtClean="0"/>
              <a:t>72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406509979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8C06D7-ADDF-41DE-A68B-3D019B9B6182}" type="slidenum">
              <a:rPr lang="pl-PL" smtClean="0"/>
              <a:t>73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603936021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8C06D7-ADDF-41DE-A68B-3D019B9B6182}" type="slidenum">
              <a:rPr lang="pl-PL" smtClean="0"/>
              <a:t>74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961928598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8C06D7-ADDF-41DE-A68B-3D019B9B6182}" type="slidenum">
              <a:rPr lang="pl-PL" smtClean="0"/>
              <a:t>75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96750483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8C06D7-ADDF-41DE-A68B-3D019B9B6182}" type="slidenum">
              <a:rPr lang="pl-PL" smtClean="0"/>
              <a:t>76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881536506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8C06D7-ADDF-41DE-A68B-3D019B9B6182}" type="slidenum">
              <a:rPr lang="pl-PL" smtClean="0"/>
              <a:t>77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579476646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8C06D7-ADDF-41DE-A68B-3D019B9B6182}" type="slidenum">
              <a:rPr lang="pl-PL" smtClean="0"/>
              <a:t>78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235085239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8C06D7-ADDF-41DE-A68B-3D019B9B6182}" type="slidenum">
              <a:rPr lang="pl-PL" smtClean="0"/>
              <a:t>79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3423552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8C06D7-ADDF-41DE-A68B-3D019B9B6182}" type="slidenum">
              <a:rPr lang="pl-PL" smtClean="0"/>
              <a:t>8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028023312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8C06D7-ADDF-41DE-A68B-3D019B9B6182}" type="slidenum">
              <a:rPr lang="pl-PL" smtClean="0"/>
              <a:t>80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066107683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8C06D7-ADDF-41DE-A68B-3D019B9B6182}" type="slidenum">
              <a:rPr lang="pl-PL" smtClean="0"/>
              <a:t>81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620248009"/>
      </p:ext>
    </p:extLst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8C06D7-ADDF-41DE-A68B-3D019B9B6182}" type="slidenum">
              <a:rPr lang="pl-PL" smtClean="0"/>
              <a:t>82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649125951"/>
      </p:ext>
    </p:extLst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8C06D7-ADDF-41DE-A68B-3D019B9B6182}" type="slidenum">
              <a:rPr lang="pl-PL" smtClean="0"/>
              <a:t>83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963581388"/>
      </p:ext>
    </p:extLst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8C06D7-ADDF-41DE-A68B-3D019B9B6182}" type="slidenum">
              <a:rPr lang="pl-PL" smtClean="0"/>
              <a:t>84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931868398"/>
      </p:ext>
    </p:extLst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8C06D7-ADDF-41DE-A68B-3D019B9B6182}" type="slidenum">
              <a:rPr lang="pl-PL" smtClean="0"/>
              <a:t>85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125140486"/>
      </p:ext>
    </p:extLst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8C06D7-ADDF-41DE-A68B-3D019B9B6182}" type="slidenum">
              <a:rPr lang="pl-PL" smtClean="0"/>
              <a:t>86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33168673"/>
      </p:ext>
    </p:extLst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8C06D7-ADDF-41DE-A68B-3D019B9B6182}" type="slidenum">
              <a:rPr lang="pl-PL" smtClean="0"/>
              <a:t>87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28847011"/>
      </p:ext>
    </p:extLst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8C06D7-ADDF-41DE-A68B-3D019B9B6182}" type="slidenum">
              <a:rPr lang="pl-PL" smtClean="0"/>
              <a:t>88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09128893"/>
      </p:ext>
    </p:extLst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8C06D7-ADDF-41DE-A68B-3D019B9B6182}" type="slidenum">
              <a:rPr lang="pl-PL" smtClean="0"/>
              <a:t>89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418745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8C06D7-ADDF-41DE-A68B-3D019B9B6182}" type="slidenum">
              <a:rPr lang="pl-PL" smtClean="0"/>
              <a:t>9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626036369"/>
      </p:ext>
    </p:extLst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8C06D7-ADDF-41DE-A68B-3D019B9B6182}" type="slidenum">
              <a:rPr lang="pl-PL" smtClean="0"/>
              <a:t>90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224340357"/>
      </p:ext>
    </p:extLst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8C06D7-ADDF-41DE-A68B-3D019B9B6182}" type="slidenum">
              <a:rPr lang="pl-PL" smtClean="0"/>
              <a:t>91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72835855"/>
      </p:ext>
    </p:extLst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8C06D7-ADDF-41DE-A68B-3D019B9B6182}" type="slidenum">
              <a:rPr lang="pl-PL" smtClean="0"/>
              <a:t>92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29124493"/>
      </p:ext>
    </p:extLst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8C06D7-ADDF-41DE-A68B-3D019B9B6182}" type="slidenum">
              <a:rPr lang="pl-PL" smtClean="0"/>
              <a:t>93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967979438"/>
      </p:ext>
    </p:extLst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8C06D7-ADDF-41DE-A68B-3D019B9B6182}" type="slidenum">
              <a:rPr lang="pl-PL" smtClean="0"/>
              <a:t>94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024295237"/>
      </p:ext>
    </p:extLst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8C06D7-ADDF-41DE-A68B-3D019B9B6182}" type="slidenum">
              <a:rPr lang="pl-PL" smtClean="0"/>
              <a:t>95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496425991"/>
      </p:ext>
    </p:extLst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8C06D7-ADDF-41DE-A68B-3D019B9B6182}" type="slidenum">
              <a:rPr lang="pl-PL" smtClean="0"/>
              <a:t>96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820876851"/>
      </p:ext>
    </p:extLst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8C06D7-ADDF-41DE-A68B-3D019B9B6182}" type="slidenum">
              <a:rPr lang="pl-PL" smtClean="0"/>
              <a:t>97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606130961"/>
      </p:ext>
    </p:extLst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8C06D7-ADDF-41DE-A68B-3D019B9B6182}" type="slidenum">
              <a:rPr lang="pl-PL" smtClean="0"/>
              <a:t>98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305360385"/>
      </p:ext>
    </p:extLst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8C06D7-ADDF-41DE-A68B-3D019B9B6182}" type="slidenum">
              <a:rPr lang="pl-PL" smtClean="0"/>
              <a:t>99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4143022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645406-82AA-458E-B09F-32BD5EEB84CD}" type="datetimeFigureOut">
              <a:rPr lang="pl-PL"/>
              <a:pPr>
                <a:defRPr/>
              </a:pPr>
              <a:t>2018-02-05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8A7423-E196-45EB-89D5-07F3C6B25EBB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627104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E15174-4A9D-43AC-A89C-6403EF304A84}" type="datetimeFigureOut">
              <a:rPr lang="pl-PL"/>
              <a:pPr>
                <a:defRPr/>
              </a:pPr>
              <a:t>2018-02-05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FC8DC8-A76D-4C7F-911D-8FCF892D2AEC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9585615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7FBB38-A465-4589-9CB5-9E1D9591699A}" type="datetimeFigureOut">
              <a:rPr lang="pl-PL"/>
              <a:pPr>
                <a:defRPr/>
              </a:pPr>
              <a:t>2018-02-05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1913C3-7BFD-4C62-BB0A-CE6DDA4C6A52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866695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DCB101-F3FC-4E12-8CF6-1013F1F52497}" type="datetimeFigureOut">
              <a:rPr lang="pl-PL"/>
              <a:pPr>
                <a:defRPr/>
              </a:pPr>
              <a:t>2018-02-05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F9A19B-C25F-43A3-8EC5-7C8AB52888CD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234953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26D478-36B2-48FC-B1A3-81F7E13454FB}" type="datetimeFigureOut">
              <a:rPr lang="pl-PL"/>
              <a:pPr>
                <a:defRPr/>
              </a:pPr>
              <a:t>2018-02-05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82E3AA-2D36-4782-91F3-18D9B91B56EF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2298098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828DF4-FA7A-4A91-AA20-59F244BC44AF}" type="datetimeFigureOut">
              <a:rPr lang="pl-PL"/>
              <a:pPr>
                <a:defRPr/>
              </a:pPr>
              <a:t>2018-02-05</a:t>
            </a:fld>
            <a:endParaRPr lang="pl-PL" dirty="0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9CF49F-1F73-4FF9-97F2-F92FDB9C58E2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269855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659BE2-9C21-4D16-9F0E-068744A4ED5A}" type="datetimeFigureOut">
              <a:rPr lang="pl-PL"/>
              <a:pPr>
                <a:defRPr/>
              </a:pPr>
              <a:t>2018-02-05</a:t>
            </a:fld>
            <a:endParaRPr lang="pl-PL" dirty="0"/>
          </a:p>
        </p:txBody>
      </p:sp>
      <p:sp>
        <p:nvSpPr>
          <p:cNvPr id="8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9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8AAD8F-75CC-4EA4-9A4E-D1C77586C38D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264287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A81526-2D3C-4297-84CC-3DFF25E9AD38}" type="datetimeFigureOut">
              <a:rPr lang="pl-PL"/>
              <a:pPr>
                <a:defRPr/>
              </a:pPr>
              <a:t>2018-02-05</a:t>
            </a:fld>
            <a:endParaRPr lang="pl-PL" dirty="0"/>
          </a:p>
        </p:txBody>
      </p:sp>
      <p:sp>
        <p:nvSpPr>
          <p:cNvPr id="4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5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C35D76-1FE1-4C0A-BA78-8292DDAD47A2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5652930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2D5841-FC19-4710-BF7D-B10BB29FD296}" type="datetimeFigureOut">
              <a:rPr lang="pl-PL"/>
              <a:pPr>
                <a:defRPr/>
              </a:pPr>
              <a:t>2018-02-05</a:t>
            </a:fld>
            <a:endParaRPr lang="pl-PL" dirty="0"/>
          </a:p>
        </p:txBody>
      </p:sp>
      <p:sp>
        <p:nvSpPr>
          <p:cNvPr id="3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4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244DE5-CCFD-4D1A-BF94-41CB1BEF4282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5341368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F19ADA-C1B2-4580-A44D-9EAD85A96BF1}" type="datetimeFigureOut">
              <a:rPr lang="pl-PL"/>
              <a:pPr>
                <a:defRPr/>
              </a:pPr>
              <a:t>2018-02-05</a:t>
            </a:fld>
            <a:endParaRPr lang="pl-PL" dirty="0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4F80C7-709B-4B08-B5C4-1A4FB73788B3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1266523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l-PL" noProof="0" dirty="0" smtClean="0"/>
              <a:t>Kliknij ikonę, aby dodać obraz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FC9C74-30D7-405F-AEC9-E2643E6E2223}" type="datetimeFigureOut">
              <a:rPr lang="pl-PL"/>
              <a:pPr>
                <a:defRPr/>
              </a:pPr>
              <a:t>2018-02-05</a:t>
            </a:fld>
            <a:endParaRPr lang="pl-PL" dirty="0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482062-8ADF-41BA-9806-A5A45888D98A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4565861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ymbol zastępczy tytułu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</a:t>
            </a:r>
          </a:p>
        </p:txBody>
      </p:sp>
      <p:sp>
        <p:nvSpPr>
          <p:cNvPr id="1027" name="Symbol zastępczy tekstu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style wzorca tekstu</a:t>
            </a:r>
          </a:p>
          <a:p>
            <a:pPr lvl="1"/>
            <a:r>
              <a:rPr lang="pl-PL" altLang="pl-PL" smtClean="0"/>
              <a:t>Drugi poziom</a:t>
            </a:r>
          </a:p>
          <a:p>
            <a:pPr lvl="2"/>
            <a:r>
              <a:rPr lang="pl-PL" altLang="pl-PL" smtClean="0"/>
              <a:t>Trzeci poziom</a:t>
            </a:r>
          </a:p>
          <a:p>
            <a:pPr lvl="3"/>
            <a:r>
              <a:rPr lang="pl-PL" altLang="pl-PL" smtClean="0"/>
              <a:t>Czwarty poziom</a:t>
            </a:r>
          </a:p>
          <a:p>
            <a:pPr lvl="4"/>
            <a:r>
              <a:rPr lang="pl-PL" altLang="pl-PL" smtClean="0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0C36551-A857-4A90-B3CA-2BA574DE19FF}" type="datetimeFigureOut">
              <a:rPr lang="pl-PL"/>
              <a:pPr>
                <a:defRPr/>
              </a:pPr>
              <a:t>2018-02-05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ADE7072-DEEB-417F-B67C-A71678347234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0.xml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1.xml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3.xml"/><Relationship Id="rId2" Type="http://schemas.openxmlformats.org/officeDocument/2006/relationships/notesSlide" Target="../notesSlides/notesSlide102.xml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4.xml"/><Relationship Id="rId2" Type="http://schemas.openxmlformats.org/officeDocument/2006/relationships/notesSlide" Target="../notesSlides/notesSlide103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55.x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6.xml"/><Relationship Id="rId2" Type="http://schemas.openxmlformats.org/officeDocument/2006/relationships/notesSlide" Target="../notesSlides/notesSlide104.xml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7.xml"/><Relationship Id="rId2" Type="http://schemas.openxmlformats.org/officeDocument/2006/relationships/notesSlide" Target="../notesSlides/notesSlide105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58.xml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9.xml"/><Relationship Id="rId2" Type="http://schemas.openxmlformats.org/officeDocument/2006/relationships/notesSlide" Target="../notesSlides/notesSlide106.xml"/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7.xml"/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0.xml"/><Relationship Id="rId2" Type="http://schemas.openxmlformats.org/officeDocument/2006/relationships/notesSlide" Target="../notesSlides/notesSlide108.xml"/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1.xml"/><Relationship Id="rId2" Type="http://schemas.openxmlformats.org/officeDocument/2006/relationships/notesSlide" Target="../notesSlides/notesSlide10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2.xml"/><Relationship Id="rId2" Type="http://schemas.openxmlformats.org/officeDocument/2006/relationships/notesSlide" Target="../notesSlides/notesSlide110.xml"/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1.xml"/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3.xml"/><Relationship Id="rId2" Type="http://schemas.openxmlformats.org/officeDocument/2006/relationships/notesSlide" Target="../notesSlides/notesSlide112.xml"/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4.xml"/><Relationship Id="rId2" Type="http://schemas.openxmlformats.org/officeDocument/2006/relationships/notesSlide" Target="../notesSlides/notesSlide113.xml"/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5.xml"/><Relationship Id="rId2" Type="http://schemas.openxmlformats.org/officeDocument/2006/relationships/notesSlide" Target="../notesSlides/notesSlide114.xml"/><Relationship Id="rId1" Type="http://schemas.openxmlformats.org/officeDocument/2006/relationships/slideLayout" Target="../slideLayouts/slideLayout4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5.xml"/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6.xml"/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6.xml"/><Relationship Id="rId2" Type="http://schemas.openxmlformats.org/officeDocument/2006/relationships/notesSlide" Target="../notesSlides/notesSlide117.xml"/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8.xml"/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7.xml"/><Relationship Id="rId2" Type="http://schemas.openxmlformats.org/officeDocument/2006/relationships/notesSlide" Target="../notesSlides/notesSlide120.xml"/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1.xml"/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2.xml"/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8.xml"/><Relationship Id="rId2" Type="http://schemas.openxmlformats.org/officeDocument/2006/relationships/notesSlide" Target="../notesSlides/notesSlide123.xml"/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9.xml"/><Relationship Id="rId2" Type="http://schemas.openxmlformats.org/officeDocument/2006/relationships/notesSlide" Target="../notesSlides/notesSlide124.xml"/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0.xml"/><Relationship Id="rId2" Type="http://schemas.openxmlformats.org/officeDocument/2006/relationships/notesSlide" Target="../notesSlides/notesSlide125.xml"/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1.xml"/><Relationship Id="rId2" Type="http://schemas.openxmlformats.org/officeDocument/2006/relationships/notesSlide" Target="../notesSlides/notesSlide126.xml"/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2.xml"/><Relationship Id="rId2" Type="http://schemas.openxmlformats.org/officeDocument/2006/relationships/notesSlide" Target="../notesSlides/notesSlide127.xml"/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3.xml"/><Relationship Id="rId2" Type="http://schemas.openxmlformats.org/officeDocument/2006/relationships/notesSlide" Target="../notesSlides/notesSlide128.xml"/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4.xml"/><Relationship Id="rId2" Type="http://schemas.openxmlformats.org/officeDocument/2006/relationships/notesSlide" Target="../notesSlides/notesSlide130.xml"/><Relationship Id="rId1" Type="http://schemas.openxmlformats.org/officeDocument/2006/relationships/slideLayout" Target="../slideLayouts/slideLayout2.xml"/></Relationships>
</file>

<file path=ppt/slides/_rels/slide1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1.xml"/><Relationship Id="rId1" Type="http://schemas.openxmlformats.org/officeDocument/2006/relationships/slideLayout" Target="../slideLayouts/slideLayout2.xml"/></Relationships>
</file>

<file path=ppt/slides/_rels/slide1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2.xml"/><Relationship Id="rId1" Type="http://schemas.openxmlformats.org/officeDocument/2006/relationships/slideLayout" Target="../slideLayouts/slideLayout2.xml"/></Relationships>
</file>

<file path=ppt/slides/_rels/slide1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3.xml"/><Relationship Id="rId1" Type="http://schemas.openxmlformats.org/officeDocument/2006/relationships/slideLayout" Target="../slideLayouts/slideLayout2.xml"/></Relationships>
</file>

<file path=ppt/slides/_rels/slide1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4.xml"/><Relationship Id="rId1" Type="http://schemas.openxmlformats.org/officeDocument/2006/relationships/slideLayout" Target="../slideLayouts/slideLayout2.xml"/></Relationships>
</file>

<file path=ppt/slides/_rels/slide1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5.xml"/><Relationship Id="rId1" Type="http://schemas.openxmlformats.org/officeDocument/2006/relationships/slideLayout" Target="../slideLayouts/slideLayout2.xml"/></Relationships>
</file>

<file path=ppt/slides/_rels/slide13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5.xml"/><Relationship Id="rId2" Type="http://schemas.openxmlformats.org/officeDocument/2006/relationships/notesSlide" Target="../notesSlides/notesSlide136.xml"/><Relationship Id="rId1" Type="http://schemas.openxmlformats.org/officeDocument/2006/relationships/slideLayout" Target="../slideLayouts/slideLayout2.xml"/></Relationships>
</file>

<file path=ppt/slides/_rels/slide1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7.xml"/><Relationship Id="rId1" Type="http://schemas.openxmlformats.org/officeDocument/2006/relationships/slideLayout" Target="../slideLayouts/slideLayout2.xml"/></Relationships>
</file>

<file path=ppt/slides/_rels/slide1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8.xml"/><Relationship Id="rId1" Type="http://schemas.openxmlformats.org/officeDocument/2006/relationships/slideLayout" Target="../slideLayouts/slideLayout2.xml"/></Relationships>
</file>

<file path=ppt/slides/_rels/slide13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6.xml"/><Relationship Id="rId2" Type="http://schemas.openxmlformats.org/officeDocument/2006/relationships/notesSlide" Target="../notesSlides/notesSlide13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0.xml"/><Relationship Id="rId1" Type="http://schemas.openxmlformats.org/officeDocument/2006/relationships/slideLayout" Target="../slideLayouts/slideLayout2.xml"/></Relationships>
</file>

<file path=ppt/slides/_rels/slide14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7.xml"/><Relationship Id="rId2" Type="http://schemas.openxmlformats.org/officeDocument/2006/relationships/notesSlide" Target="../notesSlides/notesSlide141.xml"/><Relationship Id="rId1" Type="http://schemas.openxmlformats.org/officeDocument/2006/relationships/slideLayout" Target="../slideLayouts/slideLayout2.xml"/></Relationships>
</file>

<file path=ppt/slides/_rels/slide1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2.xml"/><Relationship Id="rId1" Type="http://schemas.openxmlformats.org/officeDocument/2006/relationships/slideLayout" Target="../slideLayouts/slideLayout2.xml"/></Relationships>
</file>

<file path=ppt/slides/_rels/slide14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8.xml"/><Relationship Id="rId2" Type="http://schemas.openxmlformats.org/officeDocument/2006/relationships/notesSlide" Target="../notesSlides/notesSlide143.xml"/><Relationship Id="rId1" Type="http://schemas.openxmlformats.org/officeDocument/2006/relationships/slideLayout" Target="../slideLayouts/slideLayout2.xml"/></Relationships>
</file>

<file path=ppt/slides/_rels/slide14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emf"/><Relationship Id="rId4" Type="http://schemas.openxmlformats.org/officeDocument/2006/relationships/package" Target="../embeddings/Microsoft_Excel_Worksheet79.xlsx"/></Relationships>
</file>

<file path=ppt/slides/_rels/slide14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9.xml"/><Relationship Id="rId2" Type="http://schemas.openxmlformats.org/officeDocument/2006/relationships/notesSlide" Target="../notesSlides/notesSlide145.xml"/><Relationship Id="rId1" Type="http://schemas.openxmlformats.org/officeDocument/2006/relationships/slideLayout" Target="../slideLayouts/slideLayout2.xml"/></Relationships>
</file>

<file path=ppt/slides/_rels/slide14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0.xml"/><Relationship Id="rId2" Type="http://schemas.openxmlformats.org/officeDocument/2006/relationships/notesSlide" Target="../notesSlides/notesSlide146.xml"/><Relationship Id="rId1" Type="http://schemas.openxmlformats.org/officeDocument/2006/relationships/slideLayout" Target="../slideLayouts/slideLayout2.xml"/></Relationships>
</file>

<file path=ppt/slides/_rels/slide1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7.xml"/><Relationship Id="rId1" Type="http://schemas.openxmlformats.org/officeDocument/2006/relationships/slideLayout" Target="../slideLayouts/slideLayout2.xml"/></Relationships>
</file>

<file path=ppt/slides/_rels/slide1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8.xml"/><Relationship Id="rId1" Type="http://schemas.openxmlformats.org/officeDocument/2006/relationships/slideLayout" Target="../slideLayouts/slideLayout2.xml"/></Relationships>
</file>

<file path=ppt/slides/_rels/slide1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0.xml"/><Relationship Id="rId1" Type="http://schemas.openxmlformats.org/officeDocument/2006/relationships/slideLayout" Target="../slideLayouts/slideLayout2.xml"/></Relationships>
</file>

<file path=ppt/slides/_rels/slide1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1.xml"/><Relationship Id="rId1" Type="http://schemas.openxmlformats.org/officeDocument/2006/relationships/slideLayout" Target="../slideLayouts/slideLayout2.xml"/></Relationships>
</file>

<file path=ppt/slides/_rels/slide1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2.xml"/><Relationship Id="rId1" Type="http://schemas.openxmlformats.org/officeDocument/2006/relationships/slideLayout" Target="../slideLayouts/slideLayout2.xml"/></Relationships>
</file>

<file path=ppt/slides/_rels/slide1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3.xml"/><Relationship Id="rId1" Type="http://schemas.openxmlformats.org/officeDocument/2006/relationships/slideLayout" Target="../slideLayouts/slideLayout2.xml"/></Relationships>
</file>

<file path=ppt/slides/_rels/slide1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4.xml"/><Relationship Id="rId1" Type="http://schemas.openxmlformats.org/officeDocument/2006/relationships/slideLayout" Target="../slideLayouts/slideLayout2.xml"/></Relationships>
</file>

<file path=ppt/slides/_rels/slide1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5.xml"/><Relationship Id="rId1" Type="http://schemas.openxmlformats.org/officeDocument/2006/relationships/slideLayout" Target="../slideLayouts/slideLayout2.xml"/></Relationships>
</file>

<file path=ppt/slides/_rels/slide1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6.xml"/><Relationship Id="rId1" Type="http://schemas.openxmlformats.org/officeDocument/2006/relationships/slideLayout" Target="../slideLayouts/slideLayout2.xml"/></Relationships>
</file>

<file path=ppt/slides/_rels/slide1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7.xml"/><Relationship Id="rId1" Type="http://schemas.openxmlformats.org/officeDocument/2006/relationships/slideLayout" Target="../slideLayouts/slideLayout2.xml"/></Relationships>
</file>

<file path=ppt/slides/_rels/slide1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8.xml"/><Relationship Id="rId1" Type="http://schemas.openxmlformats.org/officeDocument/2006/relationships/slideLayout" Target="../slideLayouts/slideLayout2.xml"/></Relationships>
</file>

<file path=ppt/slides/_rels/slide1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0.xml"/><Relationship Id="rId1" Type="http://schemas.openxmlformats.org/officeDocument/2006/relationships/slideLayout" Target="../slideLayouts/slideLayout2.xml"/></Relationships>
</file>

<file path=ppt/slides/_rels/slide1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1.xml"/><Relationship Id="rId1" Type="http://schemas.openxmlformats.org/officeDocument/2006/relationships/slideLayout" Target="../slideLayouts/slideLayout2.xml"/></Relationships>
</file>

<file path=ppt/slides/_rels/slide1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2.xml"/><Relationship Id="rId1" Type="http://schemas.openxmlformats.org/officeDocument/2006/relationships/slideLayout" Target="../slideLayouts/slideLayout2.xml"/></Relationships>
</file>

<file path=ppt/slides/_rels/slide1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3.xml"/><Relationship Id="rId1" Type="http://schemas.openxmlformats.org/officeDocument/2006/relationships/slideLayout" Target="../slideLayouts/slideLayout2.xml"/></Relationships>
</file>

<file path=ppt/slides/_rels/slide16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1.xml"/><Relationship Id="rId2" Type="http://schemas.openxmlformats.org/officeDocument/2006/relationships/notesSlide" Target="../notesSlides/notesSlide164.xml"/><Relationship Id="rId1" Type="http://schemas.openxmlformats.org/officeDocument/2006/relationships/slideLayout" Target="../slideLayouts/slideLayout2.xml"/></Relationships>
</file>

<file path=ppt/slides/_rels/slide1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5.xml"/><Relationship Id="rId1" Type="http://schemas.openxmlformats.org/officeDocument/2006/relationships/slideLayout" Target="../slideLayouts/slideLayout2.xml"/></Relationships>
</file>

<file path=ppt/slides/_rels/slide16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2.xml"/><Relationship Id="rId2" Type="http://schemas.openxmlformats.org/officeDocument/2006/relationships/notesSlide" Target="../notesSlides/notesSlide166.xml"/><Relationship Id="rId1" Type="http://schemas.openxmlformats.org/officeDocument/2006/relationships/slideLayout" Target="../slideLayouts/slideLayout2.xml"/></Relationships>
</file>

<file path=ppt/slides/_rels/slide1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7.xml"/><Relationship Id="rId1" Type="http://schemas.openxmlformats.org/officeDocument/2006/relationships/slideLayout" Target="../slideLayouts/slideLayout2.xml"/></Relationships>
</file>

<file path=ppt/slides/_rels/slide16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3.xml"/><Relationship Id="rId2" Type="http://schemas.openxmlformats.org/officeDocument/2006/relationships/notesSlide" Target="../notesSlides/notesSlide168.xml"/><Relationship Id="rId1" Type="http://schemas.openxmlformats.org/officeDocument/2006/relationships/slideLayout" Target="../slideLayouts/slideLayout2.xml"/></Relationships>
</file>

<file path=ppt/slides/_rels/slide1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7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4.xml"/><Relationship Id="rId2" Type="http://schemas.openxmlformats.org/officeDocument/2006/relationships/notesSlide" Target="../notesSlides/notesSlide170.xml"/><Relationship Id="rId1" Type="http://schemas.openxmlformats.org/officeDocument/2006/relationships/slideLayout" Target="../slideLayouts/slideLayout2.xml"/></Relationships>
</file>

<file path=ppt/slides/_rels/slide1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1.xml"/><Relationship Id="rId1" Type="http://schemas.openxmlformats.org/officeDocument/2006/relationships/slideLayout" Target="../slideLayouts/slideLayout2.xml"/></Relationships>
</file>

<file path=ppt/slides/_rels/slide1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2.xml"/><Relationship Id="rId1" Type="http://schemas.openxmlformats.org/officeDocument/2006/relationships/slideLayout" Target="../slideLayouts/slideLayout2.xml"/></Relationships>
</file>

<file path=ppt/slides/_rels/slide1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3.xml"/><Relationship Id="rId1" Type="http://schemas.openxmlformats.org/officeDocument/2006/relationships/slideLayout" Target="../slideLayouts/slideLayout2.xml"/></Relationships>
</file>

<file path=ppt/slides/_rels/slide1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4.xml"/><Relationship Id="rId1" Type="http://schemas.openxmlformats.org/officeDocument/2006/relationships/slideLayout" Target="../slideLayouts/slideLayout2.xml"/></Relationships>
</file>

<file path=ppt/slides/_rels/slide1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5.xml"/><Relationship Id="rId1" Type="http://schemas.openxmlformats.org/officeDocument/2006/relationships/slideLayout" Target="../slideLayouts/slideLayout2.xml"/></Relationships>
</file>

<file path=ppt/slides/_rels/slide1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6.xml"/><Relationship Id="rId1" Type="http://schemas.openxmlformats.org/officeDocument/2006/relationships/slideLayout" Target="../slideLayouts/slideLayout5.xml"/></Relationships>
</file>

<file path=ppt/slides/_rels/slide1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.xml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3.xml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4.xml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5.xml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6.xml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7.xml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8.xml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9.xml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0.xml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1.xml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2.xml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3.xml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4.xml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5.xml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6.xml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7.xml"/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8.xml"/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9.xml"/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0.xml"/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1.xml"/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2.xml"/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3.xml"/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4.xml"/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5.xml"/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6.xml"/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7.xml"/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8.xml"/><Relationship Id="rId2" Type="http://schemas.openxmlformats.org/officeDocument/2006/relationships/notesSlide" Target="../notesSlides/notesSlide93.xml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9.xml"/><Relationship Id="rId2" Type="http://schemas.openxmlformats.org/officeDocument/2006/relationships/notesSlide" Target="../notesSlides/notesSlide94.xml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5.xml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6.xml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0.xml"/><Relationship Id="rId2" Type="http://schemas.openxmlformats.org/officeDocument/2006/relationships/notesSlide" Target="../notesSlides/notesSlide97.xml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1.xml"/><Relationship Id="rId2" Type="http://schemas.openxmlformats.org/officeDocument/2006/relationships/notesSlide" Target="../notesSlides/notesSlide98.xml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2.xml"/><Relationship Id="rId2" Type="http://schemas.openxmlformats.org/officeDocument/2006/relationships/notesSlide" Target="../notesSlides/notesSlide9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9595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ytuł 1"/>
          <p:cNvSpPr>
            <a:spLocks noGrp="1"/>
          </p:cNvSpPr>
          <p:nvPr>
            <p:ph type="ctrTitle"/>
          </p:nvPr>
        </p:nvSpPr>
        <p:spPr>
          <a:xfrm>
            <a:off x="688032" y="1556792"/>
            <a:ext cx="7772400" cy="2736304"/>
          </a:xfrm>
        </p:spPr>
        <p:txBody>
          <a:bodyPr/>
          <a:lstStyle/>
          <a:p>
            <a:r>
              <a:rPr lang="pl-PL" altLang="pl-PL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Analiza wyników egzaminów wstępnych na aplikacje:</a:t>
            </a:r>
            <a:br>
              <a:rPr lang="pl-PL" altLang="pl-PL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l-PL" altLang="pl-PL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adwokacką, radcowską, notarialną i komorniczą </a:t>
            </a:r>
            <a:endParaRPr lang="pl-PL" altLang="pl-PL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4365104"/>
            <a:ext cx="6400800" cy="864096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l-PL" dirty="0" smtClean="0">
                <a:solidFill>
                  <a:schemeClr val="bg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30 </a:t>
            </a:r>
            <a:r>
              <a:rPr lang="pl-PL" dirty="0">
                <a:solidFill>
                  <a:schemeClr val="bg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września </a:t>
            </a:r>
            <a:r>
              <a:rPr lang="pl-PL" dirty="0" smtClean="0">
                <a:solidFill>
                  <a:schemeClr val="bg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2017 </a:t>
            </a:r>
            <a:r>
              <a:rPr lang="pl-PL" dirty="0">
                <a:solidFill>
                  <a:schemeClr val="bg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r.</a:t>
            </a:r>
          </a:p>
        </p:txBody>
      </p:sp>
      <p:pic>
        <p:nvPicPr>
          <p:cNvPr id="2052" name="Obraz 4" descr="logotyp_kontra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500063"/>
            <a:ext cx="2928937" cy="735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odtytuł 2"/>
          <p:cNvSpPr txBox="1">
            <a:spLocks/>
          </p:cNvSpPr>
          <p:nvPr/>
        </p:nvSpPr>
        <p:spPr>
          <a:xfrm>
            <a:off x="683568" y="5336381"/>
            <a:ext cx="7776864" cy="378619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l-PL" dirty="0">
                <a:solidFill>
                  <a:schemeClr val="bg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Departament Zawodów Prawniczych i Dostępu do Pomocy Prawnej</a:t>
            </a:r>
          </a:p>
        </p:txBody>
      </p:sp>
      <p:cxnSp>
        <p:nvCxnSpPr>
          <p:cNvPr id="8" name="Łącznik prosty 7"/>
          <p:cNvCxnSpPr/>
          <p:nvPr/>
        </p:nvCxnSpPr>
        <p:spPr>
          <a:xfrm>
            <a:off x="0" y="6303963"/>
            <a:ext cx="9144000" cy="1587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6130"/>
          </a:xfrm>
        </p:spPr>
        <p:txBody>
          <a:bodyPr>
            <a:normAutofit/>
          </a:bodyPr>
          <a:lstStyle/>
          <a:p>
            <a:r>
              <a:rPr lang="pl-PL" sz="27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WZROST LICZBY NOTARIUSZY</a:t>
            </a:r>
            <a:br>
              <a:rPr lang="pl-PL" sz="27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27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 LATACH 2005-2017</a:t>
            </a:r>
            <a:endParaRPr lang="pl-PL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aphicFrame>
        <p:nvGraphicFramePr>
          <p:cNvPr id="5" name="Symbol zastępczy zawartości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87850412"/>
              </p:ext>
            </p:extLst>
          </p:nvPr>
        </p:nvGraphicFramePr>
        <p:xfrm>
          <a:off x="107504" y="1556792"/>
          <a:ext cx="8928992" cy="47471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8" name="Łącznik prosty 7"/>
          <p:cNvCxnSpPr/>
          <p:nvPr/>
        </p:nvCxnSpPr>
        <p:spPr>
          <a:xfrm>
            <a:off x="0" y="6303963"/>
            <a:ext cx="9144000" cy="1587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1819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1430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l-PL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ANALIZA </a:t>
            </a:r>
            <a:br>
              <a:rPr lang="pl-PL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l-PL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PROFILU ZDAJĄCYCH</a:t>
            </a:r>
            <a:endParaRPr lang="pl-PL" dirty="0" smtClean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" name="Łącznik prosty 3"/>
          <p:cNvCxnSpPr/>
          <p:nvPr/>
        </p:nvCxnSpPr>
        <p:spPr>
          <a:xfrm>
            <a:off x="0" y="6303963"/>
            <a:ext cx="9144000" cy="1587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ymbol zastępczy zawartości 2"/>
          <p:cNvSpPr txBox="1">
            <a:spLocks/>
          </p:cNvSpPr>
          <p:nvPr/>
        </p:nvSpPr>
        <p:spPr>
          <a:xfrm>
            <a:off x="466725" y="2708920"/>
            <a:ext cx="8229600" cy="146646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pl-PL" sz="6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ANALIZA ZBIORCZA</a:t>
            </a:r>
          </a:p>
        </p:txBody>
      </p:sp>
    </p:spTree>
    <p:extLst>
      <p:ext uri="{BB962C8B-B14F-4D97-AF65-F5344CB8AC3E}">
        <p14:creationId xmlns:p14="http://schemas.microsoft.com/office/powerpoint/2010/main" val="822966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l-PL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ZBIORCZA </a:t>
            </a:r>
            <a:r>
              <a:rPr lang="pl-PL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 ANALIZA </a:t>
            </a:r>
            <a:r>
              <a:rPr lang="pl-PL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l-PL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PROFILU ZDAJĄCYCH</a:t>
            </a:r>
            <a:endParaRPr lang="pl-PL" dirty="0" smtClean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" name="Łącznik prosty 3"/>
          <p:cNvCxnSpPr/>
          <p:nvPr/>
        </p:nvCxnSpPr>
        <p:spPr>
          <a:xfrm>
            <a:off x="0" y="6303963"/>
            <a:ext cx="9144000" cy="1587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ymbol zastępczy zawartości 2"/>
          <p:cNvSpPr txBox="1">
            <a:spLocks/>
          </p:cNvSpPr>
          <p:nvPr/>
        </p:nvSpPr>
        <p:spPr>
          <a:xfrm>
            <a:off x="466725" y="2708920"/>
            <a:ext cx="8229600" cy="3024336"/>
          </a:xfrm>
          <a:prstGeom prst="rect">
            <a:avLst/>
          </a:prstGeom>
        </p:spPr>
        <p:txBody>
          <a:bodyPr>
            <a:normAutofit fontScale="47500" lnSpcReduction="20000"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pl-PL" sz="6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DO EGZAMINÓW </a:t>
            </a:r>
            <a:r>
              <a:rPr lang="pl-PL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PRZYSTĄPIŁO  7 997 OSÓB </a:t>
            </a:r>
            <a:endParaRPr lang="pl-PL" sz="6000" dirty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defRPr/>
            </a:pPr>
            <a:endParaRPr lang="pl-PL" sz="6000" dirty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pl-PL" sz="6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WYNIK POZYTYWNY </a:t>
            </a:r>
            <a:r>
              <a:rPr lang="pl-PL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UZYSKAŁO  4 325 OSÓB</a:t>
            </a:r>
            <a:endParaRPr lang="pl-PL" sz="6000" dirty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defRPr/>
            </a:pPr>
            <a:endParaRPr lang="pl-PL" sz="6000" dirty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pl-PL" sz="6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CO </a:t>
            </a:r>
            <a:r>
              <a:rPr lang="pl-PL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STANOWI  54,1 % </a:t>
            </a:r>
            <a:r>
              <a:rPr lang="pl-PL" sz="6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KANDYDATÓW</a:t>
            </a:r>
          </a:p>
        </p:txBody>
      </p:sp>
    </p:spTree>
    <p:extLst>
      <p:ext uri="{BB962C8B-B14F-4D97-AF65-F5344CB8AC3E}">
        <p14:creationId xmlns:p14="http://schemas.microsoft.com/office/powerpoint/2010/main" val="2826172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3000" y="0"/>
            <a:ext cx="9001000" cy="864096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l-PL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STRUKTURA PRZYSTĘPUJĄCYCH DO EGZAMINU W  2017 R. </a:t>
            </a:r>
            <a:br>
              <a:rPr lang="pl-PL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l-PL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(7 997 OSÓB) </a:t>
            </a:r>
          </a:p>
        </p:txBody>
      </p:sp>
      <p:graphicFrame>
        <p:nvGraphicFramePr>
          <p:cNvPr id="10" name="Symbol zastępczy zawartości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68790564"/>
              </p:ext>
            </p:extLst>
          </p:nvPr>
        </p:nvGraphicFramePr>
        <p:xfrm>
          <a:off x="143508" y="836712"/>
          <a:ext cx="8856984" cy="5760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4" name="Łącznik prosty 3"/>
          <p:cNvCxnSpPr/>
          <p:nvPr/>
        </p:nvCxnSpPr>
        <p:spPr>
          <a:xfrm>
            <a:off x="0" y="6303963"/>
            <a:ext cx="9144000" cy="1587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0467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784976" cy="720080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l-PL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STRUKTURA PRZYSTĘPUJĄCYCH DO EGZAMINU W  2017 R. </a:t>
            </a:r>
            <a:br>
              <a:rPr lang="pl-PL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l-PL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POZOSTAŁE, Z ODSETKIEM Z OGÓŁU PRZYSTĘPUJĄCYCH MNIEJSZYM NIŻ 3% </a:t>
            </a:r>
            <a:r>
              <a:rPr lang="pl-PL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pl-PL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ŁĄCZNIE 1 792 OSOBY (OD 210  I MNIEJ ABSOLWENTÓW)</a:t>
            </a:r>
          </a:p>
        </p:txBody>
      </p:sp>
      <p:graphicFrame>
        <p:nvGraphicFramePr>
          <p:cNvPr id="5" name="Symbol zastępczy zawartości 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113701372"/>
              </p:ext>
            </p:extLst>
          </p:nvPr>
        </p:nvGraphicFramePr>
        <p:xfrm>
          <a:off x="26769" y="908720"/>
          <a:ext cx="8856984" cy="58326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4" name="Łącznik prosty 3"/>
          <p:cNvCxnSpPr/>
          <p:nvPr/>
        </p:nvCxnSpPr>
        <p:spPr>
          <a:xfrm>
            <a:off x="0" y="6303963"/>
            <a:ext cx="9144000" cy="1587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Symbol zastępczy zawartości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14827672"/>
              </p:ext>
            </p:extLst>
          </p:nvPr>
        </p:nvGraphicFramePr>
        <p:xfrm>
          <a:off x="0" y="4653136"/>
          <a:ext cx="1944216" cy="18668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78170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9001000" cy="864096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l-PL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STRUKTURA </a:t>
            </a:r>
            <a:r>
              <a:rPr lang="pl-PL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OSÓB  Z WYNIKIEM  POZYTYWNYM WG UKOŃCZONEJ UCZELNI </a:t>
            </a:r>
            <a:r>
              <a:rPr lang="pl-PL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l-PL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STRUKTURA ZDAJĄCYCH EGZAMIN W 2017 (4 325 OSÓB</a:t>
            </a:r>
            <a:r>
              <a:rPr lang="pl-PL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pl-PL" sz="2000" dirty="0" smtClean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" name="Symbol zastępczy zawartości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63003126"/>
              </p:ext>
            </p:extLst>
          </p:nvPr>
        </p:nvGraphicFramePr>
        <p:xfrm>
          <a:off x="179512" y="836712"/>
          <a:ext cx="8784976" cy="5760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4" name="Łącznik prosty 3"/>
          <p:cNvCxnSpPr/>
          <p:nvPr/>
        </p:nvCxnSpPr>
        <p:spPr>
          <a:xfrm>
            <a:off x="0" y="6303963"/>
            <a:ext cx="9144000" cy="1587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9993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784976" cy="720080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l-PL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STRUKTURA OSÓB  Z WYNIKIEM  POZYTYWNYM WG UKOŃCZONEJ UCZELNI </a:t>
            </a:r>
            <a:r>
              <a:rPr lang="pl-PL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l-PL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POZOSTAŁE</a:t>
            </a:r>
            <a:r>
              <a:rPr lang="pl-PL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Z ODSETKIEM Z OGÓŁU PRZYSTĘPUJĄCYCH MNIEJSZYM NIŻ 3% </a:t>
            </a:r>
            <a:r>
              <a:rPr lang="pl-PL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pl-PL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ŁĄCZNIE Z WYNIKIEM POZYTYWNYM 703 OSOBY</a:t>
            </a:r>
          </a:p>
        </p:txBody>
      </p:sp>
      <p:graphicFrame>
        <p:nvGraphicFramePr>
          <p:cNvPr id="5" name="Symbol zastępczy zawartości 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941338981"/>
              </p:ext>
            </p:extLst>
          </p:nvPr>
        </p:nvGraphicFramePr>
        <p:xfrm>
          <a:off x="26769" y="908720"/>
          <a:ext cx="8856984" cy="58326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4" name="Łącznik prosty 3"/>
          <p:cNvCxnSpPr/>
          <p:nvPr/>
        </p:nvCxnSpPr>
        <p:spPr>
          <a:xfrm>
            <a:off x="0" y="6303963"/>
            <a:ext cx="9144000" cy="1587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Symbol zastępczy zawartości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3721879"/>
              </p:ext>
            </p:extLst>
          </p:nvPr>
        </p:nvGraphicFramePr>
        <p:xfrm>
          <a:off x="0" y="4653136"/>
          <a:ext cx="1944216" cy="18668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425845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568952" cy="1008112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l-PL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ANALIZA ZBIORCZA</a:t>
            </a:r>
            <a:br>
              <a:rPr lang="pl-PL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l-PL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STRUKTURA </a:t>
            </a:r>
            <a:r>
              <a:rPr lang="pl-PL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PRZYSTĘPUJĄCYCH </a:t>
            </a:r>
            <a:r>
              <a:rPr lang="pl-PL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l-PL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WG OCENY </a:t>
            </a:r>
            <a:r>
              <a:rPr lang="pl-PL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ZE </a:t>
            </a:r>
            <a:r>
              <a:rPr lang="pl-PL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STUDIÓW – 7 997 OSÓB</a:t>
            </a:r>
          </a:p>
        </p:txBody>
      </p:sp>
      <p:graphicFrame>
        <p:nvGraphicFramePr>
          <p:cNvPr id="6" name="Symbol zastępczy zawartości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07383780"/>
              </p:ext>
            </p:extLst>
          </p:nvPr>
        </p:nvGraphicFramePr>
        <p:xfrm>
          <a:off x="179512" y="1268760"/>
          <a:ext cx="8795320" cy="5328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4" name="Łącznik prosty 3"/>
          <p:cNvCxnSpPr/>
          <p:nvPr/>
        </p:nvCxnSpPr>
        <p:spPr>
          <a:xfrm>
            <a:off x="0" y="6303963"/>
            <a:ext cx="9144000" cy="1587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7137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6743" y="260648"/>
            <a:ext cx="8229600" cy="11430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l-PL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ANALIZA ZBIORCZA </a:t>
            </a:r>
            <a:br>
              <a:rPr lang="pl-PL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l-PL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ODSETEK OSÓB, KTÓRE UZYSKAŁY POZYTYWNY WYNIK </a:t>
            </a:r>
            <a:br>
              <a:rPr lang="pl-PL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l-PL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Z EGZAMINU WG OCENY ZE STUDIÓW</a:t>
            </a:r>
            <a:endParaRPr lang="pl-PL" sz="2000" dirty="0" smtClean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Symbol zastępczy zawartości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47584890"/>
              </p:ext>
            </p:extLst>
          </p:nvPr>
        </p:nvGraphicFramePr>
        <p:xfrm>
          <a:off x="179513" y="1628802"/>
          <a:ext cx="8784971" cy="456036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96143"/>
                <a:gridCol w="624069"/>
                <a:gridCol w="624069"/>
                <a:gridCol w="624069"/>
                <a:gridCol w="624069"/>
                <a:gridCol w="624069"/>
                <a:gridCol w="624069"/>
                <a:gridCol w="624069"/>
                <a:gridCol w="624069"/>
                <a:gridCol w="624069"/>
                <a:gridCol w="624069"/>
                <a:gridCol w="624069"/>
                <a:gridCol w="624069"/>
              </a:tblGrid>
              <a:tr h="637404">
                <a:tc>
                  <a:txBody>
                    <a:bodyPr/>
                    <a:lstStyle/>
                    <a:p>
                      <a:pPr algn="l"/>
                      <a:r>
                        <a:rPr lang="pl-PL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OCENA NA DYPLOMIE</a:t>
                      </a:r>
                      <a:endParaRPr lang="pl-PL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b" horzOverflow="overflow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 tym 5,5</a:t>
                      </a:r>
                      <a:endParaRPr kumimoji="0" lang="pl-PL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b" horzOverflow="overflow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4,5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b" horzOverflow="overflow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b" horzOverflow="overflow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3,5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b" horzOverflow="overflow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b" horzOverflow="overflow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71329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5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LICZBA ABSOLWENTÓW</a:t>
                      </a:r>
                      <a:endParaRPr kumimoji="0" lang="pl-PL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</a:t>
                      </a:r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1 383</a:t>
                      </a:r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2 423</a:t>
                      </a:r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2 938</a:t>
                      </a:r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837</a:t>
                      </a:r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375</a:t>
                      </a:r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71329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5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WYNIK POZYTYWNY  /NEGATYWNY </a:t>
                      </a:r>
                      <a:endParaRPr kumimoji="0" lang="pl-PL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</a:t>
                      </a:r>
                      <a:endParaRPr lang="pl-PL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endParaRPr lang="pl-PL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</a:t>
                      </a:r>
                      <a:endParaRPr lang="pl-PL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endParaRPr lang="pl-PL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</a:t>
                      </a:r>
                      <a:endParaRPr lang="pl-PL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endParaRPr lang="pl-PL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</a:t>
                      </a:r>
                      <a:endParaRPr lang="pl-PL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endParaRPr lang="pl-PL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</a:t>
                      </a:r>
                      <a:endParaRPr lang="pl-PL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endParaRPr lang="pl-PL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</a:t>
                      </a:r>
                      <a:endParaRPr lang="pl-PL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endParaRPr lang="pl-PL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71329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5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LICZBA OSÓB</a:t>
                      </a:r>
                      <a:endParaRPr kumimoji="0" lang="pl-PL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</a:t>
                      </a:r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1 095</a:t>
                      </a:r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288</a:t>
                      </a:r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>
                        <a:tabLst/>
                      </a:pPr>
                      <a:r>
                        <a:rPr lang="pl-PL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1 593</a:t>
                      </a:r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830</a:t>
                      </a:r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1 242</a:t>
                      </a:r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1 696</a:t>
                      </a:r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257</a:t>
                      </a:r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580</a:t>
                      </a:r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101</a:t>
                      </a:r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274</a:t>
                      </a:r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77159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5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ODSETEK OSÓB, KTÓRE ZDAŁY W STOSUNKU DO OSÓB Z DANĄ OCENĄ </a:t>
                      </a:r>
                      <a:endParaRPr kumimoji="0" lang="pl-PL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94,74</a:t>
                      </a:r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79,18</a:t>
                      </a:r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65,74</a:t>
                      </a:r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42,27</a:t>
                      </a:r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30,70</a:t>
                      </a:r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26,93</a:t>
                      </a:r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/>
                </a:tc>
              </a:tr>
              <a:tr h="77159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5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STOSUNEK POZYTYWNYCH OCEN DO WSZYSTKICH POZYTYWNYCH</a:t>
                      </a:r>
                      <a:endParaRPr kumimoji="0" lang="pl-PL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0,83</a:t>
                      </a:r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25,32</a:t>
                      </a:r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36,83</a:t>
                      </a:r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28,72</a:t>
                      </a:r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5,94</a:t>
                      </a:r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2,34</a:t>
                      </a:r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/>
                </a:tc>
              </a:tr>
            </a:tbl>
          </a:graphicData>
        </a:graphic>
      </p:graphicFrame>
      <p:cxnSp>
        <p:nvCxnSpPr>
          <p:cNvPr id="4" name="Łącznik prosty 3"/>
          <p:cNvCxnSpPr/>
          <p:nvPr/>
        </p:nvCxnSpPr>
        <p:spPr>
          <a:xfrm>
            <a:off x="0" y="6303963"/>
            <a:ext cx="9144000" cy="1587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ole tekstowe 2"/>
          <p:cNvSpPr txBox="1"/>
          <p:nvPr/>
        </p:nvSpPr>
        <p:spPr>
          <a:xfrm>
            <a:off x="6588224" y="6453336"/>
            <a:ext cx="24482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BRAK DANYCH – 3 OSOBY</a:t>
            </a:r>
            <a:endParaRPr lang="pl-PL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7523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l-PL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ANALIZA ZBIORCZA</a:t>
            </a:r>
            <a:r>
              <a:rPr lang="pl-PL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l-PL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WYNIK POZYTYWNY </a:t>
            </a:r>
            <a:r>
              <a:rPr lang="pl-PL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4 325 OSÓB </a:t>
            </a:r>
            <a:r>
              <a:rPr lang="pl-PL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l-PL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UDZIAŁ PROCENTOWY WG OCENY ZE STUDIÓW</a:t>
            </a:r>
            <a:endParaRPr lang="pl-PL" sz="2000" dirty="0" smtClean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Symbol zastępczy zawartości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69607952"/>
              </p:ext>
            </p:extLst>
          </p:nvPr>
        </p:nvGraphicFramePr>
        <p:xfrm>
          <a:off x="179512" y="1268760"/>
          <a:ext cx="8795320" cy="5328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4" name="Łącznik prosty 3"/>
          <p:cNvCxnSpPr/>
          <p:nvPr/>
        </p:nvCxnSpPr>
        <p:spPr>
          <a:xfrm>
            <a:off x="0" y="6303963"/>
            <a:ext cx="9144000" cy="1587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0128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l-PL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ANALIZA ZBIORCZA</a:t>
            </a:r>
            <a:br>
              <a:rPr lang="pl-PL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l-PL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ODSETEK </a:t>
            </a:r>
            <a:r>
              <a:rPr lang="pl-PL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OSÓB, KTÓRE UZYSKAŁY WYNIK POZYTYWNY Z EGZAMINU</a:t>
            </a:r>
            <a:br>
              <a:rPr lang="pl-PL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l-PL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WG OCENY ZE STUDIÓW</a:t>
            </a:r>
            <a:endParaRPr lang="pl-PL" sz="2000" dirty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" name="Łącznik prosty 3"/>
          <p:cNvCxnSpPr/>
          <p:nvPr/>
        </p:nvCxnSpPr>
        <p:spPr>
          <a:xfrm>
            <a:off x="0" y="6303963"/>
            <a:ext cx="9144000" cy="1587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Symbol zastępczy zawartości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23938183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337053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6130"/>
          </a:xfrm>
        </p:spPr>
        <p:txBody>
          <a:bodyPr>
            <a:normAutofit/>
          </a:bodyPr>
          <a:lstStyle/>
          <a:p>
            <a:r>
              <a:rPr lang="pl-PL" sz="27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WZROST LICZBY</a:t>
            </a:r>
            <a:r>
              <a:rPr lang="pl-PL" sz="27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7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KANCELARII KOMORNICZYCH</a:t>
            </a:r>
            <a:br>
              <a:rPr lang="pl-PL" sz="27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27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 LATACH 2005-2017</a:t>
            </a:r>
            <a:endParaRPr lang="pl-PL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aphicFrame>
        <p:nvGraphicFramePr>
          <p:cNvPr id="5" name="Symbol zastępczy zawartości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23292636"/>
              </p:ext>
            </p:extLst>
          </p:nvPr>
        </p:nvGraphicFramePr>
        <p:xfrm>
          <a:off x="107504" y="1556792"/>
          <a:ext cx="8928992" cy="47471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8" name="Łącznik prosty 7"/>
          <p:cNvCxnSpPr/>
          <p:nvPr/>
        </p:nvCxnSpPr>
        <p:spPr>
          <a:xfrm>
            <a:off x="0" y="6303963"/>
            <a:ext cx="9144000" cy="1587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7541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l-PL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ANALIZA ZBIORCZA</a:t>
            </a:r>
            <a:r>
              <a:rPr lang="pl-PL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l-PL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STRUKTURA PRZYSTĘPUJĄCYCH </a:t>
            </a:r>
            <a:r>
              <a:rPr lang="pl-PL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l-PL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WG </a:t>
            </a:r>
            <a:r>
              <a:rPr lang="pl-PL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ROKU UKOŃCZENIA </a:t>
            </a:r>
            <a:r>
              <a:rPr lang="pl-PL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STUDIÓW – 7 997 OSÓB</a:t>
            </a:r>
          </a:p>
        </p:txBody>
      </p:sp>
      <p:cxnSp>
        <p:nvCxnSpPr>
          <p:cNvPr id="4" name="Łącznik prosty 3"/>
          <p:cNvCxnSpPr/>
          <p:nvPr/>
        </p:nvCxnSpPr>
        <p:spPr>
          <a:xfrm>
            <a:off x="0" y="6303963"/>
            <a:ext cx="9144000" cy="1587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Symbol zastępczy zawartości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68164937"/>
              </p:ext>
            </p:extLst>
          </p:nvPr>
        </p:nvGraphicFramePr>
        <p:xfrm>
          <a:off x="251520" y="1556792"/>
          <a:ext cx="8784976" cy="49647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685273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936104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l-PL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ANALIZA ZBIORCZA</a:t>
            </a:r>
            <a:br>
              <a:rPr lang="pl-PL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l-PL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ODSETEK POZYTYWNYCH WYNIKÓW EGZAMINU  </a:t>
            </a:r>
            <a:br>
              <a:rPr lang="pl-PL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l-PL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WG ROKU UKOŃCZENIA STUDIÓW</a:t>
            </a:r>
            <a:endParaRPr lang="pl-PL" sz="2000" dirty="0" smtClean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Symbol zastępczy zawartości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2602720"/>
              </p:ext>
            </p:extLst>
          </p:nvPr>
        </p:nvGraphicFramePr>
        <p:xfrm>
          <a:off x="179512" y="1388404"/>
          <a:ext cx="8784976" cy="487839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61225"/>
                <a:gridCol w="645224"/>
                <a:gridCol w="589895"/>
                <a:gridCol w="551655"/>
                <a:gridCol w="600473"/>
                <a:gridCol w="555926"/>
                <a:gridCol w="555926"/>
                <a:gridCol w="570775"/>
                <a:gridCol w="570775"/>
                <a:gridCol w="570775"/>
                <a:gridCol w="570775"/>
                <a:gridCol w="570776"/>
                <a:gridCol w="570776"/>
              </a:tblGrid>
              <a:tr h="581300">
                <a:tc>
                  <a:txBody>
                    <a:bodyPr/>
                    <a:lstStyle/>
                    <a:p>
                      <a:pPr algn="l"/>
                      <a:r>
                        <a:rPr lang="pl-PL" sz="10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ROK UKOŃCZENIA STUDIÓW</a:t>
                      </a: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b" horzOverflow="overflow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2016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b" horzOverflow="overflow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2015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b" horzOverflow="overflow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2014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b" horzOverflow="overflow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2013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b" horzOverflow="overflow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2012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 WCZEŚNIEJ</a:t>
                      </a:r>
                      <a:endParaRPr kumimoji="0" lang="pl-PL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b" horzOverflow="overflow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78466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5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LICZBA ABSOLWENTÓW        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5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 DANEGO ROKU PRZYSTĘPUJĄCYCH DO EGZAMINU </a:t>
                      </a:r>
                    </a:p>
                  </a:txBody>
                  <a:tcPr anchor="ctr" horzOverflow="overflow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3 438</a:t>
                      </a:r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1 891</a:t>
                      </a:r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910</a:t>
                      </a:r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443</a:t>
                      </a:r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292</a:t>
                      </a:r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1 023</a:t>
                      </a:r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78466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5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WYNIK POZYTYWNY  /NEGATYWNY </a:t>
                      </a:r>
                      <a:endParaRPr kumimoji="0" lang="pl-PL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</a:t>
                      </a:r>
                      <a:endParaRPr lang="pl-PL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endParaRPr lang="pl-PL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</a:t>
                      </a:r>
                      <a:endParaRPr lang="pl-PL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endParaRPr lang="pl-PL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</a:t>
                      </a:r>
                      <a:endParaRPr lang="pl-PL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endParaRPr lang="pl-PL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</a:t>
                      </a:r>
                      <a:endParaRPr lang="pl-PL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endParaRPr lang="pl-PL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</a:t>
                      </a:r>
                      <a:endParaRPr lang="pl-PL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endParaRPr lang="pl-PL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</a:t>
                      </a:r>
                      <a:endParaRPr lang="pl-PL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endParaRPr lang="pl-PL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78466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5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LICZBA OSÓB</a:t>
                      </a:r>
                      <a:endParaRPr kumimoji="0" lang="pl-PL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2 192</a:t>
                      </a:r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1 246</a:t>
                      </a:r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1 021</a:t>
                      </a:r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870</a:t>
                      </a:r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437</a:t>
                      </a:r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473</a:t>
                      </a:r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176</a:t>
                      </a:r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267</a:t>
                      </a:r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112</a:t>
                      </a:r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180</a:t>
                      </a:r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387</a:t>
                      </a:r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636</a:t>
                      </a:r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/>
                </a:tc>
              </a:tr>
              <a:tr h="848796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ODSETEK OSÓB, KTÓRE ZDAŁY W ODNIESIENIU DO WSZYSTKICH ZDAJĄCYCH Z DANEGO ROKU</a:t>
                      </a:r>
                    </a:p>
                  </a:txBody>
                  <a:tcPr anchor="b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63,76</a:t>
                      </a:r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sz="16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53,99</a:t>
                      </a:r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sz="16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48,02</a:t>
                      </a:r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39,73</a:t>
                      </a:r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sz="16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38,36</a:t>
                      </a:r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37,83</a:t>
                      </a:r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/>
                </a:tc>
              </a:tr>
              <a:tr h="848796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STOSUNEK POZYTYWNYCH WYNIKÓW DO WSZYSTKICH POZYTYWNYCH WYNIKÓW </a:t>
                      </a:r>
                    </a:p>
                  </a:txBody>
                  <a:tcPr anchor="b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50,68</a:t>
                      </a:r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sz="16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23,61</a:t>
                      </a:r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10,10</a:t>
                      </a:r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4,07</a:t>
                      </a:r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2,59</a:t>
                      </a:r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sz="16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8,95</a:t>
                      </a:r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/>
                </a:tc>
              </a:tr>
            </a:tbl>
          </a:graphicData>
        </a:graphic>
      </p:graphicFrame>
      <p:cxnSp>
        <p:nvCxnSpPr>
          <p:cNvPr id="4" name="Łącznik prosty 3"/>
          <p:cNvCxnSpPr/>
          <p:nvPr/>
        </p:nvCxnSpPr>
        <p:spPr>
          <a:xfrm>
            <a:off x="0" y="6303963"/>
            <a:ext cx="9144000" cy="1587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7372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l-PL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ANALIZA ZBIORCZA</a:t>
            </a:r>
            <a:r>
              <a:rPr lang="pl-PL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l-PL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WYNIK POZYTYWNY </a:t>
            </a:r>
            <a:r>
              <a:rPr lang="pl-PL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4 325 OSÓB </a:t>
            </a:r>
            <a:r>
              <a:rPr lang="pl-PL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l-PL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UDZIAŁ PROCENTOWY WG </a:t>
            </a:r>
            <a:r>
              <a:rPr lang="pl-PL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ROKU UKOŃCZENIA STUDIÓW</a:t>
            </a:r>
          </a:p>
        </p:txBody>
      </p:sp>
      <p:graphicFrame>
        <p:nvGraphicFramePr>
          <p:cNvPr id="6" name="Symbol zastępczy zawartości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26196527"/>
              </p:ext>
            </p:extLst>
          </p:nvPr>
        </p:nvGraphicFramePr>
        <p:xfrm>
          <a:off x="179512" y="1268760"/>
          <a:ext cx="8795320" cy="5328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4" name="Łącznik prosty 3"/>
          <p:cNvCxnSpPr/>
          <p:nvPr/>
        </p:nvCxnSpPr>
        <p:spPr>
          <a:xfrm>
            <a:off x="0" y="6303963"/>
            <a:ext cx="9144000" cy="1587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4161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l-PL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ANALIZA ZBIORCZA</a:t>
            </a:r>
            <a:br>
              <a:rPr lang="pl-PL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l-PL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ODSETEK </a:t>
            </a:r>
            <a:r>
              <a:rPr lang="pl-PL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POZYTYWNYCH WYNIKÓW EGZAMINU </a:t>
            </a:r>
            <a:br>
              <a:rPr lang="pl-PL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l-PL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WG ROKU UKOŃCZENIA STUDIÓW</a:t>
            </a:r>
            <a:endParaRPr lang="pl-PL" sz="2000" dirty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" name="Łącznik prosty 3"/>
          <p:cNvCxnSpPr/>
          <p:nvPr/>
        </p:nvCxnSpPr>
        <p:spPr>
          <a:xfrm>
            <a:off x="0" y="6303963"/>
            <a:ext cx="9144000" cy="1587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Symbol zastępczy zawartości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27327041"/>
              </p:ext>
            </p:extLst>
          </p:nvPr>
        </p:nvGraphicFramePr>
        <p:xfrm>
          <a:off x="457200" y="1268759"/>
          <a:ext cx="8229600" cy="50352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205740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l-PL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ANALIZA ZBIORCZA</a:t>
            </a:r>
            <a:r>
              <a:rPr lang="pl-PL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l-PL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PRZYSTĘPUJĄCY A FORMA UKOŃCZONYCH STUDIÓW</a:t>
            </a:r>
            <a:br>
              <a:rPr lang="pl-PL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l-PL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7 997 OSÓB</a:t>
            </a:r>
          </a:p>
        </p:txBody>
      </p:sp>
      <p:graphicFrame>
        <p:nvGraphicFramePr>
          <p:cNvPr id="7" name="Symbol zastępczy zawartości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755198421"/>
              </p:ext>
            </p:extLst>
          </p:nvPr>
        </p:nvGraphicFramePr>
        <p:xfrm>
          <a:off x="179388" y="1600200"/>
          <a:ext cx="8507412" cy="47037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4" name="Łącznik prosty 3"/>
          <p:cNvCxnSpPr/>
          <p:nvPr/>
        </p:nvCxnSpPr>
        <p:spPr>
          <a:xfrm>
            <a:off x="0" y="6303963"/>
            <a:ext cx="9144000" cy="1587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6247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504056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l-PL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PRZYSTĘPUJĄCY A FORMA UKOŃCZONYCH STUDIÓW</a:t>
            </a:r>
          </a:p>
        </p:txBody>
      </p:sp>
      <p:cxnSp>
        <p:nvCxnSpPr>
          <p:cNvPr id="4" name="Łącznik prosty 3"/>
          <p:cNvCxnSpPr/>
          <p:nvPr/>
        </p:nvCxnSpPr>
        <p:spPr>
          <a:xfrm>
            <a:off x="0" y="6303963"/>
            <a:ext cx="9144000" cy="1587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Symbol zastępczy zawartości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19212867"/>
              </p:ext>
            </p:extLst>
          </p:nvPr>
        </p:nvGraphicFramePr>
        <p:xfrm>
          <a:off x="179512" y="692691"/>
          <a:ext cx="8901267" cy="54726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775"/>
                <a:gridCol w="2492529"/>
                <a:gridCol w="720080"/>
                <a:gridCol w="648072"/>
                <a:gridCol w="1440160"/>
                <a:gridCol w="1872208"/>
                <a:gridCol w="864096"/>
                <a:gridCol w="620347"/>
              </a:tblGrid>
              <a:tr h="744682">
                <a:tc>
                  <a:txBody>
                    <a:bodyPr/>
                    <a:lstStyle/>
                    <a:p>
                      <a:endParaRPr lang="pl-PL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UCZELNIA</a:t>
                      </a:r>
                      <a:endParaRPr lang="pl-PL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LICZBA OSÓB</a:t>
                      </a:r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l-PL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LICZBA OSÓB,</a:t>
                      </a:r>
                      <a:r>
                        <a:rPr lang="pl-PL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KTÓRE PRZYSTĄPIŁY DO EGZAMINU</a:t>
                      </a:r>
                    </a:p>
                    <a:p>
                      <a:pPr algn="ctr" fontAlgn="b"/>
                      <a:r>
                        <a:rPr lang="pl-PL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STUDIA STACJONARNE/NIESTACJONARN</a:t>
                      </a:r>
                      <a:r>
                        <a:rPr lang="pl-PL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</a:t>
                      </a:r>
                      <a:endParaRPr lang="pl-PL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l-PL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WYNIK POZYTYWNY</a:t>
                      </a:r>
                    </a:p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STUDIA STACJONARNE/NIESTACJONARNE</a:t>
                      </a:r>
                      <a:r>
                        <a:rPr lang="pl-PL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pl-PL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r>
                        <a:rPr lang="pl-PL" sz="1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l-PL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ZDAWALNOŚCI</a:t>
                      </a:r>
                      <a:endParaRPr lang="pl-PL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BRAK DANYCH</a:t>
                      </a:r>
                      <a:endParaRPr lang="pl-PL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37709">
                <a:tc rowSpan="2">
                  <a:txBody>
                    <a:bodyPr/>
                    <a:lstStyle/>
                    <a:p>
                      <a:pPr algn="ctr" fontAlgn="b"/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UNIWERSYTET WROCŁAWSKI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796</a:t>
                      </a:r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</a:t>
                      </a:r>
                      <a:endParaRPr lang="pl-PL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290 – 36,43%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216</a:t>
                      </a:r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74,48</a:t>
                      </a:r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37709">
                <a:tc vMerge="1">
                  <a:txBody>
                    <a:bodyPr/>
                    <a:lstStyle/>
                    <a:p>
                      <a:pPr algn="ctr" fontAlgn="b"/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b"/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l-PL" dirty="0"/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endParaRPr lang="pl-PL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505 – 63,44%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238</a:t>
                      </a:r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47,13</a:t>
                      </a:r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37709">
                <a:tc rowSpan="2">
                  <a:txBody>
                    <a:bodyPr/>
                    <a:lstStyle/>
                    <a:p>
                      <a:pPr algn="ctr" fontAlgn="b"/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UNIWERSYTET WARSZAWSKI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783</a:t>
                      </a:r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</a:t>
                      </a:r>
                      <a:endParaRPr lang="pl-PL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309 – 39,46%</a:t>
                      </a:r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239</a:t>
                      </a:r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77,35</a:t>
                      </a:r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37709">
                <a:tc vMerge="1">
                  <a:txBody>
                    <a:bodyPr/>
                    <a:lstStyle/>
                    <a:p>
                      <a:pPr algn="ctr" fontAlgn="b"/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b"/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l-PL" dirty="0"/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endParaRPr lang="pl-PL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474 – 60,54%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256</a:t>
                      </a:r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54,01</a:t>
                      </a:r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37709">
                <a:tc rowSpan="2">
                  <a:txBody>
                    <a:bodyPr/>
                    <a:lstStyle/>
                    <a:p>
                      <a:pPr algn="ctr" fontAlgn="b"/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UNIWERSYTET JAGIELLOŃSKI </a:t>
                      </a:r>
                    </a:p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 KRAKOWIE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550</a:t>
                      </a:r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</a:t>
                      </a:r>
                      <a:endParaRPr lang="pl-PL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399</a:t>
                      </a:r>
                      <a:r>
                        <a:rPr lang="pl-PL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l-PL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</a:t>
                      </a:r>
                      <a:r>
                        <a:rPr lang="pl-PL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72,55%</a:t>
                      </a:r>
                      <a:endParaRPr lang="pl-PL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238</a:t>
                      </a:r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59,65</a:t>
                      </a:r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37709">
                <a:tc vMerge="1">
                  <a:txBody>
                    <a:bodyPr/>
                    <a:lstStyle/>
                    <a:p>
                      <a:pPr algn="ctr" fontAlgn="b"/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b"/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l-PL" dirty="0"/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endParaRPr lang="pl-PL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151 – 27,45%</a:t>
                      </a:r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89</a:t>
                      </a:r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58,94</a:t>
                      </a:r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37709">
                <a:tc rowSpan="2">
                  <a:txBody>
                    <a:bodyPr/>
                    <a:lstStyle/>
                    <a:p>
                      <a:pPr algn="ctr" fontAlgn="b"/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UNIWERSYTET IM. A. MICKIEWICZA W POZNANIU</a:t>
                      </a:r>
                      <a:endParaRPr lang="pl-PL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510</a:t>
                      </a:r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</a:t>
                      </a:r>
                      <a:endParaRPr lang="pl-PL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l-PL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262 – 51,37%</a:t>
                      </a:r>
                      <a:endParaRPr lang="pl-PL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196</a:t>
                      </a:r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74,81</a:t>
                      </a:r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37709">
                <a:tc vMerge="1">
                  <a:txBody>
                    <a:bodyPr/>
                    <a:lstStyle/>
                    <a:p>
                      <a:pPr algn="ctr" fontAlgn="b"/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b"/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l-PL" dirty="0"/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endParaRPr lang="pl-PL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l-PL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239 – 46,86%</a:t>
                      </a:r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112</a:t>
                      </a:r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46,82</a:t>
                      </a:r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37709">
                <a:tc rowSpan="2">
                  <a:txBody>
                    <a:bodyPr/>
                    <a:lstStyle/>
                    <a:p>
                      <a:pPr algn="ctr" fontAlgn="b"/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UNIWERSYTET ŚLĄSKI </a:t>
                      </a:r>
                    </a:p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 KATOWICACH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472</a:t>
                      </a:r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</a:t>
                      </a:r>
                      <a:endParaRPr lang="pl-PL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203 – 43,01%</a:t>
                      </a:r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114</a:t>
                      </a:r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56,16</a:t>
                      </a:r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37709">
                <a:tc vMerge="1">
                  <a:txBody>
                    <a:bodyPr/>
                    <a:lstStyle/>
                    <a:p>
                      <a:pPr algn="ctr" fontAlgn="b"/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b"/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l-PL" dirty="0"/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endParaRPr lang="pl-PL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l-PL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268 – 56,78%</a:t>
                      </a:r>
                      <a:endParaRPr lang="pl-PL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115</a:t>
                      </a:r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42,91</a:t>
                      </a:r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37709">
                <a:tc rowSpan="2">
                  <a:txBody>
                    <a:bodyPr/>
                    <a:lstStyle/>
                    <a:p>
                      <a:pPr algn="ctr" fontAlgn="b"/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UNIWERSYTET M. KOPERNIKA </a:t>
                      </a:r>
                    </a:p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 TORUNIU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462</a:t>
                      </a:r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</a:t>
                      </a:r>
                      <a:endParaRPr lang="pl-PL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l-PL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330 – 71,43%</a:t>
                      </a:r>
                      <a:endParaRPr lang="pl-PL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221</a:t>
                      </a:r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66,97</a:t>
                      </a:r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37709">
                <a:tc vMerge="1">
                  <a:txBody>
                    <a:bodyPr/>
                    <a:lstStyle/>
                    <a:p>
                      <a:pPr algn="ctr" fontAlgn="b"/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b"/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l-PL" dirty="0"/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endParaRPr lang="pl-PL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131 – 28,35%</a:t>
                      </a:r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</a:t>
                      </a:r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32,06</a:t>
                      </a:r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37709">
                <a:tc rowSpan="2">
                  <a:txBody>
                    <a:bodyPr/>
                    <a:lstStyle/>
                    <a:p>
                      <a:pPr algn="ctr" fontAlgn="b"/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UNIWERSYTET GDAŃSKI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431</a:t>
                      </a:r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</a:t>
                      </a:r>
                      <a:endParaRPr lang="pl-PL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174 – 40,37%</a:t>
                      </a:r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125</a:t>
                      </a:r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71,84</a:t>
                      </a:r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37709">
                <a:tc vMerge="1">
                  <a:txBody>
                    <a:bodyPr/>
                    <a:lstStyle/>
                    <a:p>
                      <a:pPr algn="ctr" fontAlgn="b"/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b"/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l-PL" dirty="0"/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endParaRPr lang="pl-PL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l-PL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257</a:t>
                      </a:r>
                      <a:r>
                        <a:rPr lang="pl-PL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l-PL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59,63%</a:t>
                      </a:r>
                      <a:endParaRPr lang="pl-PL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117</a:t>
                      </a:r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45,53</a:t>
                      </a:r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35336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504056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l-PL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PRZYSTĘPUJĄCY A FORMA UKOŃCZONYCH STUDIÓW (C.D.)</a:t>
            </a:r>
          </a:p>
        </p:txBody>
      </p:sp>
      <p:cxnSp>
        <p:nvCxnSpPr>
          <p:cNvPr id="4" name="Łącznik prosty 3"/>
          <p:cNvCxnSpPr/>
          <p:nvPr/>
        </p:nvCxnSpPr>
        <p:spPr>
          <a:xfrm>
            <a:off x="0" y="6303963"/>
            <a:ext cx="9144000" cy="1587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Symbol zastępczy zawartości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3744520"/>
              </p:ext>
            </p:extLst>
          </p:nvPr>
        </p:nvGraphicFramePr>
        <p:xfrm>
          <a:off x="215007" y="692691"/>
          <a:ext cx="8865772" cy="54726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280"/>
                <a:gridCol w="2492529"/>
                <a:gridCol w="720080"/>
                <a:gridCol w="648072"/>
                <a:gridCol w="1440160"/>
                <a:gridCol w="1872208"/>
                <a:gridCol w="864096"/>
                <a:gridCol w="620347"/>
              </a:tblGrid>
              <a:tr h="744682">
                <a:tc>
                  <a:txBody>
                    <a:bodyPr/>
                    <a:lstStyle/>
                    <a:p>
                      <a:endParaRPr lang="pl-PL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UCZELNIA</a:t>
                      </a:r>
                      <a:endParaRPr lang="pl-PL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LICZBA OSÓB</a:t>
                      </a:r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l-PL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LICZBA OSÓB,</a:t>
                      </a:r>
                      <a:r>
                        <a:rPr lang="pl-PL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KTÓRE PRZYSTĄPIŁY DO EGZAMINU</a:t>
                      </a:r>
                    </a:p>
                    <a:p>
                      <a:pPr algn="ctr" fontAlgn="b"/>
                      <a:r>
                        <a:rPr lang="pl-PL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STUDIA STACJONARNE/NIESTACJONARN</a:t>
                      </a:r>
                      <a:r>
                        <a:rPr lang="pl-PL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</a:t>
                      </a:r>
                      <a:endParaRPr lang="pl-PL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l-PL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WYNIK POZYTYWNY</a:t>
                      </a:r>
                    </a:p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STUDIA STACJONARNE/NIESTACJONARNE</a:t>
                      </a:r>
                      <a:r>
                        <a:rPr lang="pl-PL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pl-PL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r>
                        <a:rPr lang="pl-PL" sz="1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l-PL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ZDAWALNOŚCI</a:t>
                      </a:r>
                      <a:endParaRPr lang="pl-PL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BRAK DANYCH</a:t>
                      </a:r>
                      <a:endParaRPr lang="pl-PL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37709">
                <a:tc rowSpan="2">
                  <a:txBody>
                    <a:bodyPr/>
                    <a:lstStyle/>
                    <a:p>
                      <a:pPr algn="ctr" fontAlgn="b"/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UNIWERSYTET MARII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CURIE-SKŁODOWSKIEJ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 LUBLINIE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394</a:t>
                      </a:r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</a:t>
                      </a:r>
                      <a:endParaRPr lang="pl-PL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267 – 67,77%</a:t>
                      </a:r>
                      <a:endParaRPr lang="pl-PL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169</a:t>
                      </a:r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63,30</a:t>
                      </a:r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37709">
                <a:tc vMerge="1">
                  <a:txBody>
                    <a:bodyPr/>
                    <a:lstStyle/>
                    <a:p>
                      <a:pPr algn="ctr" fontAlgn="b"/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b"/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l-PL" dirty="0"/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endParaRPr lang="pl-PL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125 – 31,73%</a:t>
                      </a:r>
                      <a:endParaRPr lang="pl-PL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32,00</a:t>
                      </a:r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37709">
                <a:tc rowSpan="2">
                  <a:txBody>
                    <a:bodyPr/>
                    <a:lstStyle/>
                    <a:p>
                      <a:pPr algn="ctr" fontAlgn="b"/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UNIWERSYTET KARD. S. WYSZYŃSKIEGO W WARSZAWIE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385</a:t>
                      </a:r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</a:t>
                      </a:r>
                      <a:endParaRPr lang="pl-PL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239 – 62,08%</a:t>
                      </a:r>
                      <a:endParaRPr lang="pl-PL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147</a:t>
                      </a:r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61,51</a:t>
                      </a:r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37709">
                <a:tc vMerge="1">
                  <a:txBody>
                    <a:bodyPr/>
                    <a:lstStyle/>
                    <a:p>
                      <a:pPr algn="ctr" fontAlgn="b"/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b"/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l-PL" dirty="0"/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endParaRPr lang="pl-PL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146 – 37,92%</a:t>
                      </a:r>
                      <a:endParaRPr lang="pl-PL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</a:t>
                      </a:r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36,99</a:t>
                      </a:r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37709">
                <a:tc rowSpan="2">
                  <a:txBody>
                    <a:bodyPr/>
                    <a:lstStyle/>
                    <a:p>
                      <a:pPr algn="ctr" fontAlgn="b"/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KATOLICKI</a:t>
                      </a:r>
                      <a:r>
                        <a:rPr lang="pl-PL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UNIWERSYTET LUBELSKI IM. JANA PAWŁA II</a:t>
                      </a:r>
                      <a:endParaRPr lang="pl-PL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333</a:t>
                      </a:r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</a:t>
                      </a:r>
                      <a:endParaRPr lang="pl-PL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269 – 80,78%</a:t>
                      </a:r>
                      <a:endParaRPr lang="pl-PL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158</a:t>
                      </a:r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58,74</a:t>
                      </a:r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37709">
                <a:tc vMerge="1">
                  <a:txBody>
                    <a:bodyPr/>
                    <a:lstStyle/>
                    <a:p>
                      <a:pPr algn="ctr" fontAlgn="b"/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b"/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l-PL" dirty="0"/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endParaRPr lang="pl-PL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64 – 19,22%</a:t>
                      </a:r>
                      <a:endParaRPr lang="pl-PL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39,06</a:t>
                      </a:r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37709">
                <a:tc rowSpan="2">
                  <a:txBody>
                    <a:bodyPr/>
                    <a:lstStyle/>
                    <a:p>
                      <a:pPr algn="ctr" fontAlgn="b"/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UNIWERSYTET ŁÓDZKI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302</a:t>
                      </a:r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</a:t>
                      </a:r>
                      <a:endParaRPr lang="pl-PL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l-PL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189 – 62,58%</a:t>
                      </a:r>
                      <a:endParaRPr lang="pl-PL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147</a:t>
                      </a:r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77,78</a:t>
                      </a:r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37709">
                <a:tc vMerge="1">
                  <a:txBody>
                    <a:bodyPr/>
                    <a:lstStyle/>
                    <a:p>
                      <a:pPr algn="ctr" fontAlgn="b"/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b"/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l-PL" dirty="0"/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endParaRPr lang="pl-PL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113 – 37,42%</a:t>
                      </a:r>
                      <a:endParaRPr lang="pl-PL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</a:t>
                      </a:r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47,79</a:t>
                      </a:r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37709">
                <a:tc rowSpan="2">
                  <a:txBody>
                    <a:bodyPr/>
                    <a:lstStyle/>
                    <a:p>
                      <a:pPr algn="ctr" fontAlgn="b"/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UCZELNIA ŁAZARSKIEGO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274</a:t>
                      </a:r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</a:t>
                      </a:r>
                      <a:endParaRPr lang="pl-PL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168 – 61,31%</a:t>
                      </a:r>
                      <a:endParaRPr lang="pl-PL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</a:t>
                      </a:r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31,55</a:t>
                      </a:r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37709">
                <a:tc vMerge="1">
                  <a:txBody>
                    <a:bodyPr/>
                    <a:lstStyle/>
                    <a:p>
                      <a:pPr algn="ctr" fontAlgn="b"/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b"/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l-PL" dirty="0"/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endParaRPr lang="pl-PL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106 – 38,69%</a:t>
                      </a:r>
                      <a:endParaRPr lang="pl-PL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</a:t>
                      </a:r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39,62</a:t>
                      </a:r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37709">
                <a:tc rowSpan="2">
                  <a:txBody>
                    <a:bodyPr/>
                    <a:lstStyle/>
                    <a:p>
                      <a:pPr algn="ctr" fontAlgn="b"/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UNIWERSYTET SZCZECIŃSKI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266</a:t>
                      </a:r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</a:t>
                      </a:r>
                      <a:endParaRPr lang="pl-PL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191 – 71,81%</a:t>
                      </a:r>
                      <a:endParaRPr lang="pl-PL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136</a:t>
                      </a:r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71,20</a:t>
                      </a:r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37709">
                <a:tc vMerge="1">
                  <a:txBody>
                    <a:bodyPr/>
                    <a:lstStyle/>
                    <a:p>
                      <a:pPr algn="ctr" fontAlgn="b"/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b"/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l-PL" dirty="0"/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endParaRPr lang="pl-PL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69 – 25,94%</a:t>
                      </a:r>
                      <a:endParaRPr lang="pl-PL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28,99</a:t>
                      </a:r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37709">
                <a:tc rowSpan="2">
                  <a:txBody>
                    <a:bodyPr/>
                    <a:lstStyle/>
                    <a:p>
                      <a:pPr algn="ctr" fontAlgn="b"/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UNIWERSYTET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WARMIŃSKO-MAZURSKI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 OLSZTYNIE </a:t>
                      </a:r>
                      <a:endParaRPr lang="pl-PL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247</a:t>
                      </a:r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</a:t>
                      </a:r>
                      <a:endParaRPr lang="pl-PL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212 – 85,83%</a:t>
                      </a:r>
                      <a:endParaRPr lang="pl-PL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112</a:t>
                      </a:r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52,83</a:t>
                      </a:r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37709">
                <a:tc vMerge="1">
                  <a:txBody>
                    <a:bodyPr/>
                    <a:lstStyle/>
                    <a:p>
                      <a:pPr algn="ctr" fontAlgn="b"/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b"/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l-PL" dirty="0"/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endParaRPr lang="pl-PL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34 – 13,76%</a:t>
                      </a:r>
                      <a:endParaRPr lang="pl-PL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47,06</a:t>
                      </a:r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32865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864096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l-PL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ANALIZA ZBIORCZA</a:t>
            </a:r>
            <a:br>
              <a:rPr lang="pl-PL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l-PL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ZDAWALNOŚĆ A FORMA UKOŃCZONYCH STUDIÓW</a:t>
            </a:r>
          </a:p>
        </p:txBody>
      </p:sp>
      <p:cxnSp>
        <p:nvCxnSpPr>
          <p:cNvPr id="4" name="Łącznik prosty 3"/>
          <p:cNvCxnSpPr/>
          <p:nvPr/>
        </p:nvCxnSpPr>
        <p:spPr>
          <a:xfrm>
            <a:off x="0" y="6303963"/>
            <a:ext cx="9144000" cy="1587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Symbol zastępczy zawartości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3159676"/>
              </p:ext>
            </p:extLst>
          </p:nvPr>
        </p:nvGraphicFramePr>
        <p:xfrm>
          <a:off x="107504" y="1268760"/>
          <a:ext cx="8928992" cy="50367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821014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504056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l-PL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PRZYSTĘPUJĄCY A FORMA UKOŃCZONYCH STUDIÓW (C.D.)</a:t>
            </a:r>
          </a:p>
        </p:txBody>
      </p:sp>
      <p:cxnSp>
        <p:nvCxnSpPr>
          <p:cNvPr id="4" name="Łącznik prosty 3"/>
          <p:cNvCxnSpPr/>
          <p:nvPr/>
        </p:nvCxnSpPr>
        <p:spPr>
          <a:xfrm>
            <a:off x="0" y="6303963"/>
            <a:ext cx="9144000" cy="1587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Symbol zastępczy zawartości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35973076"/>
              </p:ext>
            </p:extLst>
          </p:nvPr>
        </p:nvGraphicFramePr>
        <p:xfrm>
          <a:off x="215007" y="692691"/>
          <a:ext cx="8872122" cy="54726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4630"/>
                <a:gridCol w="2492529"/>
                <a:gridCol w="720080"/>
                <a:gridCol w="648072"/>
                <a:gridCol w="1440160"/>
                <a:gridCol w="1872208"/>
                <a:gridCol w="864096"/>
                <a:gridCol w="620347"/>
              </a:tblGrid>
              <a:tr h="744682">
                <a:tc>
                  <a:txBody>
                    <a:bodyPr/>
                    <a:lstStyle/>
                    <a:p>
                      <a:endParaRPr lang="pl-PL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UCZELNIA</a:t>
                      </a:r>
                      <a:endParaRPr lang="pl-PL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LICZBA OSÓB</a:t>
                      </a:r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l-PL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LICZBA OSÓB,</a:t>
                      </a:r>
                      <a:r>
                        <a:rPr lang="pl-PL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KTÓRE PRZYSTĄPIŁY DO EGZAMINU</a:t>
                      </a:r>
                    </a:p>
                    <a:p>
                      <a:pPr algn="ctr" fontAlgn="b"/>
                      <a:r>
                        <a:rPr lang="pl-PL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STUDIA STACJONARNE/NIESTACJONARN</a:t>
                      </a:r>
                      <a:r>
                        <a:rPr lang="pl-PL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</a:t>
                      </a:r>
                      <a:endParaRPr lang="pl-PL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l-PL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WYNIK POZYTYWNY</a:t>
                      </a:r>
                    </a:p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STUDIA STACJONARNE/NIESTACJONARNE</a:t>
                      </a:r>
                      <a:r>
                        <a:rPr lang="pl-PL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pl-PL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ZDAWALNOŚCI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BRAK DANYCH</a:t>
                      </a:r>
                      <a:endParaRPr lang="pl-PL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37709">
                <a:tc rowSpan="2">
                  <a:txBody>
                    <a:bodyPr/>
                    <a:lstStyle/>
                    <a:p>
                      <a:pPr algn="ctr" fontAlgn="b"/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AKADEMIA LEONA KOŹMIŃSKIEGO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210</a:t>
                      </a:r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</a:t>
                      </a:r>
                      <a:endParaRPr lang="pl-PL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158 – 75,24%</a:t>
                      </a:r>
                      <a:endParaRPr lang="pl-PL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</a:t>
                      </a:r>
                      <a:endParaRPr lang="pl-PL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37,34</a:t>
                      </a:r>
                      <a:endParaRPr lang="pl-PL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pl-PL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pl-PL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37709">
                <a:tc vMerge="1">
                  <a:txBody>
                    <a:bodyPr/>
                    <a:lstStyle/>
                    <a:p>
                      <a:pPr algn="ctr" fontAlgn="b"/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b"/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l-PL" dirty="0"/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endParaRPr lang="pl-PL" sz="18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52 – 24,76%</a:t>
                      </a:r>
                      <a:endParaRPr lang="pl-PL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  <a:endParaRPr lang="pl-PL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42,31</a:t>
                      </a:r>
                      <a:endParaRPr lang="pl-PL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37709">
                <a:tc rowSpan="4">
                  <a:txBody>
                    <a:bodyPr/>
                    <a:lstStyle/>
                    <a:p>
                      <a:pPr algn="ctr" fontAlgn="b"/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UNIWERSYTET RZESZOWSKI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208</a:t>
                      </a:r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</a:t>
                      </a:r>
                      <a:endParaRPr lang="pl-PL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168 – 80,77%</a:t>
                      </a:r>
                      <a:endParaRPr lang="pl-PL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</a:t>
                      </a:r>
                      <a:endParaRPr lang="pl-PL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57,14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pl-PL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pl-PL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37709">
                <a:tc vMerge="1">
                  <a:txBody>
                    <a:bodyPr/>
                    <a:lstStyle/>
                    <a:p>
                      <a:pPr algn="ctr" fontAlgn="b"/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b"/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l-PL" dirty="0"/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endParaRPr lang="pl-PL" sz="18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40</a:t>
                      </a:r>
                      <a:r>
                        <a:rPr lang="pl-PL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l-PL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19,23%</a:t>
                      </a:r>
                      <a:endParaRPr lang="pl-PL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endParaRPr lang="pl-PL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42,50</a:t>
                      </a:r>
                      <a:endParaRPr lang="pl-PL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37709">
                <a:tc vMerge="1">
                  <a:txBody>
                    <a:bodyPr/>
                    <a:lstStyle/>
                    <a:p>
                      <a:pPr algn="ctr" fontAlgn="b"/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KRAKOWSKA AKADEMIA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IM. ANDRZEJA</a:t>
                      </a:r>
                      <a:r>
                        <a:rPr lang="pl-PL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FRYCZA</a:t>
                      </a:r>
                      <a:r>
                        <a:rPr lang="pl-PL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MODRZEWSKIEGO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208</a:t>
                      </a:r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</a:t>
                      </a:r>
                      <a:endParaRPr lang="pl-PL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l-PL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151 – 72,60%</a:t>
                      </a:r>
                      <a:endParaRPr lang="pl-PL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</a:t>
                      </a:r>
                      <a:endParaRPr lang="pl-PL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35,76</a:t>
                      </a:r>
                      <a:endParaRPr lang="pl-PL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pl-PL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pl-PL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37709">
                <a:tc vMerge="1">
                  <a:txBody>
                    <a:bodyPr/>
                    <a:lstStyle/>
                    <a:p>
                      <a:pPr algn="ctr" fontAlgn="b"/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b"/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l-PL" dirty="0"/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endParaRPr lang="pl-PL" sz="18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57 – 27,40%</a:t>
                      </a:r>
                      <a:endParaRPr lang="pl-PL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pl-PL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43,86</a:t>
                      </a:r>
                      <a:endParaRPr lang="pl-PL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37709">
                <a:tc rowSpan="2">
                  <a:txBody>
                    <a:bodyPr/>
                    <a:lstStyle/>
                    <a:p>
                      <a:pPr algn="ctr" fontAlgn="b"/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UNIWERSYTET W BIAŁYMSTOKU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204</a:t>
                      </a:r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</a:t>
                      </a:r>
                      <a:endParaRPr lang="pl-PL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l-PL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133 – 65,20%</a:t>
                      </a:r>
                      <a:endParaRPr lang="pl-PL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74</a:t>
                      </a:r>
                      <a:endParaRPr lang="pl-PL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55,64</a:t>
                      </a:r>
                      <a:endParaRPr lang="pl-PL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pl-PL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pl-PL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37709">
                <a:tc vMerge="1">
                  <a:txBody>
                    <a:bodyPr/>
                    <a:lstStyle/>
                    <a:p>
                      <a:pPr algn="ctr" fontAlgn="b"/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b"/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l-PL" dirty="0"/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endParaRPr lang="pl-PL" sz="18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71 – 34,80%</a:t>
                      </a:r>
                      <a:endParaRPr lang="pl-PL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pl-PL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22,54</a:t>
                      </a:r>
                      <a:endParaRPr lang="pl-PL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37709">
                <a:tc rowSpan="2">
                  <a:txBody>
                    <a:bodyPr/>
                    <a:lstStyle/>
                    <a:p>
                      <a:pPr algn="ctr" fontAlgn="b"/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UNIWERSYTET OPOLSKI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185</a:t>
                      </a:r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</a:t>
                      </a:r>
                      <a:endParaRPr lang="pl-PL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l-PL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137 – 74,05%</a:t>
                      </a:r>
                      <a:endParaRPr lang="pl-PL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</a:t>
                      </a:r>
                      <a:endParaRPr lang="pl-PL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52,55</a:t>
                      </a:r>
                      <a:endParaRPr lang="pl-PL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pl-PL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pl-PL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37709">
                <a:tc vMerge="1">
                  <a:txBody>
                    <a:bodyPr/>
                    <a:lstStyle/>
                    <a:p>
                      <a:pPr algn="ctr" fontAlgn="b"/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b"/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l-PL" dirty="0"/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endParaRPr lang="pl-PL" sz="18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48 – 25,95%</a:t>
                      </a:r>
                      <a:endParaRPr lang="pl-PL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endParaRPr lang="pl-PL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35,42</a:t>
                      </a:r>
                      <a:endParaRPr lang="pl-PL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37709">
                <a:tc rowSpan="2">
                  <a:txBody>
                    <a:bodyPr/>
                    <a:lstStyle/>
                    <a:p>
                      <a:pPr algn="ctr" fontAlgn="b"/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SWPS UNIWERSYTET HUMANISTYCZNOSPOŁECZNY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121</a:t>
                      </a:r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</a:t>
                      </a:r>
                      <a:endParaRPr lang="pl-PL" sz="18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46 – 38,02%</a:t>
                      </a:r>
                      <a:endParaRPr lang="pl-PL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pl-PL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34,78</a:t>
                      </a:r>
                      <a:endParaRPr lang="pl-PL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pl-PL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pl-PL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37709">
                <a:tc vMerge="1">
                  <a:txBody>
                    <a:bodyPr/>
                    <a:lstStyle/>
                    <a:p>
                      <a:pPr algn="ctr" fontAlgn="b"/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b"/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l-PL" dirty="0"/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endParaRPr lang="pl-PL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73 – 60,33%</a:t>
                      </a:r>
                      <a:endParaRPr lang="pl-PL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  <a:endParaRPr lang="pl-PL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31,51</a:t>
                      </a:r>
                      <a:endParaRPr lang="pl-PL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37709">
                <a:tc rowSpan="2">
                  <a:txBody>
                    <a:bodyPr/>
                    <a:lstStyle/>
                    <a:p>
                      <a:pPr algn="ctr" fontAlgn="b"/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EUROPEJSKA WYŻSZA SZKOŁA PRAWA I ADMINISTRACJI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89</a:t>
                      </a:r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</a:t>
                      </a:r>
                      <a:endParaRPr lang="pl-PL" sz="18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19 – 21,35%</a:t>
                      </a:r>
                      <a:endParaRPr lang="pl-PL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pl-PL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26,32</a:t>
                      </a:r>
                      <a:endParaRPr lang="pl-PL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pl-PL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pl-PL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37709">
                <a:tc vMerge="1">
                  <a:txBody>
                    <a:bodyPr/>
                    <a:lstStyle/>
                    <a:p>
                      <a:pPr algn="ctr" fontAlgn="b"/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b"/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l-PL" dirty="0"/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endParaRPr lang="pl-PL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70 – 78,65%</a:t>
                      </a:r>
                      <a:endParaRPr lang="pl-PL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pl-PL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42,86</a:t>
                      </a:r>
                      <a:endParaRPr lang="pl-PL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58220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504056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l-PL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PRZYSTĘPUJĄCY A FORMA UKOŃCZONYCH STUDIÓW (C.D.)</a:t>
            </a:r>
          </a:p>
        </p:txBody>
      </p:sp>
      <p:cxnSp>
        <p:nvCxnSpPr>
          <p:cNvPr id="4" name="Łącznik prosty 3"/>
          <p:cNvCxnSpPr/>
          <p:nvPr/>
        </p:nvCxnSpPr>
        <p:spPr>
          <a:xfrm>
            <a:off x="0" y="6303963"/>
            <a:ext cx="9144000" cy="1587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Symbol zastępczy zawartości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50917417"/>
              </p:ext>
            </p:extLst>
          </p:nvPr>
        </p:nvGraphicFramePr>
        <p:xfrm>
          <a:off x="215007" y="692691"/>
          <a:ext cx="8865772" cy="54772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280"/>
                <a:gridCol w="2492529"/>
                <a:gridCol w="720080"/>
                <a:gridCol w="648072"/>
                <a:gridCol w="1440160"/>
                <a:gridCol w="1872208"/>
                <a:gridCol w="864096"/>
                <a:gridCol w="620347"/>
              </a:tblGrid>
              <a:tr h="744682">
                <a:tc>
                  <a:txBody>
                    <a:bodyPr/>
                    <a:lstStyle/>
                    <a:p>
                      <a:endParaRPr lang="pl-PL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UCZELNIA</a:t>
                      </a:r>
                      <a:endParaRPr lang="pl-PL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LICZBA OSÓB</a:t>
                      </a:r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l-PL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LICZBA OSÓB,</a:t>
                      </a:r>
                      <a:r>
                        <a:rPr lang="pl-PL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KTÓRE PRZYSTĄPIŁY DO EGZAMINU</a:t>
                      </a:r>
                    </a:p>
                    <a:p>
                      <a:pPr algn="ctr" fontAlgn="b"/>
                      <a:r>
                        <a:rPr lang="pl-PL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STUDIA STACJONARNE/NIESTACJONARN</a:t>
                      </a:r>
                      <a:r>
                        <a:rPr lang="pl-PL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</a:t>
                      </a:r>
                      <a:endParaRPr lang="pl-PL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l-PL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WYNIK POZYTYWNY</a:t>
                      </a:r>
                    </a:p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STUDIA STACJONARNE/NIESTACJONARNE</a:t>
                      </a:r>
                      <a:r>
                        <a:rPr lang="pl-PL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pl-PL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ZDAWALNOŚCI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BRAK DANYCH</a:t>
                      </a:r>
                      <a:endParaRPr lang="pl-PL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37709">
                <a:tc rowSpan="2">
                  <a:txBody>
                    <a:bodyPr/>
                    <a:lstStyle/>
                    <a:p>
                      <a:pPr algn="ctr" fontAlgn="b"/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WYŻSZA SZKOŁA ADMINISTRACJI </a:t>
                      </a:r>
                      <a:b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 BIZNESU IM. E. KWIATKOWSKIEGO W GDYNI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</a:t>
                      </a:r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</a:t>
                      </a:r>
                      <a:endParaRPr lang="pl-PL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30 – 41,67%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pl-PL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pl-PL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pl-PL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pl-PL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37709">
                <a:tc vMerge="1">
                  <a:txBody>
                    <a:bodyPr/>
                    <a:lstStyle/>
                    <a:p>
                      <a:pPr algn="ctr" fontAlgn="b"/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b"/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l-PL" dirty="0"/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endParaRPr lang="pl-PL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40 – 55,56%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  <a:endParaRPr lang="pl-PL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47,50</a:t>
                      </a:r>
                      <a:endParaRPr lang="pl-PL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37709">
                <a:tc rowSpan="4">
                  <a:txBody>
                    <a:bodyPr/>
                    <a:lstStyle/>
                    <a:p>
                      <a:pPr algn="ctr" fontAlgn="b"/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WYŻSZA SZKOŁA PRAWA </a:t>
                      </a:r>
                    </a:p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IM. HELENY H. CHODKOWSKIEJ                        WE WROCŁAWIU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</a:t>
                      </a:r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</a:t>
                      </a:r>
                      <a:endParaRPr lang="pl-PL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47 – 75,81%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pl-PL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23,40</a:t>
                      </a:r>
                      <a:endParaRPr lang="pl-PL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pl-PL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pl-PL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37709">
                <a:tc vMerge="1">
                  <a:txBody>
                    <a:bodyPr/>
                    <a:lstStyle/>
                    <a:p>
                      <a:pPr algn="ctr" fontAlgn="b"/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b"/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l-PL" dirty="0"/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endParaRPr lang="pl-PL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15 – 24,19%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pl-PL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33,33</a:t>
                      </a:r>
                      <a:endParaRPr lang="pl-PL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37709">
                <a:tc vMerge="1">
                  <a:txBody>
                    <a:bodyPr/>
                    <a:lstStyle/>
                    <a:p>
                      <a:pPr algn="ctr" fontAlgn="b"/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WYŻSZA SZKOŁA UMIEJĘTNOŚCI SPOŁECZNYCH W POZNANIU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</a:t>
                      </a:r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</a:t>
                      </a:r>
                      <a:endParaRPr lang="pl-PL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29 – 46,77%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pl-PL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27,59</a:t>
                      </a:r>
                      <a:endParaRPr lang="pl-PL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pl-PL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pl-PL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37709">
                <a:tc vMerge="1">
                  <a:txBody>
                    <a:bodyPr/>
                    <a:lstStyle/>
                    <a:p>
                      <a:pPr algn="ctr" fontAlgn="b"/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b"/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l-PL" dirty="0"/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endParaRPr lang="pl-PL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33 – 53,23%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pl-PL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33,33</a:t>
                      </a:r>
                      <a:endParaRPr lang="pl-PL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37709">
                <a:tc rowSpan="2">
                  <a:txBody>
                    <a:bodyPr/>
                    <a:lstStyle/>
                    <a:p>
                      <a:pPr algn="ctr" fontAlgn="b"/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WYŻSZA SZKOŁA PRAWA I ADMINISTRACJI</a:t>
                      </a:r>
                    </a:p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RZESZOWSKA SZKOŁA WYŻSZA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</a:t>
                      </a:r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</a:t>
                      </a:r>
                      <a:endParaRPr lang="pl-PL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44 – 84,62%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endParaRPr lang="pl-PL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38,34</a:t>
                      </a:r>
                      <a:endParaRPr lang="pl-PL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pl-PL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pl-PL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37709">
                <a:tc vMerge="1">
                  <a:txBody>
                    <a:bodyPr/>
                    <a:lstStyle/>
                    <a:p>
                      <a:pPr algn="ctr" fontAlgn="b"/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b"/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l-PL" dirty="0"/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endParaRPr lang="pl-PL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8 – 15,38%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pl-PL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12,50</a:t>
                      </a:r>
                      <a:endParaRPr lang="pl-PL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37709">
                <a:tc rowSpan="2">
                  <a:txBody>
                    <a:bodyPr/>
                    <a:lstStyle/>
                    <a:p>
                      <a:pPr algn="ctr" fontAlgn="b"/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KUL WZ  PRAWA I NAUK </a:t>
                      </a:r>
                    </a:p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 GOSPODARCE W STALOWEJ WOLI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</a:t>
                      </a:r>
                      <a:endParaRPr lang="pl-PL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40 – 100%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pl-PL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</a:t>
                      </a:r>
                      <a:endParaRPr lang="pl-PL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pl-PL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pl-PL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37709">
                <a:tc vMerge="1">
                  <a:txBody>
                    <a:bodyPr/>
                    <a:lstStyle/>
                    <a:p>
                      <a:pPr algn="ctr" fontAlgn="b"/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b"/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l-PL" dirty="0"/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endParaRPr lang="pl-PL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b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b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37709">
                <a:tc rowSpan="2">
                  <a:txBody>
                    <a:bodyPr/>
                    <a:lstStyle/>
                    <a:p>
                      <a:pPr algn="ctr" fontAlgn="b"/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WYŻSZA SZKOŁA EKONOMII, PRAWA I NAUK MEDYCZNYCH  </a:t>
                      </a:r>
                    </a:p>
                    <a:p>
                      <a:pPr algn="l" fontAlgn="b"/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IM. PROF. E. LIPIŃSKIEGO                          W KIELCACH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</a:t>
                      </a:r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</a:t>
                      </a:r>
                      <a:endParaRPr lang="pl-PL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25 – 64,10%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pl-PL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</a:t>
                      </a:r>
                      <a:endParaRPr lang="pl-PL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pl-PL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pl-PL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37709">
                <a:tc vMerge="1">
                  <a:txBody>
                    <a:bodyPr/>
                    <a:lstStyle/>
                    <a:p>
                      <a:pPr algn="ctr" fontAlgn="b"/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b"/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l-PL" dirty="0"/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endParaRPr lang="pl-PL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14 – 35,90%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pl-PL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35,71</a:t>
                      </a:r>
                      <a:endParaRPr lang="pl-PL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37709">
                <a:tc rowSpan="2">
                  <a:txBody>
                    <a:bodyPr/>
                    <a:lstStyle/>
                    <a:p>
                      <a:pPr algn="ctr" fontAlgn="b"/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KUL WZ NAUK PRAWNYCH </a:t>
                      </a:r>
                    </a:p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 EKONOMICZNYCH W TOMASZOWIE LUB.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</a:t>
                      </a:r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</a:t>
                      </a:r>
                      <a:endParaRPr lang="pl-PL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34 – 91,89%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pl-PL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29,41</a:t>
                      </a:r>
                      <a:endParaRPr lang="pl-PL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pl-PL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pl-PL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37709">
                <a:tc vMerge="1">
                  <a:txBody>
                    <a:bodyPr/>
                    <a:lstStyle/>
                    <a:p>
                      <a:pPr algn="ctr" fontAlgn="b"/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b"/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l-PL" dirty="0"/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endParaRPr lang="pl-PL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3 – 8,11%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pl-PL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66,67</a:t>
                      </a:r>
                      <a:endParaRPr lang="pl-PL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88077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Łącznik prosty 3"/>
          <p:cNvCxnSpPr/>
          <p:nvPr/>
        </p:nvCxnSpPr>
        <p:spPr>
          <a:xfrm>
            <a:off x="0" y="6303963"/>
            <a:ext cx="9144000" cy="1587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ymbol zastępczy zawartości 2"/>
          <p:cNvSpPr txBox="1">
            <a:spLocks/>
          </p:cNvSpPr>
          <p:nvPr/>
        </p:nvSpPr>
        <p:spPr>
          <a:xfrm>
            <a:off x="466725" y="980728"/>
            <a:ext cx="8229600" cy="4877147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defRPr/>
            </a:pPr>
            <a:endParaRPr lang="pl-PL" sz="4000" dirty="0" smtClean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pl-PL" sz="4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ABSOLWENCI </a:t>
            </a:r>
          </a:p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pl-PL" sz="4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WYDZIAŁÓW PRAWA</a:t>
            </a:r>
          </a:p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pl-PL" sz="4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PRZYSTĘPUJĄCY </a:t>
            </a:r>
            <a:r>
              <a:rPr lang="pl-PL" sz="4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DO </a:t>
            </a:r>
          </a:p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pl-PL" sz="4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EGZAMINÓW NA  APLIKACJE</a:t>
            </a:r>
            <a:endParaRPr lang="pl-PL" sz="40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7210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864096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l-PL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ANALIZA ZBIORCZA</a:t>
            </a:r>
            <a:br>
              <a:rPr lang="pl-PL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l-PL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ZDAWALNOŚĆ A FORMA UKOŃCZONYCH </a:t>
            </a:r>
            <a:r>
              <a:rPr lang="pl-PL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STUDIÓW (C.D.)</a:t>
            </a:r>
            <a:endParaRPr lang="pl-PL" sz="2400" dirty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" name="Łącznik prosty 3"/>
          <p:cNvCxnSpPr/>
          <p:nvPr/>
        </p:nvCxnSpPr>
        <p:spPr>
          <a:xfrm>
            <a:off x="0" y="6303963"/>
            <a:ext cx="9144000" cy="1587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Symbol zastępczy zawartości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12078580"/>
              </p:ext>
            </p:extLst>
          </p:nvPr>
        </p:nvGraphicFramePr>
        <p:xfrm>
          <a:off x="107504" y="1268760"/>
          <a:ext cx="8928992" cy="5184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668531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504056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l-PL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PRZYSTĘPUJĄCY A FORMA UKOŃCZONYCH STUDIÓW (C.D)</a:t>
            </a:r>
          </a:p>
        </p:txBody>
      </p:sp>
      <p:cxnSp>
        <p:nvCxnSpPr>
          <p:cNvPr id="4" name="Łącznik prosty 3"/>
          <p:cNvCxnSpPr/>
          <p:nvPr/>
        </p:nvCxnSpPr>
        <p:spPr>
          <a:xfrm>
            <a:off x="0" y="6303963"/>
            <a:ext cx="9144000" cy="1587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Symbol zastępczy zawartości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672656"/>
              </p:ext>
            </p:extLst>
          </p:nvPr>
        </p:nvGraphicFramePr>
        <p:xfrm>
          <a:off x="215007" y="692691"/>
          <a:ext cx="8865772" cy="54480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280"/>
                <a:gridCol w="2492529"/>
                <a:gridCol w="720080"/>
                <a:gridCol w="648072"/>
                <a:gridCol w="1440160"/>
                <a:gridCol w="1872208"/>
                <a:gridCol w="864096"/>
                <a:gridCol w="620347"/>
              </a:tblGrid>
              <a:tr h="720085">
                <a:tc>
                  <a:txBody>
                    <a:bodyPr/>
                    <a:lstStyle/>
                    <a:p>
                      <a:endParaRPr lang="pl-PL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UCZELNIA</a:t>
                      </a:r>
                      <a:endParaRPr lang="pl-PL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LICZBA OSÓB</a:t>
                      </a:r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l-PL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LICZBA OSÓB,</a:t>
                      </a:r>
                      <a:r>
                        <a:rPr lang="pl-PL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KTÓRE PRZYSTĄPIŁY DO EGZAMINU</a:t>
                      </a:r>
                    </a:p>
                    <a:p>
                      <a:pPr algn="ctr" fontAlgn="b"/>
                      <a:r>
                        <a:rPr lang="pl-PL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STUDIA STACJONARNE/NIESTACJONARN</a:t>
                      </a:r>
                      <a:r>
                        <a:rPr lang="pl-PL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</a:t>
                      </a:r>
                      <a:endParaRPr lang="pl-PL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l-PL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WYNIK POZYTYWNY</a:t>
                      </a:r>
                    </a:p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STUDIA STACJONARNE/NIESTACJONARNE</a:t>
                      </a:r>
                      <a:r>
                        <a:rPr lang="pl-PL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pl-PL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r>
                        <a:rPr lang="pl-PL" sz="1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l-PL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ZDAWALNOŚCI</a:t>
                      </a:r>
                      <a:endParaRPr lang="pl-PL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BRAK DANYCH</a:t>
                      </a:r>
                      <a:endParaRPr lang="pl-PL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37709">
                <a:tc rowSpan="2">
                  <a:txBody>
                    <a:bodyPr/>
                    <a:lstStyle/>
                    <a:p>
                      <a:pPr algn="ctr" fontAlgn="b"/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WYŻSZA SZKOŁA FINANSÓW                        I PRAWA W BIELSKU-BIAŁEJ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</a:t>
                      </a:r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</a:t>
                      </a:r>
                      <a:endParaRPr lang="pl-PL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17 – 48,57%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pl-PL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23,53</a:t>
                      </a:r>
                      <a:endParaRPr lang="pl-PL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pl-PL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pl-PL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37709">
                <a:tc vMerge="1">
                  <a:txBody>
                    <a:bodyPr/>
                    <a:lstStyle/>
                    <a:p>
                      <a:pPr algn="ctr" fontAlgn="b"/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b"/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l-PL" dirty="0"/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endParaRPr lang="pl-PL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8 – 22,86%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pl-PL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37,50</a:t>
                      </a:r>
                      <a:endParaRPr lang="pl-PL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37709">
                <a:tc rowSpan="4">
                  <a:txBody>
                    <a:bodyPr/>
                    <a:lstStyle/>
                    <a:p>
                      <a:pPr algn="ctr" fontAlgn="b"/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WYŻSZA SZKOŁA BANKOWA                      W GDAŃSKU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</a:t>
                      </a:r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</a:t>
                      </a:r>
                      <a:endParaRPr lang="pl-PL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20 – 74,07%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pl-PL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  <a:endParaRPr lang="pl-PL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pl-PL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pl-PL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37709">
                <a:tc vMerge="1">
                  <a:txBody>
                    <a:bodyPr/>
                    <a:lstStyle/>
                    <a:p>
                      <a:pPr algn="ctr" fontAlgn="b"/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b"/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l-PL" dirty="0"/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endParaRPr lang="pl-PL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7 – 25,93%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pl-PL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28,57</a:t>
                      </a:r>
                      <a:endParaRPr lang="pl-PL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37709">
                <a:tc vMerge="1">
                  <a:txBody>
                    <a:bodyPr/>
                    <a:lstStyle/>
                    <a:p>
                      <a:pPr algn="ctr" fontAlgn="b"/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UCZELNIA TECHNICZNO – HANDLOWA IM. H. CHODKOWSKIEJ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</a:t>
                      </a:r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</a:t>
                      </a:r>
                      <a:endParaRPr lang="pl-PL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11 – 40,74%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pl-PL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18,18</a:t>
                      </a:r>
                      <a:endParaRPr lang="pl-PL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pl-PL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pl-PL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37709">
                <a:tc vMerge="1">
                  <a:txBody>
                    <a:bodyPr/>
                    <a:lstStyle/>
                    <a:p>
                      <a:pPr algn="ctr" fontAlgn="b"/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b"/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l-PL" dirty="0"/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endParaRPr lang="pl-PL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16 – 59,26%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pl-PL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18,75</a:t>
                      </a:r>
                      <a:endParaRPr lang="pl-PL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37709">
                <a:tc rowSpan="2">
                  <a:txBody>
                    <a:bodyPr/>
                    <a:lstStyle/>
                    <a:p>
                      <a:pPr algn="ctr" fontAlgn="b"/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WYŻSZA SZKOŁA HUMANITAS                    W SOSNOWCU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</a:t>
                      </a:r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</a:t>
                      </a:r>
                      <a:endParaRPr lang="pl-PL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pl-PL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pl-PL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37709">
                <a:tc vMerge="1">
                  <a:txBody>
                    <a:bodyPr/>
                    <a:lstStyle/>
                    <a:p>
                      <a:pPr algn="ctr" fontAlgn="b"/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b"/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l-PL" dirty="0"/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endParaRPr lang="pl-PL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26 – 100%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pl-PL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26,92</a:t>
                      </a:r>
                      <a:endParaRPr lang="pl-PL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37709">
                <a:tc rowSpan="2">
                  <a:txBody>
                    <a:bodyPr/>
                    <a:lstStyle/>
                    <a:p>
                      <a:pPr algn="ctr" fontAlgn="b"/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WYŻSZA SZKOŁA PEDAGOGIKI                        I ADMINISTRACJI IM. MIESZKA I                  W POZNANIU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</a:t>
                      </a:r>
                      <a:endParaRPr lang="pl-PL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4 – 16%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pl-PL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pl-PL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pl-PL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pl-PL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37709">
                <a:tc vMerge="1">
                  <a:txBody>
                    <a:bodyPr/>
                    <a:lstStyle/>
                    <a:p>
                      <a:pPr algn="ctr" fontAlgn="b"/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b"/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l-PL" dirty="0"/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endParaRPr lang="pl-PL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21 – 84%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pl-PL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23,81</a:t>
                      </a:r>
                      <a:endParaRPr lang="pl-PL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37709">
                <a:tc rowSpan="4">
                  <a:txBody>
                    <a:bodyPr/>
                    <a:lstStyle/>
                    <a:p>
                      <a:pPr algn="ctr" fontAlgn="b"/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KUJAWSKO-POMORSKA SZKOŁA WYŻSZA W BYDGOSZCZY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</a:t>
                      </a:r>
                      <a:endParaRPr lang="pl-PL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9</a:t>
                      </a:r>
                      <a:r>
                        <a:rPr lang="pl-PL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l-PL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60%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pl-PL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11,11</a:t>
                      </a:r>
                      <a:endParaRPr lang="pl-PL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pl-PL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pl-PL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37709">
                <a:tc vMerge="1">
                  <a:txBody>
                    <a:bodyPr/>
                    <a:lstStyle/>
                    <a:p>
                      <a:pPr algn="ctr" fontAlgn="b"/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b"/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l-PL" dirty="0"/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endParaRPr lang="pl-PL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6 – 40%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pl-PL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66,67</a:t>
                      </a:r>
                      <a:endParaRPr lang="pl-PL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37709">
                <a:tc vMerge="1">
                  <a:txBody>
                    <a:bodyPr/>
                    <a:lstStyle/>
                    <a:p>
                      <a:pPr algn="ctr" fontAlgn="b"/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WYŻSZA SZKOŁA MENEDŻERSKA              W WARSZAWIE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</a:t>
                      </a:r>
                      <a:endParaRPr lang="pl-PL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 – 13,33%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pl-PL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pl-PL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pl-PL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pl-PL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37709">
                <a:tc vMerge="1">
                  <a:txBody>
                    <a:bodyPr/>
                    <a:lstStyle/>
                    <a:p>
                      <a:pPr algn="ctr" fontAlgn="b"/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b"/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l-PL" dirty="0"/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endParaRPr lang="pl-PL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13 – 86,67%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pl-PL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30,77</a:t>
                      </a:r>
                      <a:endParaRPr lang="pl-PL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52379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504056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l-PL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PRZYSTĘPUJĄCY A FORMA UKOŃCZONYCH STUDIÓW (C.D.)</a:t>
            </a:r>
          </a:p>
        </p:txBody>
      </p:sp>
      <p:cxnSp>
        <p:nvCxnSpPr>
          <p:cNvPr id="4" name="Łącznik prosty 3"/>
          <p:cNvCxnSpPr/>
          <p:nvPr/>
        </p:nvCxnSpPr>
        <p:spPr>
          <a:xfrm>
            <a:off x="0" y="6303963"/>
            <a:ext cx="9144000" cy="1587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Symbol zastępczy zawartości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3473409"/>
              </p:ext>
            </p:extLst>
          </p:nvPr>
        </p:nvGraphicFramePr>
        <p:xfrm>
          <a:off x="179512" y="692691"/>
          <a:ext cx="8901267" cy="41217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775"/>
                <a:gridCol w="2492529"/>
                <a:gridCol w="720080"/>
                <a:gridCol w="648072"/>
                <a:gridCol w="1440160"/>
                <a:gridCol w="1872208"/>
                <a:gridCol w="864096"/>
                <a:gridCol w="620347"/>
              </a:tblGrid>
              <a:tr h="744682">
                <a:tc>
                  <a:txBody>
                    <a:bodyPr/>
                    <a:lstStyle/>
                    <a:p>
                      <a:endParaRPr lang="pl-PL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UCZELNIA</a:t>
                      </a:r>
                      <a:endParaRPr lang="pl-PL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LICZBA OSÓB</a:t>
                      </a:r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l-PL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LICZBA OSÓB,</a:t>
                      </a:r>
                      <a:r>
                        <a:rPr lang="pl-PL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KTÓRE PRZYSTĄPIŁY DO EGZAMINU</a:t>
                      </a:r>
                    </a:p>
                    <a:p>
                      <a:pPr algn="ctr" fontAlgn="b"/>
                      <a:r>
                        <a:rPr lang="pl-PL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STUDIA STACJONARNE/NIESTACJONARN</a:t>
                      </a:r>
                      <a:r>
                        <a:rPr lang="pl-PL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</a:t>
                      </a:r>
                      <a:endParaRPr lang="pl-PL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l-PL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WYNIK POZYTYWNY</a:t>
                      </a:r>
                    </a:p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STUDIA STACJONARNE/NIESTACJONARNE</a:t>
                      </a:r>
                      <a:r>
                        <a:rPr lang="pl-PL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pl-PL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r>
                        <a:rPr lang="pl-PL" sz="1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l-PL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ZDAWALNOŚCI</a:t>
                      </a:r>
                      <a:endParaRPr lang="pl-PL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BRAK DANYCH</a:t>
                      </a:r>
                      <a:endParaRPr lang="pl-PL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37709">
                <a:tc rowSpan="2">
                  <a:txBody>
                    <a:bodyPr/>
                    <a:lstStyle/>
                    <a:p>
                      <a:pPr algn="ctr" fontAlgn="b"/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WYŻSZA SZKOŁA FINANSÓW I ZARZĄDZANIA W WARSZAWIE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</a:t>
                      </a:r>
                      <a:endParaRPr lang="pl-PL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3 – 25%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pl-PL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pl-PL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pl-PL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pl-PL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37709">
                <a:tc vMerge="1">
                  <a:txBody>
                    <a:bodyPr/>
                    <a:lstStyle/>
                    <a:p>
                      <a:pPr algn="ctr" fontAlgn="b"/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b"/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l-PL" dirty="0"/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endParaRPr lang="pl-PL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9 – 75%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pl-PL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33,33</a:t>
                      </a:r>
                      <a:endParaRPr lang="pl-PL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37709">
                <a:tc rowSpan="2">
                  <a:txBody>
                    <a:bodyPr/>
                    <a:lstStyle/>
                    <a:p>
                      <a:pPr algn="ctr" fontAlgn="b"/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PWSNSKIM</a:t>
                      </a:r>
                    </a:p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 WARSZAWIE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</a:t>
                      </a:r>
                      <a:endParaRPr lang="pl-PL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5 – 50%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pl-PL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  <a:endParaRPr lang="pl-PL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pl-PL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pl-PL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37709">
                <a:tc vMerge="1">
                  <a:txBody>
                    <a:bodyPr/>
                    <a:lstStyle/>
                    <a:p>
                      <a:pPr algn="ctr" fontAlgn="b"/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b"/>
                      <a:endParaRPr lang="pl-PL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l-PL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endParaRPr lang="pl-PL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5 – 50%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pl-PL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pl-PL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l-PL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37709">
                <a:tc rowSpan="2">
                  <a:txBody>
                    <a:bodyPr/>
                    <a:lstStyle/>
                    <a:p>
                      <a:pPr algn="ctr" fontAlgn="b"/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WYŻSZA SZKOŁA MENEDŻERSKA     W LEGNICY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</a:t>
                      </a:r>
                      <a:endParaRPr lang="pl-PL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pl-PL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pl-PL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37709">
                <a:tc vMerge="1">
                  <a:txBody>
                    <a:bodyPr/>
                    <a:lstStyle/>
                    <a:p>
                      <a:pPr algn="ctr" fontAlgn="b"/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05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l-PL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endParaRPr lang="pl-PL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5 – 100%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pl-PL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pl-PL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l-PL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37709">
                <a:tc rowSpan="4">
                  <a:txBody>
                    <a:bodyPr/>
                    <a:lstStyle/>
                    <a:p>
                      <a:pPr algn="ctr" fontAlgn="b"/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b"/>
                      <a:r>
                        <a:rPr lang="pl-PL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GÓRNOŚLĄSKA WYŻSZA</a:t>
                      </a:r>
                      <a:r>
                        <a:rPr lang="pl-PL" sz="105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SZKOŁA HANDLOWA IM. W. KORFANTEGO </a:t>
                      </a:r>
                    </a:p>
                    <a:p>
                      <a:pPr algn="l" fontAlgn="b"/>
                      <a:r>
                        <a:rPr lang="pl-PL" sz="105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 KATOWICACH</a:t>
                      </a:r>
                      <a:endParaRPr lang="pl-PL" sz="105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</a:t>
                      </a:r>
                      <a:endParaRPr lang="pl-PL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pl-PL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pl-PL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37709">
                <a:tc vMerge="1">
                  <a:txBody>
                    <a:bodyPr/>
                    <a:lstStyle/>
                    <a:p>
                      <a:pPr algn="ctr" fontAlgn="b"/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b"/>
                      <a:endParaRPr lang="pl-PL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l-PL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endParaRPr lang="pl-PL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 – 100%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pl-PL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pl-PL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l-PL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37709">
                <a:tc vMerge="1">
                  <a:txBody>
                    <a:bodyPr/>
                    <a:lstStyle/>
                    <a:p>
                      <a:pPr algn="ctr" fontAlgn="b"/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b"/>
                      <a:r>
                        <a:rPr lang="pl-PL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SPOŁECZNA AKADEMIA NAUK </a:t>
                      </a:r>
                    </a:p>
                    <a:p>
                      <a:pPr algn="l" fontAlgn="b"/>
                      <a:r>
                        <a:rPr lang="pl-PL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 SIEDZIBĄ W ŁODZI</a:t>
                      </a:r>
                      <a:endParaRPr lang="pl-PL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</a:t>
                      </a:r>
                      <a:endParaRPr lang="pl-PL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pl-PL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pl-PL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37709">
                <a:tc vMerge="1">
                  <a:txBody>
                    <a:bodyPr/>
                    <a:lstStyle/>
                    <a:p>
                      <a:pPr algn="ctr" fontAlgn="b"/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b"/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l-PL" dirty="0"/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endParaRPr lang="pl-PL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 – 100%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pl-PL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pl-PL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58790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864096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l-PL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ANALIZA ZBIORCZA</a:t>
            </a:r>
            <a:br>
              <a:rPr lang="pl-PL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l-PL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ZDAWALNOŚĆ A FORMA UKOŃCZONYCH </a:t>
            </a:r>
            <a:r>
              <a:rPr lang="pl-PL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STUDIÓW (C.D.)</a:t>
            </a:r>
            <a:endParaRPr lang="pl-PL" sz="2400" dirty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" name="Łącznik prosty 3"/>
          <p:cNvCxnSpPr/>
          <p:nvPr/>
        </p:nvCxnSpPr>
        <p:spPr>
          <a:xfrm>
            <a:off x="0" y="6303963"/>
            <a:ext cx="9144000" cy="1587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Symbol zastępczy zawartości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72264996"/>
              </p:ext>
            </p:extLst>
          </p:nvPr>
        </p:nvGraphicFramePr>
        <p:xfrm>
          <a:off x="107504" y="1268760"/>
          <a:ext cx="8928992" cy="4896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702563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864096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l-PL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ANALIZA ZBIORCZA</a:t>
            </a:r>
            <a:br>
              <a:rPr lang="pl-PL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l-PL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WYNIK POZYTYWNY – </a:t>
            </a:r>
            <a:r>
              <a:rPr lang="pl-PL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4 325 </a:t>
            </a:r>
            <a:r>
              <a:rPr lang="pl-PL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OSÓB </a:t>
            </a:r>
            <a:br>
              <a:rPr lang="pl-PL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l-PL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UDZIAŁ PROCENTOWY WG </a:t>
            </a:r>
            <a:r>
              <a:rPr lang="pl-PL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FORMY UKOŃCZENIA STUDIÓW</a:t>
            </a:r>
            <a:endParaRPr lang="pl-PL" sz="2400" dirty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" name="Łącznik prosty 3"/>
          <p:cNvCxnSpPr/>
          <p:nvPr/>
        </p:nvCxnSpPr>
        <p:spPr>
          <a:xfrm>
            <a:off x="0" y="6303963"/>
            <a:ext cx="9144000" cy="1587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Symbol zastępczy zawartości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35577174"/>
              </p:ext>
            </p:extLst>
          </p:nvPr>
        </p:nvGraphicFramePr>
        <p:xfrm>
          <a:off x="390364" y="1268760"/>
          <a:ext cx="8363272" cy="5184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796378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512" y="0"/>
            <a:ext cx="8784976" cy="1052736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l-PL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ANALIZA ZBIORCZA</a:t>
            </a:r>
            <a:r>
              <a:rPr lang="pl-PL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l-PL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WIELOKROTNOŚĆ </a:t>
            </a:r>
            <a:r>
              <a:rPr lang="pl-PL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PRZYSTĘPOWANIA DO EGZAMINU W </a:t>
            </a:r>
            <a:r>
              <a:rPr lang="pl-PL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2017 </a:t>
            </a:r>
            <a:r>
              <a:rPr lang="pl-PL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R.</a:t>
            </a:r>
            <a:br>
              <a:rPr lang="pl-PL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l-PL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KANDYDACI NA APLIKANTÓW ADWOKACKICH, RADCOWSKICH I NOTARIALNYCH – 7 785</a:t>
            </a:r>
          </a:p>
        </p:txBody>
      </p:sp>
      <p:graphicFrame>
        <p:nvGraphicFramePr>
          <p:cNvPr id="6" name="Symbol zastępczy zawartości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87950640"/>
              </p:ext>
            </p:extLst>
          </p:nvPr>
        </p:nvGraphicFramePr>
        <p:xfrm>
          <a:off x="179512" y="1196752"/>
          <a:ext cx="8856984" cy="5184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4" name="Łącznik prosty 3"/>
          <p:cNvCxnSpPr/>
          <p:nvPr/>
        </p:nvCxnSpPr>
        <p:spPr>
          <a:xfrm>
            <a:off x="0" y="6303963"/>
            <a:ext cx="9144000" cy="1587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4051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15516" y="260648"/>
            <a:ext cx="8712968" cy="922114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l-PL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ANALIZA ZBIORCZA</a:t>
            </a:r>
            <a:r>
              <a:rPr lang="pl-PL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l-PL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WIELOKROTNOŚĆ PRZYSTĘPOWANIA DO EGZAMINU</a:t>
            </a:r>
            <a:endParaRPr lang="pl-PL" sz="2000" dirty="0" smtClean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Symbol zastępczy zawartości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04102703"/>
              </p:ext>
            </p:extLst>
          </p:nvPr>
        </p:nvGraphicFramePr>
        <p:xfrm>
          <a:off x="107504" y="1268760"/>
          <a:ext cx="8784976" cy="40324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4" name="Łącznik prosty 3"/>
          <p:cNvCxnSpPr/>
          <p:nvPr/>
        </p:nvCxnSpPr>
        <p:spPr>
          <a:xfrm>
            <a:off x="0" y="6303963"/>
            <a:ext cx="9144000" cy="1587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pole tekstowe 4"/>
          <p:cNvSpPr txBox="1"/>
          <p:nvPr/>
        </p:nvSpPr>
        <p:spPr>
          <a:xfrm>
            <a:off x="611560" y="5413848"/>
            <a:ext cx="82089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l-PL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ZDAWALNOŚĆ OSÓB PRZYSTĘPUJĄCYCH DO EGZAMINU PO RAZ PIERWSZY – 58,30%</a:t>
            </a:r>
          </a:p>
          <a:p>
            <a:pPr>
              <a:lnSpc>
                <a:spcPct val="150000"/>
              </a:lnSpc>
            </a:pPr>
            <a:r>
              <a:rPr lang="pl-PL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ZDAWALNOŚĆ OSÓB </a:t>
            </a:r>
            <a:r>
              <a:rPr lang="pl-PL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PRZYSTĘPUJĄCYCH </a:t>
            </a:r>
            <a:r>
              <a:rPr lang="pl-PL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 </a:t>
            </a:r>
            <a:r>
              <a:rPr lang="pl-PL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EGZAMINU PO RAZ KOLEJNY – 53,25%</a:t>
            </a:r>
          </a:p>
          <a:p>
            <a:pPr>
              <a:lnSpc>
                <a:spcPct val="150000"/>
              </a:lnSpc>
            </a:pPr>
            <a:r>
              <a:rPr lang="pl-PL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BRAK DANYCH – 15 OSÓB</a:t>
            </a:r>
            <a:endParaRPr lang="pl-PL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6597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512" y="34702"/>
            <a:ext cx="8712968" cy="922114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l-PL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ANALIZA ZBIORCZA</a:t>
            </a:r>
            <a:r>
              <a:rPr lang="pl-PL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l-PL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WIELOKROTNOŚĆ PRZYSTĘPOWANIA </a:t>
            </a:r>
            <a:r>
              <a:rPr lang="pl-PL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A ZDAWALNOŚĆ </a:t>
            </a:r>
            <a:r>
              <a:rPr lang="pl-PL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EGZAMINU</a:t>
            </a:r>
            <a:endParaRPr lang="pl-PL" sz="2000" dirty="0" smtClean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Symbol zastępczy zawartości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11627338"/>
              </p:ext>
            </p:extLst>
          </p:nvPr>
        </p:nvGraphicFramePr>
        <p:xfrm>
          <a:off x="0" y="1340768"/>
          <a:ext cx="9036496" cy="4536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4" name="Łącznik prosty 3"/>
          <p:cNvCxnSpPr/>
          <p:nvPr/>
        </p:nvCxnSpPr>
        <p:spPr>
          <a:xfrm>
            <a:off x="0" y="6303963"/>
            <a:ext cx="9144000" cy="1587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pole tekstowe 4"/>
          <p:cNvSpPr txBox="1"/>
          <p:nvPr/>
        </p:nvSpPr>
        <p:spPr>
          <a:xfrm>
            <a:off x="6732240" y="5877272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l-PL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BRAK DANYCH – 15 OSÓB</a:t>
            </a:r>
            <a:endParaRPr lang="pl-PL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6682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512" y="0"/>
            <a:ext cx="8784976" cy="1052736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l-PL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ANALIZA ZBIORCZA</a:t>
            </a:r>
            <a:r>
              <a:rPr lang="pl-PL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l-PL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WYNIK POZYTYWNY</a:t>
            </a:r>
            <a:br>
              <a:rPr lang="pl-PL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l-PL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UDZIAŁ PROCENTOWY WG  WIELOKROTNOŚCI PRZYSTĘPOWANIA</a:t>
            </a:r>
          </a:p>
        </p:txBody>
      </p:sp>
      <p:graphicFrame>
        <p:nvGraphicFramePr>
          <p:cNvPr id="6" name="Symbol zastępczy zawartości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98496746"/>
              </p:ext>
            </p:extLst>
          </p:nvPr>
        </p:nvGraphicFramePr>
        <p:xfrm>
          <a:off x="179512" y="1196752"/>
          <a:ext cx="8856984" cy="5184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4" name="Łącznik prosty 3"/>
          <p:cNvCxnSpPr/>
          <p:nvPr/>
        </p:nvCxnSpPr>
        <p:spPr>
          <a:xfrm>
            <a:off x="0" y="6303963"/>
            <a:ext cx="9144000" cy="1587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4358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l-PL" altLang="pl-PL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OCENA ZE STUDIÓW A LICZBA PUNKTÓW</a:t>
            </a:r>
            <a:endParaRPr lang="pl-PL" sz="2400" dirty="0" smtClean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" name="Łącznik prosty 3"/>
          <p:cNvCxnSpPr/>
          <p:nvPr/>
        </p:nvCxnSpPr>
        <p:spPr>
          <a:xfrm>
            <a:off x="0" y="6303963"/>
            <a:ext cx="9144000" cy="1587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ymbol zastępczy zawartości 2"/>
          <p:cNvSpPr txBox="1">
            <a:spLocks/>
          </p:cNvSpPr>
          <p:nvPr/>
        </p:nvSpPr>
        <p:spPr>
          <a:xfrm>
            <a:off x="179512" y="1988840"/>
            <a:ext cx="8516813" cy="386903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 fontAlgn="auto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	ANALIZUJĄC </a:t>
            </a:r>
            <a:r>
              <a:rPr lang="pl-PL" sz="2400" dirty="0">
                <a:latin typeface="Times New Roman" pitchFamily="18" charset="0"/>
                <a:cs typeface="Times New Roman" pitchFamily="18" charset="0"/>
              </a:rPr>
              <a:t>ŚREDNIĄ LICZBĘ PUNKTÓW UZYSKANYCH PRZEZ KANDYDATÓW MOŻNA ZAUWAŻYĆ ZALEŻNOŚĆ POMIĘDZY </a:t>
            </a:r>
            <a:endParaRPr lang="pl-PL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fontAlgn="auto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	OCENĄ </a:t>
            </a:r>
            <a:r>
              <a:rPr lang="pl-PL" sz="2400" dirty="0">
                <a:latin typeface="Times New Roman" pitchFamily="18" charset="0"/>
                <a:cs typeface="Times New Roman" pitchFamily="18" charset="0"/>
              </a:rPr>
              <a:t>ZE </a:t>
            </a:r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STUDIÓW A </a:t>
            </a:r>
            <a:r>
              <a:rPr lang="pl-PL" sz="2400" dirty="0">
                <a:latin typeface="Times New Roman" pitchFamily="18" charset="0"/>
                <a:cs typeface="Times New Roman" pitchFamily="18" charset="0"/>
              </a:rPr>
              <a:t>UZYSKANĄ LICZBĄ PUNKTÓW</a:t>
            </a:r>
          </a:p>
        </p:txBody>
      </p:sp>
    </p:spTree>
    <p:extLst>
      <p:ext uri="{BB962C8B-B14F-4D97-AF65-F5344CB8AC3E}">
        <p14:creationId xmlns:p14="http://schemas.microsoft.com/office/powerpoint/2010/main" val="121250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576064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l-PL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ABSOLWENCI WYDZIAŁÓW PRAWA                                  </a:t>
            </a:r>
            <a:br>
              <a:rPr lang="pl-PL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l-PL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A PRZYSTĘPUJĄCY DO EGZAMINÓW NA APLIKACJE</a:t>
            </a:r>
            <a:endParaRPr lang="pl-PL" sz="2400" dirty="0" smtClean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Symbol zastępczy zawartości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81793448"/>
              </p:ext>
            </p:extLst>
          </p:nvPr>
        </p:nvGraphicFramePr>
        <p:xfrm>
          <a:off x="179512" y="836712"/>
          <a:ext cx="8784976" cy="54680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23786"/>
                <a:gridCol w="2196694"/>
                <a:gridCol w="2448272"/>
                <a:gridCol w="2016224"/>
              </a:tblGrid>
              <a:tr h="872876">
                <a:tc>
                  <a:txBody>
                    <a:bodyPr/>
                    <a:lstStyle/>
                    <a:p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LICZBA ABSOLWENTÓW WYDZIAŁÓW PRAWA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LICZBA ABSOLWENTÓW</a:t>
                      </a:r>
                      <a:r>
                        <a:rPr lang="pl-PL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</a:t>
                      </a:r>
                      <a:r>
                        <a:rPr lang="pl-PL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DANEGO ROKU PRZYSTĘPUJĄCYCH DO EGZAMINU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ZAINTERESOWANIE</a:t>
                      </a:r>
                    </a:p>
                    <a:p>
                      <a:pPr algn="ctr"/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APLIKACJAMI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410743">
                <a:tc>
                  <a:txBody>
                    <a:bodyPr/>
                    <a:lstStyle/>
                    <a:p>
                      <a:r>
                        <a:rPr lang="pl-PL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EGZAMIN</a:t>
                      </a:r>
                      <a:r>
                        <a:rPr lang="pl-PL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l-PL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2008 R.</a:t>
                      </a:r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6 133</a:t>
                      </a:r>
                      <a:endParaRPr lang="pl-PL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3 816</a:t>
                      </a:r>
                      <a:endParaRPr lang="pl-PL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62,22%</a:t>
                      </a:r>
                      <a:endParaRPr lang="pl-PL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410743">
                <a:tc>
                  <a:txBody>
                    <a:bodyPr/>
                    <a:lstStyle/>
                    <a:p>
                      <a:r>
                        <a:rPr lang="pl-PL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EGZAMIN 2009 R.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6 866</a:t>
                      </a:r>
                      <a:endParaRPr lang="pl-PL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3 876</a:t>
                      </a:r>
                      <a:endParaRPr lang="pl-PL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56,45%</a:t>
                      </a:r>
                      <a:endParaRPr lang="pl-PL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10743">
                <a:tc>
                  <a:txBody>
                    <a:bodyPr/>
                    <a:lstStyle/>
                    <a:p>
                      <a:r>
                        <a:rPr lang="pl-PL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EGZAMIN 2010 R.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7 465</a:t>
                      </a:r>
                      <a:endParaRPr lang="pl-PL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4 368</a:t>
                      </a:r>
                      <a:endParaRPr lang="pl-PL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58,51%</a:t>
                      </a:r>
                      <a:endParaRPr lang="pl-PL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10743">
                <a:tc>
                  <a:txBody>
                    <a:bodyPr/>
                    <a:lstStyle/>
                    <a:p>
                      <a:r>
                        <a:rPr lang="pl-PL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EGZAMIN 2011 R.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9 736</a:t>
                      </a:r>
                      <a:endParaRPr lang="pl-PL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4 310</a:t>
                      </a:r>
                      <a:endParaRPr lang="pl-PL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44,26%</a:t>
                      </a:r>
                      <a:endParaRPr lang="pl-PL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10743">
                <a:tc>
                  <a:txBody>
                    <a:bodyPr/>
                    <a:lstStyle/>
                    <a:p>
                      <a:r>
                        <a:rPr lang="pl-PL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EGZAMIN 2012 R.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8 052</a:t>
                      </a:r>
                      <a:endParaRPr lang="pl-PL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4 643</a:t>
                      </a:r>
                      <a:endParaRPr lang="pl-PL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57,65%</a:t>
                      </a:r>
                      <a:endParaRPr lang="pl-PL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10743">
                <a:tc>
                  <a:txBody>
                    <a:bodyPr/>
                    <a:lstStyle/>
                    <a:p>
                      <a:r>
                        <a:rPr lang="pl-PL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EGZAMIN 2013 R.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7 235</a:t>
                      </a:r>
                      <a:endParaRPr lang="pl-PL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4 402</a:t>
                      </a:r>
                      <a:endParaRPr lang="pl-PL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60,84%</a:t>
                      </a:r>
                      <a:endParaRPr lang="pl-PL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10743">
                <a:tc>
                  <a:txBody>
                    <a:bodyPr/>
                    <a:lstStyle/>
                    <a:p>
                      <a:r>
                        <a:rPr lang="pl-PL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EGZAMIN 2014 R.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7 397</a:t>
                      </a:r>
                      <a:endParaRPr lang="pl-PL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4 225</a:t>
                      </a:r>
                      <a:endParaRPr lang="pl-PL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57,12%</a:t>
                      </a:r>
                      <a:endParaRPr lang="pl-PL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10743">
                <a:tc>
                  <a:txBody>
                    <a:bodyPr/>
                    <a:lstStyle/>
                    <a:p>
                      <a:r>
                        <a:rPr lang="pl-PL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EGZAMIN 2015 R.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8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7 903</a:t>
                      </a:r>
                      <a:endParaRPr lang="pl-PL" sz="18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8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3 986</a:t>
                      </a:r>
                      <a:endParaRPr lang="pl-PL" sz="18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8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50,43%</a:t>
                      </a:r>
                      <a:endParaRPr lang="pl-PL" sz="18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1074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EGZAMIN 2016 R.</a:t>
                      </a:r>
                      <a:endParaRPr lang="pl-PL" sz="16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800" b="0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8 012</a:t>
                      </a:r>
                      <a:endParaRPr lang="pl-PL" sz="1800" b="0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800" b="0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3 540</a:t>
                      </a:r>
                      <a:endParaRPr lang="pl-PL" sz="1800" b="0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800" b="0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44,18%</a:t>
                      </a:r>
                      <a:endParaRPr lang="pl-PL" sz="1800" b="0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1074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EGZAMIN 2017 R.</a:t>
                      </a:r>
                      <a:endParaRPr lang="pl-PL" sz="16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8 055</a:t>
                      </a:r>
                      <a:endParaRPr lang="pl-PL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3 438</a:t>
                      </a:r>
                      <a:endParaRPr lang="pl-PL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42,68%</a:t>
                      </a:r>
                      <a:endParaRPr lang="pl-PL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415741">
                <a:tc>
                  <a:txBody>
                    <a:bodyPr/>
                    <a:lstStyle/>
                    <a:p>
                      <a:pPr algn="r"/>
                      <a:r>
                        <a:rPr lang="pl-PL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SUMA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76 854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40 604</a:t>
                      </a:r>
                      <a:endParaRPr lang="pl-PL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52,83%</a:t>
                      </a:r>
                      <a:endParaRPr lang="pl-PL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cxnSp>
        <p:nvCxnSpPr>
          <p:cNvPr id="4" name="Łącznik prosty 3"/>
          <p:cNvCxnSpPr/>
          <p:nvPr/>
        </p:nvCxnSpPr>
        <p:spPr>
          <a:xfrm>
            <a:off x="0" y="6303963"/>
            <a:ext cx="9144000" cy="1587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7322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928992" cy="1008112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l-PL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OCENA ZE STUDIÓW A LICZBA </a:t>
            </a:r>
            <a:r>
              <a:rPr lang="pl-PL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PUNKTÓW</a:t>
            </a:r>
            <a:r>
              <a:rPr lang="pl-PL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l-PL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WYNIK POZYTYWNY – WSZYSCY PRZYSTĘPUJĄCY – 4 325 OSÓB</a:t>
            </a:r>
            <a:r>
              <a:rPr lang="pl-PL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l-PL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WYNIK POZYTYWNY – ABSOLWENCI </a:t>
            </a:r>
            <a:r>
              <a:rPr lang="pl-PL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2017 </a:t>
            </a:r>
            <a:r>
              <a:rPr lang="pl-PL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pl-PL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2 192 OSOBY</a:t>
            </a:r>
          </a:p>
        </p:txBody>
      </p:sp>
      <p:graphicFrame>
        <p:nvGraphicFramePr>
          <p:cNvPr id="11" name="Symbol zastępczy zawartości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87139244"/>
              </p:ext>
            </p:extLst>
          </p:nvPr>
        </p:nvGraphicFramePr>
        <p:xfrm>
          <a:off x="179512" y="1196752"/>
          <a:ext cx="8784976" cy="51072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4" name="Łącznik prosty 3"/>
          <p:cNvCxnSpPr/>
          <p:nvPr/>
        </p:nvCxnSpPr>
        <p:spPr>
          <a:xfrm>
            <a:off x="0" y="6303963"/>
            <a:ext cx="9144000" cy="1587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ymbol zastępczy zawartości 2"/>
          <p:cNvSpPr txBox="1">
            <a:spLocks/>
          </p:cNvSpPr>
          <p:nvPr/>
        </p:nvSpPr>
        <p:spPr>
          <a:xfrm>
            <a:off x="466725" y="1412776"/>
            <a:ext cx="8229600" cy="4445099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defRPr/>
            </a:pPr>
            <a:endParaRPr lang="pl-PL" sz="20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3" name="pole tekstowe 2"/>
          <p:cNvSpPr txBox="1"/>
          <p:nvPr/>
        </p:nvSpPr>
        <p:spPr>
          <a:xfrm>
            <a:off x="6300192" y="6381699"/>
            <a:ext cx="25922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BRAK DANYCH – 3 OSOBY</a:t>
            </a:r>
            <a:endParaRPr lang="pl-PL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4801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432048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l-PL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WYNIKI PUNKTOWE OSÓB</a:t>
            </a:r>
            <a:r>
              <a:rPr lang="pl-PL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, KTÓRE ZDAŁY</a:t>
            </a:r>
          </a:p>
        </p:txBody>
      </p:sp>
      <p:graphicFrame>
        <p:nvGraphicFramePr>
          <p:cNvPr id="10" name="Symbol zastępczy zawartości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02610720"/>
              </p:ext>
            </p:extLst>
          </p:nvPr>
        </p:nvGraphicFramePr>
        <p:xfrm>
          <a:off x="269522" y="1196752"/>
          <a:ext cx="8604956" cy="45228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2228"/>
                <a:gridCol w="1638182"/>
                <a:gridCol w="1638182"/>
                <a:gridCol w="1638182"/>
                <a:gridCol w="1638182"/>
              </a:tblGrid>
              <a:tr h="720080">
                <a:tc>
                  <a:txBody>
                    <a:bodyPr/>
                    <a:lstStyle/>
                    <a:p>
                      <a:endParaRPr lang="pl-PL" sz="100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pl-PL" sz="14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APLIKACJA ADWOKACKA</a:t>
                      </a:r>
                      <a:endParaRPr lang="pl-PL" sz="140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 sz="100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pl-PL" sz="14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APLIKACJA RADCOWSKA</a:t>
                      </a:r>
                      <a:endParaRPr lang="pl-PL" sz="140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 sz="100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576064">
                <a:tc>
                  <a:txBody>
                    <a:bodyPr/>
                    <a:lstStyle/>
                    <a:p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LICZBA PUNKTÓW UZYSKANYCH Z TESTU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LICZBA OSÓB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>
                          <a:ln>
                            <a:noFill/>
                          </a:ln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ODSETEK WYNIKU POZYTYWNEGO</a:t>
                      </a:r>
                      <a:endParaRPr lang="pl-PL" sz="1200" dirty="0">
                        <a:ln>
                          <a:noFill/>
                        </a:ln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LICZBA OSÓB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>
                          <a:ln>
                            <a:noFill/>
                          </a:ln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ODSETEK WYNIKU POZYTYWNEGO</a:t>
                      </a:r>
                      <a:endParaRPr lang="pl-PL" sz="1200" dirty="0">
                        <a:ln>
                          <a:noFill/>
                        </a:ln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645348">
                <a:tc>
                  <a:txBody>
                    <a:bodyPr/>
                    <a:lstStyle/>
                    <a:p>
                      <a:pPr algn="ctr"/>
                      <a:r>
                        <a:rPr lang="pl-PL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r>
                        <a:rPr lang="pl-PL" sz="18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l-PL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</a:t>
                      </a:r>
                      <a:r>
                        <a:rPr lang="pl-PL" sz="18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110</a:t>
                      </a:r>
                      <a:endParaRPr lang="pl-PL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796</a:t>
                      </a:r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49,63%</a:t>
                      </a:r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1 234</a:t>
                      </a:r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52,65%</a:t>
                      </a:r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645348">
                <a:tc>
                  <a:txBody>
                    <a:bodyPr/>
                    <a:lstStyle/>
                    <a:p>
                      <a:pPr algn="ctr"/>
                      <a:r>
                        <a:rPr lang="pl-PL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111 – 120</a:t>
                      </a:r>
                      <a:endParaRPr lang="pl-PL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537</a:t>
                      </a:r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33,48%</a:t>
                      </a:r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751</a:t>
                      </a:r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32,04%</a:t>
                      </a:r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645348">
                <a:tc>
                  <a:txBody>
                    <a:bodyPr/>
                    <a:lstStyle/>
                    <a:p>
                      <a:pPr algn="ctr"/>
                      <a:r>
                        <a:rPr lang="pl-PL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121 – 130</a:t>
                      </a:r>
                      <a:endParaRPr lang="pl-PL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222</a:t>
                      </a:r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13,84%</a:t>
                      </a:r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303</a:t>
                      </a:r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12,93%</a:t>
                      </a:r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645348">
                <a:tc>
                  <a:txBody>
                    <a:bodyPr/>
                    <a:lstStyle/>
                    <a:p>
                      <a:pPr algn="ctr"/>
                      <a:r>
                        <a:rPr lang="pl-PL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131 – 140</a:t>
                      </a:r>
                      <a:endParaRPr lang="pl-PL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</a:t>
                      </a:r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2,93%</a:t>
                      </a:r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</a:t>
                      </a:r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2,39%</a:t>
                      </a:r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645348">
                <a:tc>
                  <a:txBody>
                    <a:bodyPr/>
                    <a:lstStyle/>
                    <a:p>
                      <a:pPr algn="ctr"/>
                      <a:r>
                        <a:rPr lang="pl-PL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141 – 150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0,13%</a:t>
                      </a:r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cxnSp>
        <p:nvCxnSpPr>
          <p:cNvPr id="4" name="Łącznik prosty 3"/>
          <p:cNvCxnSpPr/>
          <p:nvPr/>
        </p:nvCxnSpPr>
        <p:spPr>
          <a:xfrm>
            <a:off x="0" y="6303963"/>
            <a:ext cx="9144000" cy="1587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ymbol zastępczy zawartości 2"/>
          <p:cNvSpPr txBox="1">
            <a:spLocks/>
          </p:cNvSpPr>
          <p:nvPr/>
        </p:nvSpPr>
        <p:spPr>
          <a:xfrm>
            <a:off x="466725" y="1484784"/>
            <a:ext cx="8229600" cy="4373091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defRPr/>
            </a:pPr>
            <a:endParaRPr lang="pl-PL" sz="20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7681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432048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l-PL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WYNIKI PUNKTOWE OSÓB, KTÓRE ZDAŁY</a:t>
            </a:r>
            <a:endParaRPr lang="pl-PL" sz="2400" dirty="0" smtClean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" name="Symbol zastępczy zawartości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15677805"/>
              </p:ext>
            </p:extLst>
          </p:nvPr>
        </p:nvGraphicFramePr>
        <p:xfrm>
          <a:off x="269522" y="1196752"/>
          <a:ext cx="8604956" cy="45228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2228"/>
                <a:gridCol w="1638182"/>
                <a:gridCol w="1638182"/>
                <a:gridCol w="1638182"/>
                <a:gridCol w="1638182"/>
              </a:tblGrid>
              <a:tr h="720080">
                <a:tc>
                  <a:txBody>
                    <a:bodyPr/>
                    <a:lstStyle/>
                    <a:p>
                      <a:endParaRPr lang="pl-PL" sz="100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pl-PL" sz="14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APLIKACJA NOTARIALNA</a:t>
                      </a:r>
                      <a:endParaRPr lang="pl-PL" sz="140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 sz="100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pl-PL" sz="14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APLIKACJA KOMORNICZA</a:t>
                      </a:r>
                      <a:endParaRPr lang="pl-PL" sz="140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 sz="100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576064">
                <a:tc>
                  <a:txBody>
                    <a:bodyPr/>
                    <a:lstStyle/>
                    <a:p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LICZBA PUNKTÓW UZYSKANYCH Z TESTU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LICZBA OSÓB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>
                          <a:ln>
                            <a:noFill/>
                          </a:ln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ODSETEK WYNIKU POZYTYWNEGO</a:t>
                      </a:r>
                      <a:endParaRPr lang="pl-PL" sz="1200" dirty="0">
                        <a:ln>
                          <a:noFill/>
                        </a:ln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LICZBA OSÓB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>
                          <a:ln>
                            <a:noFill/>
                          </a:ln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ODSETEK WYNIKU POZYTYWNEGO</a:t>
                      </a:r>
                      <a:endParaRPr lang="pl-PL" sz="1200" dirty="0">
                        <a:ln>
                          <a:noFill/>
                        </a:ln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645348">
                <a:tc>
                  <a:txBody>
                    <a:bodyPr/>
                    <a:lstStyle/>
                    <a:p>
                      <a:pPr algn="ctr"/>
                      <a:r>
                        <a:rPr lang="pl-PL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r>
                        <a:rPr lang="pl-PL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l-PL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</a:t>
                      </a:r>
                      <a:r>
                        <a:rPr lang="pl-PL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110</a:t>
                      </a:r>
                      <a:endParaRPr lang="pl-PL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153</a:t>
                      </a:r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54,45%</a:t>
                      </a:r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</a:t>
                      </a:r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55,21%</a:t>
                      </a:r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645348">
                <a:tc>
                  <a:txBody>
                    <a:bodyPr/>
                    <a:lstStyle/>
                    <a:p>
                      <a:pPr algn="ctr"/>
                      <a:r>
                        <a:rPr lang="pl-PL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111 – 120</a:t>
                      </a:r>
                      <a:endParaRPr lang="pl-PL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</a:t>
                      </a:r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30,25%</a:t>
                      </a:r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</a:t>
                      </a:r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30,21%</a:t>
                      </a:r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645348">
                <a:tc>
                  <a:txBody>
                    <a:bodyPr/>
                    <a:lstStyle/>
                    <a:p>
                      <a:pPr algn="ctr"/>
                      <a:r>
                        <a:rPr lang="pl-PL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121 – 130</a:t>
                      </a:r>
                      <a:endParaRPr lang="pl-PL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</a:t>
                      </a:r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11,74%</a:t>
                      </a:r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10,42%</a:t>
                      </a:r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645348">
                <a:tc>
                  <a:txBody>
                    <a:bodyPr/>
                    <a:lstStyle/>
                    <a:p>
                      <a:pPr algn="ctr"/>
                      <a:r>
                        <a:rPr lang="pl-PL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131 – 140</a:t>
                      </a:r>
                      <a:endParaRPr lang="pl-PL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3,56%</a:t>
                      </a:r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4,17%</a:t>
                      </a:r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645348">
                <a:tc>
                  <a:txBody>
                    <a:bodyPr/>
                    <a:lstStyle/>
                    <a:p>
                      <a:pPr algn="ctr"/>
                      <a:r>
                        <a:rPr lang="pl-PL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141 – 150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sz="16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cxnSp>
        <p:nvCxnSpPr>
          <p:cNvPr id="4" name="Łącznik prosty 3"/>
          <p:cNvCxnSpPr/>
          <p:nvPr/>
        </p:nvCxnSpPr>
        <p:spPr>
          <a:xfrm>
            <a:off x="0" y="6303963"/>
            <a:ext cx="9144000" cy="1587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ymbol zastępczy zawartości 2"/>
          <p:cNvSpPr txBox="1">
            <a:spLocks/>
          </p:cNvSpPr>
          <p:nvPr/>
        </p:nvSpPr>
        <p:spPr>
          <a:xfrm>
            <a:off x="466725" y="1484784"/>
            <a:ext cx="8229600" cy="4373091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defRPr/>
            </a:pPr>
            <a:endParaRPr lang="pl-PL" sz="20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396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7504" y="188640"/>
            <a:ext cx="8928992" cy="432048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l-PL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WYNIKI PUNKTOWE OSÓB, KTÓRE </a:t>
            </a:r>
            <a:r>
              <a:rPr lang="pl-PL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NIE ZDAŁY</a:t>
            </a:r>
          </a:p>
        </p:txBody>
      </p:sp>
      <p:graphicFrame>
        <p:nvGraphicFramePr>
          <p:cNvPr id="10" name="Symbol zastępczy zawartości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73313945"/>
              </p:ext>
            </p:extLst>
          </p:nvPr>
        </p:nvGraphicFramePr>
        <p:xfrm>
          <a:off x="269522" y="908721"/>
          <a:ext cx="8604956" cy="52963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2228"/>
                <a:gridCol w="1638182"/>
                <a:gridCol w="1638182"/>
                <a:gridCol w="1638182"/>
                <a:gridCol w="1638182"/>
              </a:tblGrid>
              <a:tr h="720065">
                <a:tc>
                  <a:txBody>
                    <a:bodyPr/>
                    <a:lstStyle/>
                    <a:p>
                      <a:endParaRPr lang="pl-PL" sz="100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pl-PL" sz="14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APLIKACJA ADWOKACKA</a:t>
                      </a:r>
                      <a:endParaRPr lang="pl-PL" sz="140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 sz="100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pl-PL" sz="14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APLIKACJA RADCOWSKA</a:t>
                      </a:r>
                      <a:endParaRPr lang="pl-PL" sz="140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 sz="100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576052">
                <a:tc>
                  <a:txBody>
                    <a:bodyPr/>
                    <a:lstStyle/>
                    <a:p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LICZBA PUNKTÓW UZYSKANYCH Z TESTU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LICZBA OSÓB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>
                          <a:ln>
                            <a:noFill/>
                          </a:ln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ODSETEK WYNIKU NEGATYWNEGO</a:t>
                      </a:r>
                      <a:endParaRPr lang="pl-PL" sz="1200" dirty="0">
                        <a:ln>
                          <a:noFill/>
                        </a:ln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LICZBA OSÓB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>
                          <a:ln>
                            <a:noFill/>
                          </a:ln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ODSETEK WYNIKU NEGATYWNEGO</a:t>
                      </a:r>
                      <a:endParaRPr lang="pl-PL" sz="1200" dirty="0">
                        <a:ln>
                          <a:noFill/>
                        </a:ln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571466">
                <a:tc>
                  <a:txBody>
                    <a:bodyPr/>
                    <a:lstStyle/>
                    <a:p>
                      <a:pPr algn="ctr"/>
                      <a:r>
                        <a:rPr lang="pl-PL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</a:t>
                      </a:r>
                      <a:r>
                        <a:rPr lang="pl-PL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– 90</a:t>
                      </a:r>
                      <a:endParaRPr lang="pl-PL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576</a:t>
                      </a:r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47,49%</a:t>
                      </a:r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993</a:t>
                      </a:r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51,13%</a:t>
                      </a:r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71466">
                <a:tc>
                  <a:txBody>
                    <a:bodyPr/>
                    <a:lstStyle/>
                    <a:p>
                      <a:pPr algn="ctr"/>
                      <a:r>
                        <a:rPr lang="pl-PL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89 – 80</a:t>
                      </a:r>
                      <a:endParaRPr lang="pl-PL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373</a:t>
                      </a:r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30,75%</a:t>
                      </a:r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557</a:t>
                      </a:r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28,68%</a:t>
                      </a:r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571466">
                <a:tc>
                  <a:txBody>
                    <a:bodyPr/>
                    <a:lstStyle/>
                    <a:p>
                      <a:pPr algn="ctr"/>
                      <a:r>
                        <a:rPr lang="pl-PL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79 – 70</a:t>
                      </a:r>
                      <a:endParaRPr lang="pl-PL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189</a:t>
                      </a:r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15,58%</a:t>
                      </a:r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287</a:t>
                      </a:r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14,78%</a:t>
                      </a:r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71466">
                <a:tc>
                  <a:txBody>
                    <a:bodyPr/>
                    <a:lstStyle/>
                    <a:p>
                      <a:pPr algn="ctr"/>
                      <a:r>
                        <a:rPr lang="pl-PL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 – 60</a:t>
                      </a:r>
                      <a:endParaRPr lang="pl-PL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</a:t>
                      </a:r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5,03%</a:t>
                      </a:r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93</a:t>
                      </a:r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4,79%</a:t>
                      </a:r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571466">
                <a:tc>
                  <a:txBody>
                    <a:bodyPr/>
                    <a:lstStyle/>
                    <a:p>
                      <a:pPr algn="ctr"/>
                      <a:r>
                        <a:rPr lang="pl-PL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 – 50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0,91%</a:t>
                      </a:r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0,57%</a:t>
                      </a:r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71466">
                <a:tc>
                  <a:txBody>
                    <a:bodyPr/>
                    <a:lstStyle/>
                    <a:p>
                      <a:pPr algn="ctr"/>
                      <a:r>
                        <a:rPr lang="pl-PL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</a:t>
                      </a:r>
                      <a:r>
                        <a:rPr lang="pl-PL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- 40</a:t>
                      </a:r>
                      <a:endParaRPr lang="pl-PL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0,08%</a:t>
                      </a:r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571466">
                <a:tc>
                  <a:txBody>
                    <a:bodyPr/>
                    <a:lstStyle/>
                    <a:p>
                      <a:pPr algn="ctr"/>
                      <a:r>
                        <a:rPr lang="pl-PL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PONIŻEJ 40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0,16%</a:t>
                      </a:r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0,05%</a:t>
                      </a:r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cxnSp>
        <p:nvCxnSpPr>
          <p:cNvPr id="4" name="Łącznik prosty 3"/>
          <p:cNvCxnSpPr/>
          <p:nvPr/>
        </p:nvCxnSpPr>
        <p:spPr>
          <a:xfrm>
            <a:off x="0" y="6303963"/>
            <a:ext cx="9144000" cy="1587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166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7504" y="188640"/>
            <a:ext cx="8928992" cy="432048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l-PL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WYNIKI PUNKTOWE OSÓB, KTÓRE </a:t>
            </a:r>
            <a:r>
              <a:rPr lang="pl-PL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NIE ZDAŁY</a:t>
            </a:r>
            <a:endParaRPr lang="pl-PL" sz="2400" dirty="0" smtClean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" name="Symbol zastępczy zawartości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92776903"/>
              </p:ext>
            </p:extLst>
          </p:nvPr>
        </p:nvGraphicFramePr>
        <p:xfrm>
          <a:off x="269522" y="908721"/>
          <a:ext cx="8604956" cy="52963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2228"/>
                <a:gridCol w="1638182"/>
                <a:gridCol w="1638182"/>
                <a:gridCol w="1638182"/>
                <a:gridCol w="1638182"/>
              </a:tblGrid>
              <a:tr h="720065">
                <a:tc>
                  <a:txBody>
                    <a:bodyPr/>
                    <a:lstStyle/>
                    <a:p>
                      <a:endParaRPr lang="pl-PL" sz="100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pl-PL" sz="14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APLIKACJA NOTARIALNA</a:t>
                      </a:r>
                      <a:endParaRPr lang="pl-PL" sz="140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 sz="100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pl-PL" sz="14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APLIKACJA KOMORNICZA</a:t>
                      </a:r>
                      <a:endParaRPr lang="pl-PL" sz="140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 sz="100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576052">
                <a:tc>
                  <a:txBody>
                    <a:bodyPr/>
                    <a:lstStyle/>
                    <a:p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LICZBA PUNKTÓW UZYSKANYCH Z TESTU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LICZBA OSÓB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>
                          <a:ln>
                            <a:noFill/>
                          </a:ln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ODSETEK WYNIKU NEGATYWNEGO</a:t>
                      </a:r>
                      <a:endParaRPr lang="pl-PL" sz="1200" dirty="0">
                        <a:ln>
                          <a:noFill/>
                        </a:ln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LICZBA OSÓB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>
                          <a:ln>
                            <a:noFill/>
                          </a:ln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ODSETEK WYNIKU NEGATYWNEGO</a:t>
                      </a:r>
                      <a:endParaRPr lang="pl-PL" sz="1200" dirty="0">
                        <a:ln>
                          <a:noFill/>
                        </a:ln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571466">
                <a:tc>
                  <a:txBody>
                    <a:bodyPr/>
                    <a:lstStyle/>
                    <a:p>
                      <a:pPr algn="ctr"/>
                      <a:r>
                        <a:rPr lang="pl-PL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</a:t>
                      </a:r>
                      <a:r>
                        <a:rPr lang="pl-PL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– 90</a:t>
                      </a:r>
                      <a:endParaRPr lang="pl-PL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152</a:t>
                      </a:r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37,91%</a:t>
                      </a:r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</a:t>
                      </a:r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49,14%</a:t>
                      </a:r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571466">
                <a:tc>
                  <a:txBody>
                    <a:bodyPr/>
                    <a:lstStyle/>
                    <a:p>
                      <a:pPr algn="ctr"/>
                      <a:r>
                        <a:rPr lang="pl-PL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89 – 80</a:t>
                      </a:r>
                      <a:endParaRPr lang="pl-PL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116</a:t>
                      </a:r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28,93%</a:t>
                      </a:r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</a:t>
                      </a:r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35,35%</a:t>
                      </a:r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571466">
                <a:tc>
                  <a:txBody>
                    <a:bodyPr/>
                    <a:lstStyle/>
                    <a:p>
                      <a:pPr algn="ctr"/>
                      <a:r>
                        <a:rPr lang="pl-PL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79 – 70</a:t>
                      </a:r>
                      <a:endParaRPr lang="pl-PL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77</a:t>
                      </a:r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19,20%</a:t>
                      </a:r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12,93%</a:t>
                      </a:r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571466">
                <a:tc>
                  <a:txBody>
                    <a:bodyPr/>
                    <a:lstStyle/>
                    <a:p>
                      <a:pPr algn="ctr"/>
                      <a:r>
                        <a:rPr lang="pl-PL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 – 60</a:t>
                      </a:r>
                      <a:endParaRPr lang="pl-PL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</a:t>
                      </a:r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11,22%</a:t>
                      </a:r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2,59%</a:t>
                      </a:r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571466">
                <a:tc>
                  <a:txBody>
                    <a:bodyPr/>
                    <a:lstStyle/>
                    <a:p>
                      <a:pPr algn="ctr"/>
                      <a:r>
                        <a:rPr lang="pl-PL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 – 50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2,74%</a:t>
                      </a:r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571466">
                <a:tc>
                  <a:txBody>
                    <a:bodyPr/>
                    <a:lstStyle/>
                    <a:p>
                      <a:pPr algn="ctr"/>
                      <a:r>
                        <a:rPr lang="pl-PL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</a:t>
                      </a:r>
                      <a:r>
                        <a:rPr lang="pl-PL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- 40</a:t>
                      </a:r>
                      <a:endParaRPr lang="pl-PL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sz="16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571466">
                <a:tc>
                  <a:txBody>
                    <a:bodyPr/>
                    <a:lstStyle/>
                    <a:p>
                      <a:pPr algn="ctr"/>
                      <a:r>
                        <a:rPr lang="pl-PL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PONIŻEJ 40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cxnSp>
        <p:nvCxnSpPr>
          <p:cNvPr id="4" name="Łącznik prosty 3"/>
          <p:cNvCxnSpPr/>
          <p:nvPr/>
        </p:nvCxnSpPr>
        <p:spPr>
          <a:xfrm>
            <a:off x="0" y="6303963"/>
            <a:ext cx="9144000" cy="1587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0666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64096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l-PL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CIEKAWOSTKI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51520" y="980727"/>
            <a:ext cx="8712968" cy="5323235"/>
          </a:xfrm>
        </p:spPr>
        <p:txBody>
          <a:bodyPr rtlCol="0">
            <a:normAutofit/>
          </a:bodyPr>
          <a:lstStyle/>
          <a:p>
            <a:pPr marL="174625" indent="-174625">
              <a:lnSpc>
                <a:spcPct val="80000"/>
              </a:lnSpc>
              <a:buNone/>
            </a:pPr>
            <a:r>
              <a:rPr lang="pl-PL" alt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ŚREDNIA LICZBA PUNKTÓW OSÓB, KTÓRE ZDAŁY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v"/>
            </a:pPr>
            <a:r>
              <a:rPr lang="pl-PL" altLang="pl-PL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111,55 – WSZYSCY ZDAJĄCY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v"/>
            </a:pPr>
            <a:r>
              <a:rPr lang="pl-PL" altLang="pl-PL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113,71 </a:t>
            </a:r>
            <a:r>
              <a:rPr lang="pl-PL" altLang="pl-PL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pl-PL" altLang="pl-PL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ABSOLWENCI 2017</a:t>
            </a:r>
          </a:p>
          <a:p>
            <a:pPr marL="174625" indent="-174625">
              <a:lnSpc>
                <a:spcPct val="80000"/>
              </a:lnSpc>
              <a:buNone/>
            </a:pPr>
            <a:endParaRPr lang="pl-PL" altLang="pl-PL" sz="2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4625" indent="-174625">
              <a:lnSpc>
                <a:spcPct val="80000"/>
              </a:lnSpc>
              <a:buNone/>
            </a:pPr>
            <a:r>
              <a:rPr lang="pl-PL" alt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ŚREDNIA LICZBA PUNKTÓW OSÓB, KTÓRE NIE ZDAŁY 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v"/>
            </a:pPr>
            <a:r>
              <a:rPr lang="pl-PL" altLang="pl-PL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86,72 – </a:t>
            </a:r>
            <a:r>
              <a:rPr lang="pl-PL" altLang="pl-PL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WSZYSCY ZDAJĄCY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v"/>
            </a:pPr>
            <a:r>
              <a:rPr lang="pl-PL" altLang="pl-PL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86,83 </a:t>
            </a:r>
            <a:r>
              <a:rPr lang="pl-PL" altLang="pl-PL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ABSOLWENCI </a:t>
            </a:r>
            <a:r>
              <a:rPr lang="pl-PL" altLang="pl-PL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2017</a:t>
            </a:r>
            <a:endParaRPr lang="pl-PL" altLang="pl-PL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pl-PL" sz="1800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l-PL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NAJWIĘCEJ OSÓB, KTÓRE MIAŁY TAKĄ SAMĄ LICZBĘ PUNKTÓW Z TESTU </a:t>
            </a:r>
            <a:r>
              <a:rPr lang="pl-PL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SPOŚRÓD  WSZYSTKICH PRZYSTĘPUJĄCYCH</a:t>
            </a: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225 OSÓB – 2,81% – LICZBA UZYSKANYCH PUNKTÓW 98</a:t>
            </a: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221 OSÓB – 2,76% – 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LICZBA UZYSKANYCH PUNKTÓW </a:t>
            </a: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105</a:t>
            </a:r>
            <a:endParaRPr lang="pl-PL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buNone/>
              <a:defRPr/>
            </a:pPr>
            <a:r>
              <a:rPr lang="pl-PL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SPOŚRÓD  </a:t>
            </a:r>
            <a:r>
              <a:rPr lang="pl-PL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ABSOLWENTÓW 2017</a:t>
            </a:r>
            <a:endParaRPr lang="pl-PL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101 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OSÓB – </a:t>
            </a: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2,94% 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LICZBA UZYSKANYCH PUNKTÓW </a:t>
            </a: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113</a:t>
            </a:r>
            <a:endParaRPr lang="pl-PL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98 OSÓB 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2,85% 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LICZBA UZYSKANYCH PUNKTÓW </a:t>
            </a: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108</a:t>
            </a:r>
            <a:endParaRPr lang="pl-PL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pl-PL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pl-PL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pl-PL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pl-PL" sz="20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4" name="Łącznik prosty 3"/>
          <p:cNvCxnSpPr/>
          <p:nvPr/>
        </p:nvCxnSpPr>
        <p:spPr>
          <a:xfrm>
            <a:off x="0" y="6303963"/>
            <a:ext cx="9144000" cy="1587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1875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648072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l-PL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ROZKŁAD LICZBY PUNKTÓW UZYSKANYCH PRZEZ ZDAJĄCYCH</a:t>
            </a:r>
          </a:p>
        </p:txBody>
      </p:sp>
      <p:cxnSp>
        <p:nvCxnSpPr>
          <p:cNvPr id="4" name="Łącznik prosty 3"/>
          <p:cNvCxnSpPr/>
          <p:nvPr/>
        </p:nvCxnSpPr>
        <p:spPr>
          <a:xfrm>
            <a:off x="0" y="6303963"/>
            <a:ext cx="9144000" cy="1587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Symbol zastępczy zawartości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58603992"/>
              </p:ext>
            </p:extLst>
          </p:nvPr>
        </p:nvGraphicFramePr>
        <p:xfrm>
          <a:off x="179512" y="1130472"/>
          <a:ext cx="8712968" cy="52512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pole tekstowe 6"/>
          <p:cNvSpPr txBox="1"/>
          <p:nvPr/>
        </p:nvSpPr>
        <p:spPr>
          <a:xfrm>
            <a:off x="1979712" y="908720"/>
            <a:ext cx="62646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ZDAJĄCY EGZAMIN WSTĘPNY NA APLIKACJĘ:</a:t>
            </a:r>
            <a:endParaRPr lang="pl-PL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7224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6725" y="188640"/>
            <a:ext cx="8229600" cy="792088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l-PL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ZDAWALNOŚĆ ABSOLWENTÓW 2017</a:t>
            </a:r>
          </a:p>
        </p:txBody>
      </p:sp>
      <p:cxnSp>
        <p:nvCxnSpPr>
          <p:cNvPr id="4" name="Łącznik prosty 3"/>
          <p:cNvCxnSpPr/>
          <p:nvPr/>
        </p:nvCxnSpPr>
        <p:spPr>
          <a:xfrm>
            <a:off x="0" y="6303963"/>
            <a:ext cx="9144000" cy="1587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ymbol zastępczy zawartości 2"/>
          <p:cNvSpPr txBox="1">
            <a:spLocks/>
          </p:cNvSpPr>
          <p:nvPr/>
        </p:nvSpPr>
        <p:spPr>
          <a:xfrm>
            <a:off x="466725" y="1484784"/>
            <a:ext cx="8229600" cy="4373091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defRPr/>
            </a:pPr>
            <a:endParaRPr lang="pl-PL" sz="20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641379"/>
          </a:xfrm>
        </p:spPr>
        <p:txBody>
          <a:bodyPr/>
          <a:lstStyle/>
          <a:p>
            <a:pPr marL="0" indent="0" algn="ctr">
              <a:buNone/>
            </a:pPr>
            <a:r>
              <a:rPr lang="pl-PL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 EGZAMINÓW WSTĘPNYCH W 2017 R. PRZYSTĄPIŁO </a:t>
            </a:r>
            <a:r>
              <a:rPr lang="pl-PL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3 438 </a:t>
            </a:r>
            <a:r>
              <a:rPr lang="pl-PL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ABSOLWENTÓW ROCZNIKA 2017</a:t>
            </a:r>
          </a:p>
          <a:p>
            <a:pPr marL="0" indent="0" algn="ctr">
              <a:buNone/>
            </a:pPr>
            <a:r>
              <a:rPr lang="pl-PL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 </a:t>
            </a:r>
            <a:r>
              <a:rPr lang="pl-PL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35</a:t>
            </a:r>
            <a:r>
              <a:rPr lang="pl-PL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POLSKICH UCZELNI</a:t>
            </a:r>
          </a:p>
          <a:p>
            <a:pPr marL="0" indent="0" algn="ctr">
              <a:buNone/>
            </a:pPr>
            <a:endParaRPr lang="pl-PL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pl-PL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2 192 </a:t>
            </a:r>
            <a:r>
              <a:rPr lang="pl-PL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 NICH UZYSKAŁO WYNIK POZYTYWNY </a:t>
            </a:r>
          </a:p>
          <a:p>
            <a:pPr marL="0" indent="0" algn="ctr">
              <a:buNone/>
            </a:pPr>
            <a:endParaRPr lang="pl-PL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pl-PL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ŚREDNIA ZDAWALNOŚĆ WYNIOSŁA </a:t>
            </a:r>
            <a:r>
              <a:rPr lang="pl-PL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63,76%</a:t>
            </a:r>
          </a:p>
          <a:p>
            <a:pPr marL="0" indent="0" algn="ctr">
              <a:buNone/>
            </a:pPr>
            <a:endParaRPr lang="pl-PL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r>
              <a:rPr lang="pl-PL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(OGÓLNA ZDAWALNOŚĆ </a:t>
            </a:r>
          </a:p>
          <a:p>
            <a:pPr marL="0" indent="0" algn="r">
              <a:buNone/>
            </a:pPr>
            <a:r>
              <a:rPr lang="pl-PL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WYNIOSŁA  </a:t>
            </a:r>
            <a:r>
              <a:rPr lang="pl-PL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54,1%</a:t>
            </a:r>
            <a:r>
              <a:rPr lang="pl-PL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pl-PL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0693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6725" y="188640"/>
            <a:ext cx="8229600" cy="432048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l-PL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ZDAWALNOŚĆ ABSOLWENTÓW 2017</a:t>
            </a:r>
            <a:br>
              <a:rPr lang="pl-PL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l-PL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(UCZELNIE Z LICZBĄ ABSOLWENTÓW OD 115 </a:t>
            </a:r>
            <a:r>
              <a:rPr lang="pl-PL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 </a:t>
            </a:r>
            <a:r>
              <a:rPr lang="pl-PL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399 </a:t>
            </a:r>
            <a:r>
              <a:rPr lang="pl-PL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OSÓB)</a:t>
            </a:r>
            <a:endParaRPr lang="pl-PL" sz="2000" dirty="0" smtClean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" name="Łącznik prosty 3"/>
          <p:cNvCxnSpPr/>
          <p:nvPr/>
        </p:nvCxnSpPr>
        <p:spPr>
          <a:xfrm>
            <a:off x="0" y="6303963"/>
            <a:ext cx="9144000" cy="1587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ymbol zastępczy zawartości 2"/>
          <p:cNvSpPr txBox="1">
            <a:spLocks/>
          </p:cNvSpPr>
          <p:nvPr/>
        </p:nvSpPr>
        <p:spPr>
          <a:xfrm>
            <a:off x="466725" y="1484784"/>
            <a:ext cx="8229600" cy="4373091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defRPr/>
            </a:pPr>
            <a:endParaRPr lang="pl-PL" sz="20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cs typeface="+mn-cs"/>
            </a:endParaRPr>
          </a:p>
        </p:txBody>
      </p:sp>
      <p:graphicFrame>
        <p:nvGraphicFramePr>
          <p:cNvPr id="5" name="Symbol zastępczy zawartości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32667716"/>
              </p:ext>
            </p:extLst>
          </p:nvPr>
        </p:nvGraphicFramePr>
        <p:xfrm>
          <a:off x="179960" y="836712"/>
          <a:ext cx="8784528" cy="53457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5264"/>
                <a:gridCol w="4375256"/>
                <a:gridCol w="1512168"/>
                <a:gridCol w="864096"/>
                <a:gridCol w="1727744"/>
              </a:tblGrid>
              <a:tr h="500983">
                <a:tc>
                  <a:txBody>
                    <a:bodyPr/>
                    <a:lstStyle/>
                    <a:p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PRZYSTĄPILI</a:t>
                      </a:r>
                      <a:endParaRPr lang="pl-PL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ZDALI</a:t>
                      </a:r>
                      <a:endParaRPr lang="pl-PL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ZDAWALNOŚCI</a:t>
                      </a:r>
                      <a:endParaRPr lang="pl-PL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3761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UNIWERSYTET JAGIELLOŃSKI W KRAKOWIE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278</a:t>
                      </a:r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239</a:t>
                      </a:r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85,97</a:t>
                      </a:r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61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UNIWERSYTET ŁÓDZKI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147</a:t>
                      </a:r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114</a:t>
                      </a:r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77,55</a:t>
                      </a:r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761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UNIWER</a:t>
                      </a:r>
                      <a:r>
                        <a:rPr lang="pl-PL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S</a:t>
                      </a:r>
                      <a:r>
                        <a:rPr lang="pl-PL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YTET IM. A. MICKIEWICZA W POZNANIU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231</a:t>
                      </a:r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172</a:t>
                      </a:r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74,46</a:t>
                      </a:r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61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4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UNIWERSYTET WARSZAWSKI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365</a:t>
                      </a:r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264</a:t>
                      </a:r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72,33</a:t>
                      </a:r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761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5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KATOLICKI UNIWERSYTET LUBELSKI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140</a:t>
                      </a:r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101</a:t>
                      </a:r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72,14</a:t>
                      </a:r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61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6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UNIWERSYTET ŚLĄSKI W KATOWICACH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197</a:t>
                      </a:r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129</a:t>
                      </a:r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65,48</a:t>
                      </a:r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1374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8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UNIWERSYTET SZCZECIŃSKI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115</a:t>
                      </a:r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</a:t>
                      </a:r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65,22</a:t>
                      </a:r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61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7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UNIWERSYTET WROCŁAWSKI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399</a:t>
                      </a:r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260</a:t>
                      </a:r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65,16</a:t>
                      </a:r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761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9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UNIWERSYTET GDAŃSKI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186</a:t>
                      </a:r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121</a:t>
                      </a:r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65,05</a:t>
                      </a:r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61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10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UNIWERSYTET M. KOPERNIKA W </a:t>
                      </a:r>
                      <a:r>
                        <a:rPr lang="pl-PL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TORUNIU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188</a:t>
                      </a:r>
                      <a:endParaRPr lang="pl-PL" sz="1600" dirty="0" smtClean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120</a:t>
                      </a:r>
                    </a:p>
                  </a:txBody>
                  <a:tcPr marL="44450" marR="4445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63,83</a:t>
                      </a:r>
                    </a:p>
                  </a:txBody>
                  <a:tcPr marL="44450" marR="4445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761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11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UKSW W WARSZAWIE</a:t>
                      </a:r>
                    </a:p>
                  </a:txBody>
                  <a:tcPr marL="44450" marR="444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161</a:t>
                      </a:r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</a:t>
                      </a:r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60,87</a:t>
                      </a:r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61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12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UMSC W </a:t>
                      </a:r>
                      <a:r>
                        <a:rPr lang="pl-PL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LUBLINIE 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175</a:t>
                      </a:r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105</a:t>
                      </a:r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</a:t>
                      </a:r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761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13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UNIWERSYTET </a:t>
                      </a:r>
                      <a:r>
                        <a:rPr lang="pl-PL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WARMIŃSKO-MAZURSKI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127</a:t>
                      </a:r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</a:t>
                      </a:r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51,18</a:t>
                      </a:r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1310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576064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l-PL" altLang="pl-PL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ZDAWALNOŚĆ </a:t>
            </a:r>
            <a:r>
              <a:rPr lang="pl-PL" altLang="pl-PL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ABSOLWENTÓW 2017</a:t>
            </a:r>
            <a:endParaRPr lang="pl-PL" sz="2400" dirty="0" smtClean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Symbol zastępczy zawartości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49497382"/>
              </p:ext>
            </p:extLst>
          </p:nvPr>
        </p:nvGraphicFramePr>
        <p:xfrm>
          <a:off x="215516" y="831355"/>
          <a:ext cx="8712968" cy="5472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4" name="Łącznik prosty 3"/>
          <p:cNvCxnSpPr/>
          <p:nvPr/>
        </p:nvCxnSpPr>
        <p:spPr>
          <a:xfrm>
            <a:off x="0" y="6303963"/>
            <a:ext cx="9144000" cy="1587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3712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Łącznik prosty 3"/>
          <p:cNvCxnSpPr/>
          <p:nvPr/>
        </p:nvCxnSpPr>
        <p:spPr>
          <a:xfrm>
            <a:off x="0" y="6303963"/>
            <a:ext cx="9144000" cy="1587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692696"/>
            <a:ext cx="8435280" cy="5612854"/>
          </a:xfrm>
        </p:spPr>
        <p:txBody>
          <a:bodyPr/>
          <a:lstStyle/>
          <a:p>
            <a:pPr marL="0" indent="0" algn="ctr">
              <a:buNone/>
            </a:pPr>
            <a:r>
              <a:rPr lang="pl-PL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 2017 R. DO EGZAMINÓW PRZYSTĄPILI </a:t>
            </a:r>
          </a:p>
          <a:p>
            <a:pPr marL="0" indent="0" algn="ctr">
              <a:buNone/>
            </a:pPr>
            <a:r>
              <a:rPr lang="pl-PL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ABSOLWENCI 44 UCZELNI:</a:t>
            </a:r>
          </a:p>
          <a:p>
            <a:pPr marL="0" indent="0">
              <a:buNone/>
            </a:pPr>
            <a:endParaRPr lang="pl-PL" sz="2400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l-PL" sz="2400" b="1" u="sng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r>
            <a:r>
              <a:rPr lang="pl-PL" sz="2400" u="sng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UCZELNI PUBLICZNYCH</a:t>
            </a:r>
          </a:p>
          <a:p>
            <a:pPr marL="0" indent="0">
              <a:buNone/>
            </a:pPr>
            <a:r>
              <a:rPr lang="pl-PL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(W  TYM  ABSOLWENCI  ROCZNIKA 2017  Z  </a:t>
            </a:r>
            <a:r>
              <a:rPr lang="pl-PL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</a:t>
            </a:r>
            <a:r>
              <a:rPr lang="pl-PL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UCZELNI)</a:t>
            </a:r>
          </a:p>
          <a:p>
            <a:pPr>
              <a:buFontTx/>
              <a:buChar char="-"/>
            </a:pPr>
            <a:endParaRPr lang="pl-PL" sz="2400" dirty="0" smtClean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l-PL" sz="2400" b="1" u="sng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</a:t>
            </a:r>
            <a:r>
              <a:rPr lang="pl-PL" sz="2400" u="sng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UCZELNI NIEPUBLICZNYCH</a:t>
            </a:r>
          </a:p>
          <a:p>
            <a:pPr marL="0" indent="0">
              <a:buNone/>
            </a:pPr>
            <a:r>
              <a:rPr lang="pl-PL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(W  TYM  ABSOLWENCI  ROCZNIKA 2017  Z </a:t>
            </a:r>
            <a:r>
              <a:rPr lang="pl-PL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</a:t>
            </a:r>
            <a:r>
              <a:rPr lang="pl-PL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UCZELNI)</a:t>
            </a:r>
          </a:p>
          <a:p>
            <a:pPr>
              <a:buFontTx/>
              <a:buChar char="-"/>
            </a:pPr>
            <a:endParaRPr lang="pl-PL" sz="2400" dirty="0" smtClean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l-PL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ORAZ </a:t>
            </a:r>
            <a:r>
              <a:rPr lang="pl-PL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pl-PL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UCZELNI ZAGRANICZNYCH</a:t>
            </a:r>
          </a:p>
          <a:p>
            <a:pPr marL="0" indent="0" algn="r">
              <a:buNone/>
            </a:pPr>
            <a:endParaRPr lang="pl-PL" sz="1400" dirty="0" smtClean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r>
              <a:rPr lang="pl-PL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EUROPEJSKI UNIWERSYTET VIADRINA WE FRANKFURCIE NAD ODRĄ</a:t>
            </a:r>
          </a:p>
          <a:p>
            <a:pPr marL="0" indent="0" algn="r">
              <a:buNone/>
            </a:pPr>
            <a:r>
              <a:rPr lang="pl-PL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UNIVERSITY OF </a:t>
            </a:r>
            <a:r>
              <a:rPr lang="pl-PL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DURHAM</a:t>
            </a:r>
            <a:endParaRPr lang="pl-PL" sz="1400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r>
              <a:rPr lang="pl-PL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UNIVERSITY OF  LIVERPOOL</a:t>
            </a:r>
          </a:p>
          <a:p>
            <a:pPr marL="0" indent="0" algn="r">
              <a:buNone/>
            </a:pPr>
            <a:r>
              <a:rPr lang="pl-PL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UNIWERSYTET TIER</a:t>
            </a:r>
          </a:p>
          <a:p>
            <a:pPr>
              <a:buFontTx/>
              <a:buChar char="-"/>
            </a:pPr>
            <a:endParaRPr lang="pl-PL" sz="1600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endParaRPr lang="pl-PL" sz="1600" dirty="0" smtClean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l-PL" sz="1600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l-PL" sz="1600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1064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432048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l-PL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ZDAWALNOŚĆ ABSOLWENTÓW 2017</a:t>
            </a:r>
            <a:r>
              <a:rPr lang="pl-PL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l-PL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(UCZELNIE </a:t>
            </a:r>
            <a:r>
              <a:rPr lang="pl-PL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Z LICZBĄ </a:t>
            </a:r>
            <a:r>
              <a:rPr lang="pl-PL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ABSOLWENTÓW OD </a:t>
            </a:r>
            <a:r>
              <a:rPr lang="pl-PL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19 </a:t>
            </a:r>
            <a:r>
              <a:rPr lang="pl-PL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DO </a:t>
            </a:r>
            <a:r>
              <a:rPr lang="pl-PL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93 </a:t>
            </a:r>
            <a:r>
              <a:rPr lang="pl-PL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OSÓB)</a:t>
            </a:r>
            <a:endParaRPr lang="pl-PL" sz="1800" dirty="0" smtClean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" name="Łącznik prosty 3"/>
          <p:cNvCxnSpPr/>
          <p:nvPr/>
        </p:nvCxnSpPr>
        <p:spPr>
          <a:xfrm>
            <a:off x="0" y="6303963"/>
            <a:ext cx="9144000" cy="1587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ymbol zastępczy zawartości 2"/>
          <p:cNvSpPr txBox="1">
            <a:spLocks/>
          </p:cNvSpPr>
          <p:nvPr/>
        </p:nvSpPr>
        <p:spPr>
          <a:xfrm>
            <a:off x="466725" y="1484784"/>
            <a:ext cx="8229600" cy="4373091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defRPr/>
            </a:pPr>
            <a:endParaRPr lang="pl-PL" sz="20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cs typeface="+mn-cs"/>
            </a:endParaRPr>
          </a:p>
        </p:txBody>
      </p:sp>
      <p:graphicFrame>
        <p:nvGraphicFramePr>
          <p:cNvPr id="5" name="Symbol zastępczy zawartości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67865581"/>
              </p:ext>
            </p:extLst>
          </p:nvPr>
        </p:nvGraphicFramePr>
        <p:xfrm>
          <a:off x="179512" y="836712"/>
          <a:ext cx="8784975" cy="54141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9117"/>
                <a:gridCol w="4344772"/>
                <a:gridCol w="1428451"/>
                <a:gridCol w="785648"/>
                <a:gridCol w="1856987"/>
              </a:tblGrid>
              <a:tr h="421406">
                <a:tc>
                  <a:txBody>
                    <a:bodyPr/>
                    <a:lstStyle/>
                    <a:p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PRZYSTĄPILI</a:t>
                      </a:r>
                      <a:endParaRPr lang="pl-PL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ZDALI</a:t>
                      </a:r>
                      <a:endParaRPr lang="pl-PL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ZDAWALNOŚCI</a:t>
                      </a:r>
                      <a:endParaRPr lang="pl-PL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3125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35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UNIWERSYTET W BIAŁYMSTOKU</a:t>
                      </a:r>
                      <a:endParaRPr lang="pl-PL" sz="135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</a:t>
                      </a:r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</a:t>
                      </a:r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62,12</a:t>
                      </a:r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125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UNIWERSYTET OPOLSKI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</a:t>
                      </a:r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60,61</a:t>
                      </a:r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211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UNIWERSYTET RZESZOWSKI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79</a:t>
                      </a:r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</a:t>
                      </a:r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58,23</a:t>
                      </a:r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5451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4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35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WYŻSZA SZKOŁA PRAWA I ADMINISTRACJI</a:t>
                      </a:r>
                      <a:r>
                        <a:rPr lang="pl-PL" sz="1350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l-PL" sz="135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RZESZOWSKA</a:t>
                      </a:r>
                      <a:r>
                        <a:rPr lang="pl-PL" sz="1350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SZKOŁA WYŻSZA</a:t>
                      </a:r>
                      <a:endParaRPr lang="pl-PL" sz="135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</a:t>
                      </a:r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511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5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35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AKADEMIA LEONA KOŹMIŃSKIEGO</a:t>
                      </a:r>
                      <a:endParaRPr lang="pl-PL" sz="135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87</a:t>
                      </a:r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45,98</a:t>
                      </a:r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542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6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35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KRAKOWSKA </a:t>
                      </a:r>
                      <a:r>
                        <a:rPr lang="pl-PL" sz="135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AKADEMIA IM. ANDRZEJA FRYCZA MODRZEWSKIEGO</a:t>
                      </a:r>
                      <a:endParaRPr lang="pl-PL" sz="135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76</a:t>
                      </a:r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</a:t>
                      </a:r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43,42</a:t>
                      </a:r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5451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7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35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WYŻSZA</a:t>
                      </a:r>
                      <a:r>
                        <a:rPr lang="pl-PL" sz="1350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SZKOŁA</a:t>
                      </a:r>
                      <a:r>
                        <a:rPr lang="pl-PL" sz="135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l-PL" sz="135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ADMINISTRACJI I BIZNESU </a:t>
                      </a:r>
                      <a:endParaRPr lang="pl-PL" sz="1350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35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IM</a:t>
                      </a:r>
                      <a:r>
                        <a:rPr lang="pl-PL" sz="135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. E. KWIATKOWSKIEGO </a:t>
                      </a:r>
                      <a:r>
                        <a:rPr lang="pl-PL" sz="135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W </a:t>
                      </a:r>
                      <a:r>
                        <a:rPr lang="pl-PL" sz="135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GDYNI</a:t>
                      </a:r>
                      <a:endParaRPr lang="pl-PL" sz="135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</a:t>
                      </a:r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40,91</a:t>
                      </a:r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163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8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35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SWPS </a:t>
                      </a:r>
                      <a:r>
                        <a:rPr lang="pl-PL" sz="135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UNIWERSYTET</a:t>
                      </a:r>
                      <a:r>
                        <a:rPr lang="pl-PL" sz="1350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HUMANISTYCZNOSPOŁECZNY</a:t>
                      </a:r>
                      <a:endParaRPr lang="pl-PL" sz="135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</a:t>
                      </a:r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39,22</a:t>
                      </a:r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125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9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35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UCZELNIA ŁAZARSKIEGO </a:t>
                      </a:r>
                      <a:endParaRPr lang="pl-PL" sz="135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93</a:t>
                      </a:r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</a:t>
                      </a:r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38,71</a:t>
                      </a:r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125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10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35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WYŻSZA SZKOŁA </a:t>
                      </a:r>
                      <a:r>
                        <a:rPr lang="pl-PL" sz="135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UMIEJĘTNOŚCI SPOŁECZNYCH</a:t>
                      </a:r>
                      <a:endParaRPr lang="pl-PL" sz="135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33,33</a:t>
                      </a:r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5451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11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35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WYŻSZA SZKOŁA </a:t>
                      </a:r>
                      <a:r>
                        <a:rPr lang="pl-PL" sz="135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PRAWA IM. </a:t>
                      </a:r>
                      <a:r>
                        <a:rPr lang="pl-PL" sz="135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H. </a:t>
                      </a:r>
                      <a:r>
                        <a:rPr lang="pl-PL" sz="135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CHODKOWSKIEJ </a:t>
                      </a:r>
                      <a:endParaRPr lang="pl-PL" sz="1350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35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WE </a:t>
                      </a:r>
                      <a:r>
                        <a:rPr lang="pl-PL" sz="135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WROCŁAWIU</a:t>
                      </a:r>
                      <a:endParaRPr lang="pl-PL" sz="135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</a:t>
                      </a:r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27,27</a:t>
                      </a:r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5451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12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35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EUROPEJSKA </a:t>
                      </a:r>
                      <a:r>
                        <a:rPr lang="pl-PL" sz="135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WYŻSZA SZKOŁA </a:t>
                      </a:r>
                      <a:r>
                        <a:rPr lang="pl-PL" sz="135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PRAWA </a:t>
                      </a:r>
                      <a:endParaRPr lang="pl-PL" sz="1350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35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I </a:t>
                      </a:r>
                      <a:r>
                        <a:rPr lang="pl-PL" sz="135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ADMINISTRACJI</a:t>
                      </a:r>
                      <a:endParaRPr lang="pl-PL" sz="135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21,05</a:t>
                      </a:r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35271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576064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l-PL" altLang="pl-PL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ZDAWALNOŚĆ </a:t>
            </a:r>
            <a:r>
              <a:rPr lang="pl-PL" altLang="pl-PL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ABSOLWENTÓW 2017</a:t>
            </a:r>
            <a:endParaRPr lang="pl-PL" sz="2400" dirty="0" smtClean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Symbol zastępczy zawartości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8455763"/>
              </p:ext>
            </p:extLst>
          </p:nvPr>
        </p:nvGraphicFramePr>
        <p:xfrm>
          <a:off x="215516" y="831355"/>
          <a:ext cx="8712968" cy="5472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4" name="Łącznik prosty 3"/>
          <p:cNvCxnSpPr/>
          <p:nvPr/>
        </p:nvCxnSpPr>
        <p:spPr>
          <a:xfrm>
            <a:off x="0" y="6303963"/>
            <a:ext cx="9144000" cy="1587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6015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432048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l-PL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ZDAWALNOŚĆ ABSOLWENTÓW 2017</a:t>
            </a:r>
            <a:r>
              <a:rPr lang="pl-PL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l-PL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(UCZELNIE </a:t>
            </a:r>
            <a:r>
              <a:rPr lang="pl-PL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Z LICZBĄ </a:t>
            </a:r>
            <a:r>
              <a:rPr lang="pl-PL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ABSOLWENTÓW </a:t>
            </a:r>
            <a:r>
              <a:rPr lang="pl-PL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PONIŻEJ 19 OSÓB</a:t>
            </a:r>
            <a:r>
              <a:rPr lang="pl-PL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pl-PL" sz="1800" dirty="0" smtClean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" name="Łącznik prosty 3"/>
          <p:cNvCxnSpPr/>
          <p:nvPr/>
        </p:nvCxnSpPr>
        <p:spPr>
          <a:xfrm>
            <a:off x="0" y="6303963"/>
            <a:ext cx="9144000" cy="1587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ymbol zastępczy zawartości 2"/>
          <p:cNvSpPr txBox="1">
            <a:spLocks/>
          </p:cNvSpPr>
          <p:nvPr/>
        </p:nvSpPr>
        <p:spPr>
          <a:xfrm>
            <a:off x="466725" y="1484784"/>
            <a:ext cx="8229600" cy="4373091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defRPr/>
            </a:pPr>
            <a:endParaRPr lang="pl-PL" sz="20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cs typeface="+mn-cs"/>
            </a:endParaRPr>
          </a:p>
        </p:txBody>
      </p:sp>
      <p:graphicFrame>
        <p:nvGraphicFramePr>
          <p:cNvPr id="5" name="Symbol zastępczy zawartości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74510434"/>
              </p:ext>
            </p:extLst>
          </p:nvPr>
        </p:nvGraphicFramePr>
        <p:xfrm>
          <a:off x="153033" y="809236"/>
          <a:ext cx="8811455" cy="54268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7205"/>
                <a:gridCol w="4322255"/>
                <a:gridCol w="1421049"/>
                <a:gridCol w="781576"/>
                <a:gridCol w="1919370"/>
              </a:tblGrid>
              <a:tr h="487122">
                <a:tc>
                  <a:txBody>
                    <a:bodyPr/>
                    <a:lstStyle/>
                    <a:p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PRZYSTĄPILI</a:t>
                      </a:r>
                      <a:endParaRPr lang="pl-PL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ZDALI</a:t>
                      </a:r>
                      <a:endParaRPr lang="pl-PL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ZDAWALNOŚCI</a:t>
                      </a:r>
                      <a:endParaRPr lang="pl-PL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4742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WYŻSZA SZKOŁA </a:t>
                      </a:r>
                      <a:r>
                        <a:rPr lang="pl-PL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FINANSÓW I ZARZĄDZANIA </a:t>
                      </a:r>
                      <a:endParaRPr lang="pl-PL" sz="1400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W </a:t>
                      </a:r>
                      <a:r>
                        <a:rPr lang="pl-PL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WARSZAWIE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74241"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WYŻSZA</a:t>
                      </a:r>
                      <a:r>
                        <a:rPr lang="pl-PL" sz="1400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SZKOŁA</a:t>
                      </a:r>
                      <a:r>
                        <a:rPr lang="pl-PL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l-PL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FINANSÓW I PRAWA </a:t>
                      </a:r>
                      <a:endParaRPr lang="pl-PL" sz="1400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W </a:t>
                      </a:r>
                      <a:r>
                        <a:rPr lang="pl-PL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BIELSKU-BIAŁEJ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44,44</a:t>
                      </a:r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47775"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WYŻSZA SZKOŁA BANKOWA W GDAŃSKU</a:t>
                      </a:r>
                      <a:endParaRPr lang="pl-PL" sz="1400" dirty="0" smtClean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44,44</a:t>
                      </a:r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545644"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KUL WZ PRAWA I NAUK O SPOŁECZEŃSTWIE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W STALOWEJ WOLI</a:t>
                      </a:r>
                    </a:p>
                  </a:txBody>
                  <a:tcPr marL="44450" marR="4445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44,44</a:t>
                      </a:r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6352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5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WYŻSZA SZKOŁA EKONOMII, PRAWA I NAUK MEDYCZNYCH IM. PROF. E. LIPIŃSKIEGO W KIELCACH</a:t>
                      </a:r>
                    </a:p>
                  </a:txBody>
                  <a:tcPr marL="44450" marR="444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74241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6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WYŻSZA SZKOŁA PEDAGOGIKI </a:t>
                      </a:r>
                      <a:r>
                        <a:rPr lang="pl-PL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I ADMINISTARCJI IM. MIESZKA I W POZNANIU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47775"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KUJAWSKO-POMORSKA</a:t>
                      </a:r>
                      <a:r>
                        <a:rPr lang="pl-PL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SZKOŁA WYŻSZA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 BYDGOSZCZY</a:t>
                      </a:r>
                      <a:endParaRPr lang="pl-PL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477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8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WYŻSZA SZKOŁA MENEDŻERSKA W WARSZAWIE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477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9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WYŻSZA SZKOŁA HUMANITAS W SOSNOWCU</a:t>
                      </a:r>
                      <a:endParaRPr lang="pl-PL" sz="1400" dirty="0" smtClean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18,18</a:t>
                      </a:r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742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10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SPOŁECZNA </a:t>
                      </a:r>
                      <a:r>
                        <a:rPr lang="pl-PL" sz="1400" baseline="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AKADEMIA NAUK Z SIEDZIBĄ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baseline="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W ŁODZI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02147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576064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l-PL" altLang="pl-PL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ZDAWALNOŚĆ </a:t>
            </a:r>
            <a:r>
              <a:rPr lang="pl-PL" altLang="pl-PL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ABSOLWENTÓW 2017</a:t>
            </a:r>
            <a:endParaRPr lang="pl-PL" sz="2400" dirty="0" smtClean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Symbol zastępczy zawartości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08951024"/>
              </p:ext>
            </p:extLst>
          </p:nvPr>
        </p:nvGraphicFramePr>
        <p:xfrm>
          <a:off x="215516" y="831355"/>
          <a:ext cx="8712968" cy="5472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4" name="Łącznik prosty 3"/>
          <p:cNvCxnSpPr/>
          <p:nvPr/>
        </p:nvCxnSpPr>
        <p:spPr>
          <a:xfrm>
            <a:off x="0" y="6303963"/>
            <a:ext cx="9144000" cy="1587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1004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864096"/>
          </a:xfrm>
        </p:spPr>
        <p:txBody>
          <a:bodyPr>
            <a:normAutofit/>
          </a:bodyPr>
          <a:lstStyle/>
          <a:p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ZESTAWIENIE POZYCJI WYNIKÓW OSIĄGANYCH PRZEZ ABSOLWENTÓW W POSZCZEGÓLNYCH LATACH </a:t>
            </a:r>
            <a:endParaRPr lang="pl-PL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Obiek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5560066"/>
              </p:ext>
            </p:extLst>
          </p:nvPr>
        </p:nvGraphicFramePr>
        <p:xfrm>
          <a:off x="261938" y="1052513"/>
          <a:ext cx="8631237" cy="5545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5" name="Arkusz" r:id="rId4" imgW="8620003" imgH="5505437" progId="Excel.Sheet.12">
                  <p:embed/>
                </p:oleObj>
              </mc:Choice>
              <mc:Fallback>
                <p:oleObj name="Arkusz" r:id="rId4" imgW="8620003" imgH="5505437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61938" y="1052513"/>
                        <a:ext cx="8631237" cy="55451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86925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080120"/>
          </a:xfrm>
        </p:spPr>
        <p:txBody>
          <a:bodyPr>
            <a:noAutofit/>
          </a:bodyPr>
          <a:lstStyle/>
          <a:p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ZESTAWIENIE DANYCH Z LAT </a:t>
            </a: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2012 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2017 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 ZAKRESIE ZDAWALNOŚCI ABSOLWENTÓW POSZCZEGÓLNYCH </a:t>
            </a: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ROCZNIKÓW</a:t>
            </a:r>
            <a:b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(OD 399 DO 161 OSÓB)</a:t>
            </a:r>
            <a:endParaRPr lang="pl-PL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79726201"/>
              </p:ext>
            </p:extLst>
          </p:nvPr>
        </p:nvGraphicFramePr>
        <p:xfrm>
          <a:off x="179512" y="1196752"/>
          <a:ext cx="8784976" cy="5472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99002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008112"/>
          </a:xfrm>
        </p:spPr>
        <p:txBody>
          <a:bodyPr>
            <a:noAutofit/>
          </a:bodyPr>
          <a:lstStyle/>
          <a:p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ZESTAWIENIE DANYCH Z LAT </a:t>
            </a: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2012 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2017 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 ZAKRESIE ZDAWALNOŚCI ABSOLWENTÓW POSZCZEGÓLNYCH </a:t>
            </a: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ROCZNIKÓW</a:t>
            </a:r>
            <a:b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(OD 147 </a:t>
            </a:r>
            <a:r>
              <a:rPr lang="pl-PL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 </a:t>
            </a:r>
            <a:r>
              <a:rPr lang="pl-PL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66 OSÓB) </a:t>
            </a:r>
            <a:endParaRPr lang="pl-PL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43928778"/>
              </p:ext>
            </p:extLst>
          </p:nvPr>
        </p:nvGraphicFramePr>
        <p:xfrm>
          <a:off x="107504" y="980728"/>
          <a:ext cx="8928992" cy="58326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862647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8720"/>
          </a:xfrm>
        </p:spPr>
        <p:txBody>
          <a:bodyPr rtlCol="0">
            <a:normAutofit/>
          </a:bodyPr>
          <a:lstStyle/>
          <a:p>
            <a:r>
              <a:rPr lang="pl-PL" altLang="pl-PL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ABSOLWENCI </a:t>
            </a:r>
            <a:r>
              <a:rPr lang="pl-PL" altLang="pl-PL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2017 </a:t>
            </a:r>
            <a:r>
              <a:rPr lang="pl-PL" altLang="pl-PL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EGZAMIN </a:t>
            </a:r>
            <a:r>
              <a:rPr lang="pl-PL" altLang="pl-PL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2017</a:t>
            </a:r>
            <a:r>
              <a:rPr lang="pl-PL" altLang="pl-PL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l-PL" altLang="pl-PL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altLang="pl-PL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ZDAWALNOŚĆ PRZY OCENIE ZE STUDIÓW </a:t>
            </a:r>
            <a:r>
              <a:rPr lang="pl-PL" altLang="pl-PL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„BARDZO DOBRY”</a:t>
            </a:r>
            <a:br>
              <a:rPr lang="pl-PL" altLang="pl-PL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(UCZELNIE Z ŁĄCZNĄ LICZBĄ ABSOLWENTÓW OD 115 DO 399 OSÓB)</a:t>
            </a:r>
            <a:r>
              <a:rPr lang="pl-PL" altLang="pl-PL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l-PL" altLang="pl-PL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pl-PL" altLang="pl-PL" sz="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Łącznik prosty 3"/>
          <p:cNvCxnSpPr/>
          <p:nvPr/>
        </p:nvCxnSpPr>
        <p:spPr>
          <a:xfrm>
            <a:off x="0" y="6303963"/>
            <a:ext cx="9144000" cy="1587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ole tekstowe 2"/>
          <p:cNvSpPr txBox="1"/>
          <p:nvPr/>
        </p:nvSpPr>
        <p:spPr>
          <a:xfrm>
            <a:off x="254968" y="6427113"/>
            <a:ext cx="871296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altLang="pl-PL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 ANALIZY WŁĄCZONO OSOBY Z OCENĄ ZE STUDIÓW „CELUJĄCY</a:t>
            </a:r>
            <a:r>
              <a:rPr lang="pl-PL" altLang="pl-PL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”:  </a:t>
            </a:r>
          </a:p>
          <a:p>
            <a:r>
              <a:rPr lang="pl-PL" altLang="pl-PL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DLA </a:t>
            </a:r>
            <a:r>
              <a:rPr lang="pl-PL" altLang="pl-PL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U. ŚLĄSKIEGO – </a:t>
            </a:r>
            <a:r>
              <a:rPr lang="pl-PL" altLang="pl-PL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16 </a:t>
            </a:r>
            <a:r>
              <a:rPr lang="pl-PL" altLang="pl-PL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OSÓB ORAZ DLA U. WARSZAWSKIEGO – </a:t>
            </a:r>
            <a:r>
              <a:rPr lang="pl-PL" altLang="pl-PL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16 </a:t>
            </a:r>
            <a:r>
              <a:rPr lang="pl-PL" altLang="pl-PL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OSÓB </a:t>
            </a:r>
            <a:endParaRPr lang="pl-PL" sz="1050" dirty="0"/>
          </a:p>
        </p:txBody>
      </p:sp>
      <p:graphicFrame>
        <p:nvGraphicFramePr>
          <p:cNvPr id="7" name="Symbol zastępczy zawartości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62199039"/>
              </p:ext>
            </p:extLst>
          </p:nvPr>
        </p:nvGraphicFramePr>
        <p:xfrm>
          <a:off x="179512" y="836712"/>
          <a:ext cx="8784976" cy="52565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5488"/>
                <a:gridCol w="4375256"/>
                <a:gridCol w="1512168"/>
                <a:gridCol w="864096"/>
                <a:gridCol w="1727968"/>
              </a:tblGrid>
              <a:tr h="375471">
                <a:tc>
                  <a:txBody>
                    <a:bodyPr/>
                    <a:lstStyle/>
                    <a:p>
                      <a:pPr algn="l"/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UCZELNIA</a:t>
                      </a:r>
                      <a:endParaRPr lang="pl-PL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PRZYSTĄPILI</a:t>
                      </a:r>
                      <a:endParaRPr lang="pl-PL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ZDALI</a:t>
                      </a:r>
                      <a:endParaRPr lang="pl-PL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ZDAWALNOŚĆ %</a:t>
                      </a:r>
                      <a:endParaRPr lang="pl-PL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37547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UNIWERSYTET IM. A. MICKIEWICZA W POZNANIU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</a:t>
                      </a:r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</a:t>
                      </a:r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547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UNIWERSYTET ŁÓDZKI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</a:t>
                      </a:r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</a:t>
                      </a:r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97,92</a:t>
                      </a:r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7547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UNIWERSYTET GDAŃSKI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</a:t>
                      </a:r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97,56</a:t>
                      </a:r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547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4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UNIWERSYTET JAGIELLOŃSKI W KRAKOWIE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</a:t>
                      </a:r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91</a:t>
                      </a:r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95,79</a:t>
                      </a:r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7547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5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UNIWERSYTET WARSZAWSKI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126</a:t>
                      </a:r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120</a:t>
                      </a:r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95,24</a:t>
                      </a:r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547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6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KATOLICKI UNIWERSYTET LUBELSKI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</a:t>
                      </a:r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</a:t>
                      </a:r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93,62</a:t>
                      </a:r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7547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7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UNIWERSYTET WROCŁAWSKI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</a:t>
                      </a:r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</a:t>
                      </a:r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91,94</a:t>
                      </a:r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5471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8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UNIWERSYTET ŚLĄSKI W KATOWICACH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84</a:t>
                      </a:r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77</a:t>
                      </a:r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91,67</a:t>
                      </a:r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75471"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UKSW W WARSZAWIE</a:t>
                      </a:r>
                    </a:p>
                  </a:txBody>
                  <a:tcPr marL="44450" marR="444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91,67</a:t>
                      </a:r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547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10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UMSC W </a:t>
                      </a:r>
                      <a:r>
                        <a:rPr lang="pl-PL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LUBLINIE 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</a:t>
                      </a:r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</a:t>
                      </a:r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89,66</a:t>
                      </a:r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7547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11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UNIWERSYTET SZCZECIŃSKI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</a:t>
                      </a:r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</a:t>
                      </a:r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89,19</a:t>
                      </a:r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547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12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UNIWERSYTET M. KOPERNIKA W </a:t>
                      </a:r>
                      <a:r>
                        <a:rPr lang="pl-PL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TORUNIU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</a:t>
                      </a:r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</a:t>
                      </a:r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86,79</a:t>
                      </a:r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754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13</a:t>
                      </a:r>
                    </a:p>
                  </a:txBody>
                  <a:tcPr marL="44450" marR="444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UNIWERSYTET </a:t>
                      </a:r>
                      <a:r>
                        <a:rPr lang="pl-PL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WARMIŃSKO-MAZURSKI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</a:t>
                      </a:r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</a:t>
                      </a:r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73,85</a:t>
                      </a:r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57700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20080"/>
          </a:xfrm>
        </p:spPr>
        <p:txBody>
          <a:bodyPr rtlCol="0">
            <a:normAutofit fontScale="90000"/>
          </a:bodyPr>
          <a:lstStyle/>
          <a:p>
            <a:pPr fontAlgn="b"/>
            <a:r>
              <a:rPr lang="pl-PL" altLang="pl-PL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ABSOLWENCI </a:t>
            </a:r>
            <a:r>
              <a:rPr lang="pl-PL" altLang="pl-PL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2017 </a:t>
            </a:r>
            <a:r>
              <a:rPr lang="pl-PL" altLang="pl-PL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EGZAMIN </a:t>
            </a:r>
            <a:r>
              <a:rPr lang="pl-PL" altLang="pl-PL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2017</a:t>
            </a:r>
            <a:r>
              <a:rPr lang="pl-PL" altLang="pl-PL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l-PL" altLang="pl-PL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altLang="pl-PL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ZDAWALNOŚĆ PRZY OCENIE ZE STUDIÓW </a:t>
            </a:r>
            <a:r>
              <a:rPr lang="pl-PL" altLang="pl-PL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„BARDZO DOBRY”</a:t>
            </a:r>
            <a:br>
              <a:rPr lang="pl-PL" altLang="pl-PL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(UCZELNIE Z ŁĄCZNĄ LICZBĄ ABSOLWENTÓW OD 19 DO 93 OSÓB)</a:t>
            </a:r>
            <a:r>
              <a:rPr lang="pl-PL" altLang="pl-PL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l-PL" altLang="pl-PL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pl-PL" altLang="pl-PL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Łącznik prosty 3"/>
          <p:cNvCxnSpPr/>
          <p:nvPr/>
        </p:nvCxnSpPr>
        <p:spPr>
          <a:xfrm>
            <a:off x="0" y="6303963"/>
            <a:ext cx="9144000" cy="1587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pole tekstowe 4"/>
          <p:cNvSpPr txBox="1"/>
          <p:nvPr/>
        </p:nvSpPr>
        <p:spPr>
          <a:xfrm>
            <a:off x="251520" y="6305550"/>
            <a:ext cx="871296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altLang="pl-PL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 ANALIZY </a:t>
            </a:r>
            <a:r>
              <a:rPr lang="pl-PL" altLang="pl-PL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WŁĄCZONO: 1 OSOBĘ Z OCENĄ „CELUJĄCY” ORAZ 1 OSOBĘ </a:t>
            </a:r>
            <a:r>
              <a:rPr lang="pl-PL" sz="105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 </a:t>
            </a:r>
            <a:r>
              <a:rPr lang="pl-PL" sz="10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OCENĄ „BARDZO DOBRY PLUS</a:t>
            </a:r>
            <a:r>
              <a:rPr lang="pl-PL" sz="105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DLA WYŻSZEJ SZKOŁY ADMINISTRACJI I BIZNESU IM. E. KWIATKOWSKIEGO W GDYNI</a:t>
            </a:r>
            <a:endParaRPr lang="pl-PL" sz="1050" dirty="0"/>
          </a:p>
        </p:txBody>
      </p:sp>
      <p:graphicFrame>
        <p:nvGraphicFramePr>
          <p:cNvPr id="6" name="Symbol zastępczy zawartości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14372520"/>
              </p:ext>
            </p:extLst>
          </p:nvPr>
        </p:nvGraphicFramePr>
        <p:xfrm>
          <a:off x="179512" y="836713"/>
          <a:ext cx="8784975" cy="54418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9117"/>
                <a:gridCol w="4344772"/>
                <a:gridCol w="1428451"/>
                <a:gridCol w="785648"/>
                <a:gridCol w="1856987"/>
              </a:tblGrid>
              <a:tr h="384483">
                <a:tc>
                  <a:txBody>
                    <a:bodyPr/>
                    <a:lstStyle/>
                    <a:p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UCZELNIA</a:t>
                      </a:r>
                      <a:endParaRPr lang="pl-PL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PRZYSTĄPILI</a:t>
                      </a:r>
                      <a:endParaRPr lang="pl-PL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ZDALI</a:t>
                      </a:r>
                      <a:endParaRPr lang="pl-PL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ZDAWALNOŚCI</a:t>
                      </a:r>
                      <a:endParaRPr lang="pl-PL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46494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35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WYŻSZA SZKOŁA </a:t>
                      </a:r>
                      <a:r>
                        <a:rPr lang="pl-PL" sz="135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PRAWA IM.  </a:t>
                      </a:r>
                      <a:r>
                        <a:rPr lang="pl-PL" sz="135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H. CHODKOWSKIEJ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35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WE </a:t>
                      </a:r>
                      <a:r>
                        <a:rPr lang="pl-PL" sz="135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WROCŁAWIU</a:t>
                      </a:r>
                      <a:endParaRPr lang="pl-PL" sz="135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6494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35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WYŻSZA SZKOŁA PRAWA I ADMINISTRACJI</a:t>
                      </a:r>
                      <a:r>
                        <a:rPr lang="pl-PL" sz="1350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l-PL" sz="135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RZESZOWSKA</a:t>
                      </a:r>
                      <a:r>
                        <a:rPr lang="pl-PL" sz="1350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SZKOŁA WYŻSZA</a:t>
                      </a:r>
                      <a:endParaRPr lang="pl-PL" sz="135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71,43</a:t>
                      </a:r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8448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35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UNIWERSYTET W BIAŁYMSTOKU</a:t>
                      </a:r>
                      <a:endParaRPr lang="pl-PL" sz="135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69,57</a:t>
                      </a:r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8448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4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35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AKADEMIA LEONA KOŹMIŃSKIEGO</a:t>
                      </a:r>
                      <a:endParaRPr lang="pl-PL" sz="135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</a:t>
                      </a:r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65,38</a:t>
                      </a:r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8448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5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35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UCZELNIA ŁAZARSKIEGO </a:t>
                      </a:r>
                      <a:endParaRPr lang="pl-PL" sz="135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</a:t>
                      </a:r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</a:t>
                      </a:r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63,64</a:t>
                      </a:r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8448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6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UNIWERSYTET RZESZOWSKI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</a:t>
                      </a:r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6494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7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35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KRAKOWSKA </a:t>
                      </a:r>
                      <a:r>
                        <a:rPr lang="pl-PL" sz="135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AKADEMIA IM. ANDRZEJA FRYCZA MODRZEWSKIEGO</a:t>
                      </a:r>
                      <a:endParaRPr lang="pl-PL" sz="135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58,82</a:t>
                      </a:r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8448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8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35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WYŻSZA SZKOŁA </a:t>
                      </a:r>
                      <a:r>
                        <a:rPr lang="pl-PL" sz="135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UMIEJĘTNOŚCI SPOŁECZNYCH</a:t>
                      </a:r>
                      <a:endParaRPr lang="pl-PL" sz="135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84483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9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35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SWPS </a:t>
                      </a:r>
                      <a:r>
                        <a:rPr lang="pl-PL" sz="135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UNIWERSYTET</a:t>
                      </a:r>
                      <a:r>
                        <a:rPr lang="pl-PL" sz="1350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HUMANISTYCZNOSPOŁECZNY</a:t>
                      </a:r>
                      <a:endParaRPr lang="pl-PL" sz="135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45,45</a:t>
                      </a:r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84483"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UNIWERSYTET OPOLSKI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45,45</a:t>
                      </a:r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6494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11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35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EUROPEJSKA </a:t>
                      </a:r>
                      <a:r>
                        <a:rPr lang="pl-PL" sz="135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WYŻSZA SZKOŁA  </a:t>
                      </a:r>
                      <a:r>
                        <a:rPr lang="pl-PL" sz="135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PRAWA </a:t>
                      </a:r>
                      <a:endParaRPr lang="pl-PL" sz="1350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35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I </a:t>
                      </a:r>
                      <a:r>
                        <a:rPr lang="pl-PL" sz="135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ADMINISTRACJI</a:t>
                      </a:r>
                      <a:endParaRPr lang="pl-PL" sz="135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6494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12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35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WYŻSZA</a:t>
                      </a:r>
                      <a:r>
                        <a:rPr lang="pl-PL" sz="1350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SZKOŁA</a:t>
                      </a:r>
                      <a:r>
                        <a:rPr lang="pl-PL" sz="135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l-PL" sz="135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ADMINISTRACJI I BIZNESU </a:t>
                      </a:r>
                      <a:endParaRPr lang="pl-PL" sz="1350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35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IM</a:t>
                      </a:r>
                      <a:r>
                        <a:rPr lang="pl-PL" sz="135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. E. KWIATKOWSKIEGO </a:t>
                      </a:r>
                      <a:r>
                        <a:rPr lang="pl-PL" sz="135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W </a:t>
                      </a:r>
                      <a:r>
                        <a:rPr lang="pl-PL" sz="135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GDYNI</a:t>
                      </a:r>
                      <a:endParaRPr lang="pl-PL" sz="135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38,46</a:t>
                      </a:r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31896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864096"/>
          </a:xfrm>
        </p:spPr>
        <p:txBody>
          <a:bodyPr rtlCol="0">
            <a:normAutofit/>
          </a:bodyPr>
          <a:lstStyle/>
          <a:p>
            <a:r>
              <a:rPr lang="pl-PL" altLang="pl-PL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ABSOLWENCI </a:t>
            </a:r>
            <a:r>
              <a:rPr lang="pl-PL" altLang="pl-PL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2017 </a:t>
            </a:r>
            <a:r>
              <a:rPr lang="pl-PL" altLang="pl-PL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EGZAMIN </a:t>
            </a:r>
            <a:r>
              <a:rPr lang="pl-PL" altLang="pl-PL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2017</a:t>
            </a:r>
            <a:r>
              <a:rPr lang="pl-PL" altLang="pl-PL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l-PL" altLang="pl-PL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altLang="pl-PL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ZDAWALNOŚĆ PRZY OCENIE ZE STUDIÓW </a:t>
            </a:r>
            <a:r>
              <a:rPr lang="pl-PL" altLang="pl-PL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„BARDZO DOBRY” </a:t>
            </a:r>
            <a:br>
              <a:rPr lang="pl-PL" altLang="pl-PL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(UCZELNIE Z ŁĄCZNĄ LICZBĄ ABSOLWENTÓW PONIŻEJ 19 OSÓB) </a:t>
            </a:r>
            <a:r>
              <a:rPr lang="pl-PL" altLang="pl-PL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pl-PL" altLang="pl-PL" sz="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Łącznik prosty 3"/>
          <p:cNvCxnSpPr/>
          <p:nvPr/>
        </p:nvCxnSpPr>
        <p:spPr>
          <a:xfrm>
            <a:off x="0" y="6303963"/>
            <a:ext cx="9144000" cy="1587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Symbol zastępczy zawartości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12841557"/>
              </p:ext>
            </p:extLst>
          </p:nvPr>
        </p:nvGraphicFramePr>
        <p:xfrm>
          <a:off x="153033" y="1052736"/>
          <a:ext cx="8811455" cy="5374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7205"/>
                <a:gridCol w="4322255"/>
                <a:gridCol w="1421049"/>
                <a:gridCol w="781576"/>
                <a:gridCol w="1919370"/>
              </a:tblGrid>
              <a:tr h="456144">
                <a:tc>
                  <a:txBody>
                    <a:bodyPr/>
                    <a:lstStyle/>
                    <a:p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UCZELNIA</a:t>
                      </a:r>
                      <a:endParaRPr lang="pl-PL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PRZYSTĄPILI</a:t>
                      </a:r>
                      <a:endParaRPr lang="pl-PL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ZDALI</a:t>
                      </a:r>
                      <a:endParaRPr lang="pl-PL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ZDAWALNOŚCI</a:t>
                      </a:r>
                      <a:endParaRPr lang="pl-PL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4751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WYŻSZA</a:t>
                      </a:r>
                      <a:r>
                        <a:rPr lang="pl-PL" sz="1400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SZKOŁA</a:t>
                      </a:r>
                      <a:r>
                        <a:rPr lang="pl-PL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l-PL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FINANSÓW I PRAWA </a:t>
                      </a:r>
                      <a:endParaRPr lang="pl-PL" sz="1400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W </a:t>
                      </a:r>
                      <a:r>
                        <a:rPr lang="pl-PL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BIELSKU-BIAŁEJ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561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KUJAWSKO-POMORSKA</a:t>
                      </a:r>
                      <a:r>
                        <a:rPr lang="pl-PL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SZKOŁA WYŻSZA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 BYDGOSZCZY</a:t>
                      </a:r>
                      <a:endParaRPr lang="pl-PL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66,67</a:t>
                      </a:r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751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KUL WZ PRAWA I NAUK O SPOŁECZEŃSTWIE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W STALOWEJ WOLI</a:t>
                      </a:r>
                    </a:p>
                  </a:txBody>
                  <a:tcPr marL="44450" marR="444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57,14</a:t>
                      </a:r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561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4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WYŻSZA SZKOŁA BANKOWA W GDAŃSKU</a:t>
                      </a:r>
                      <a:endParaRPr lang="pl-PL" sz="1400" dirty="0" smtClean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561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5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WYŻSZA SZKOŁA EKONOMII, PRAWA I NAUK MEDYCZNYCH IM. PROF. E. LIPIŃSKIEGO W KIELCACH</a:t>
                      </a:r>
                    </a:p>
                  </a:txBody>
                  <a:tcPr marL="44450" marR="444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42,86</a:t>
                      </a:r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561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6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WYŻSZA SZKOŁA HUMANITAS W SOSNOWCU</a:t>
                      </a:r>
                      <a:endParaRPr lang="pl-PL" sz="1400" dirty="0" smtClean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561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7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WYŻSZA SZKOŁA MENEDŻERSKA W WARSZAWIE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751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8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WYŻSZA SZKOŁA PEDAGOGIKI </a:t>
                      </a:r>
                      <a:r>
                        <a:rPr lang="pl-PL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I ADMINISTARCJI IM. MIESZKA I W POZNANIU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751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9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SPOŁECZNA </a:t>
                      </a:r>
                      <a:r>
                        <a:rPr lang="pl-PL" sz="1400" baseline="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AKADEMIA NAUK Z SIEDZIBĄ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baseline="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W ŁODZI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751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10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WYŻSZA SZKOŁA </a:t>
                      </a:r>
                      <a:r>
                        <a:rPr lang="pl-PL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FINANSÓW I ZARZĄDZANIA </a:t>
                      </a:r>
                      <a:endParaRPr lang="pl-PL" sz="1400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W </a:t>
                      </a:r>
                      <a:r>
                        <a:rPr lang="pl-PL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WARSZAWIE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06104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288032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l-PL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ABSOLWENCI Z </a:t>
            </a:r>
            <a:r>
              <a:rPr lang="pl-PL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2017 </a:t>
            </a:r>
            <a:r>
              <a:rPr lang="pl-PL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R., </a:t>
            </a:r>
            <a:r>
              <a:rPr lang="pl-PL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l-PL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KTÓRZY </a:t>
            </a:r>
            <a:r>
              <a:rPr lang="pl-PL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PRZYSTĄPILI DO EGZAMINÓW NA </a:t>
            </a:r>
            <a:r>
              <a:rPr lang="pl-PL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APLIKACJE W 2017 R.</a:t>
            </a:r>
          </a:p>
        </p:txBody>
      </p:sp>
      <p:cxnSp>
        <p:nvCxnSpPr>
          <p:cNvPr id="4" name="Łącznik prosty 3"/>
          <p:cNvCxnSpPr/>
          <p:nvPr/>
        </p:nvCxnSpPr>
        <p:spPr>
          <a:xfrm>
            <a:off x="0" y="6303963"/>
            <a:ext cx="9144000" cy="1587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" name="Symbol zastępczy zawartości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58003179"/>
              </p:ext>
            </p:extLst>
          </p:nvPr>
        </p:nvGraphicFramePr>
        <p:xfrm>
          <a:off x="179512" y="548681"/>
          <a:ext cx="8784975" cy="60215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0826"/>
                <a:gridCol w="3701622"/>
                <a:gridCol w="981104"/>
                <a:gridCol w="1587968"/>
                <a:gridCol w="1124810"/>
                <a:gridCol w="1058645"/>
              </a:tblGrid>
              <a:tr h="548323">
                <a:tc>
                  <a:txBody>
                    <a:bodyPr/>
                    <a:lstStyle/>
                    <a:p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1400" dirty="0"/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altLang="pl-PL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ABSOLWENCI WYDZIAŁU PRAWA 2017 R.</a:t>
                      </a:r>
                    </a:p>
                  </a:txBody>
                  <a:tcPr anchor="ctr" horzOverflow="overflow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altLang="pl-PL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ABSOLWENCI 2017  R., KTÓRZY PRZYSTĄPILI DO EGZ. WSTĘPNYCH NA APLIKACJE</a:t>
                      </a:r>
                    </a:p>
                  </a:txBody>
                  <a:tcPr anchor="ctr" horzOverflow="overflow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altLang="pl-PL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ZAINTERESOWANIE APLIKACJAMI ABSOLWENTÓW 2017</a:t>
                      </a:r>
                      <a:endParaRPr kumimoji="0" lang="pl-PL" altLang="pl-PL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altLang="pl-PL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ŁĄCZNIE PRZYSTĄPIŁO Z DANEJ UCZELNI</a:t>
                      </a:r>
                    </a:p>
                  </a:txBody>
                  <a:tcPr anchor="ctr" horzOverflow="overflow"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245302">
                <a:tc>
                  <a:txBody>
                    <a:bodyPr/>
                    <a:lstStyle/>
                    <a:p>
                      <a:r>
                        <a:rPr lang="pl-PL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pl-PL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05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UNIWERSYTET WROCŁAWSKI</a:t>
                      </a:r>
                      <a:endParaRPr lang="pl-PL" sz="105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831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399</a:t>
                      </a:r>
                      <a:endParaRPr lang="pl-PL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48,01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796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45302">
                <a:tc>
                  <a:txBody>
                    <a:bodyPr/>
                    <a:lstStyle/>
                    <a:p>
                      <a:r>
                        <a:rPr lang="pl-PL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pl-PL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05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UNIWERSYTET WARSZAWSKI</a:t>
                      </a:r>
                      <a:endParaRPr lang="pl-PL" sz="105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791</a:t>
                      </a:r>
                      <a:endParaRPr lang="pl-PL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365</a:t>
                      </a:r>
                      <a:endParaRPr lang="pl-PL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46,14</a:t>
                      </a:r>
                      <a:endParaRPr lang="pl-PL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783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45302">
                <a:tc>
                  <a:txBody>
                    <a:bodyPr/>
                    <a:lstStyle/>
                    <a:p>
                      <a:r>
                        <a:rPr lang="pl-PL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pl-PL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05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UNIWERSYTET JAGIELLOŃSKI W KRAKOWIE</a:t>
                      </a:r>
                      <a:endParaRPr lang="pl-PL" sz="105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613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278</a:t>
                      </a:r>
                      <a:endParaRPr lang="pl-PL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45,35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550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55807">
                <a:tc>
                  <a:txBody>
                    <a:bodyPr/>
                    <a:lstStyle/>
                    <a:p>
                      <a:r>
                        <a:rPr lang="pl-PL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pl-PL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05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UNIWERSYTET GDAŃSKI</a:t>
                      </a:r>
                      <a:endParaRPr lang="pl-PL" sz="105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481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186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38,67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431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pl-PL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pl-PL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05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UNIWERSYTET ŚLĄSKI W KATOWICACH</a:t>
                      </a:r>
                      <a:endParaRPr lang="pl-PL" sz="105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475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197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41,47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472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13711">
                <a:tc>
                  <a:txBody>
                    <a:bodyPr/>
                    <a:lstStyle/>
                    <a:p>
                      <a:r>
                        <a:rPr lang="pl-PL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pl-PL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05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UNIWERSYTET IM. ADAMA MICKIEWICZA </a:t>
                      </a:r>
                    </a:p>
                    <a:p>
                      <a:pPr algn="l" fontAlgn="b"/>
                      <a:r>
                        <a:rPr lang="pl-PL" sz="105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 POZNANIU</a:t>
                      </a:r>
                      <a:endParaRPr lang="pl-PL" sz="105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376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231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61,44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510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285626">
                <a:tc>
                  <a:txBody>
                    <a:bodyPr/>
                    <a:lstStyle/>
                    <a:p>
                      <a:r>
                        <a:rPr lang="pl-PL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pl-PL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05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UNIWERSYTET KARDYNAŁA STEFANA WYSZYŃSKIEGO W WARSZAWIE</a:t>
                      </a:r>
                      <a:endParaRPr lang="pl-PL" sz="105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366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161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43,99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385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45302">
                <a:tc>
                  <a:txBody>
                    <a:bodyPr/>
                    <a:lstStyle/>
                    <a:p>
                      <a:r>
                        <a:rPr lang="pl-PL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pl-PL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05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UNIWERSYTET MIKOŁAJA KOPERNIKA W TORUNIU</a:t>
                      </a:r>
                      <a:endParaRPr lang="pl-PL" sz="105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345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188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54,49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462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12039">
                <a:tc>
                  <a:txBody>
                    <a:bodyPr/>
                    <a:lstStyle/>
                    <a:p>
                      <a:r>
                        <a:rPr lang="pl-PL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pl-PL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05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KATOLICKI UNIWERSYTET LUBELSKI JANA PAWŁA II </a:t>
                      </a:r>
                    </a:p>
                    <a:p>
                      <a:pPr algn="l" fontAlgn="b"/>
                      <a:r>
                        <a:rPr lang="pl-PL" sz="105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 LUBLINIE</a:t>
                      </a:r>
                      <a:endParaRPr lang="pl-PL" sz="105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311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140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45,02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333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12039">
                <a:tc>
                  <a:txBody>
                    <a:bodyPr/>
                    <a:lstStyle/>
                    <a:p>
                      <a:r>
                        <a:rPr lang="pl-PL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pl-PL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05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UNIWERSYTET WARMIŃSKO-MAZURSKI </a:t>
                      </a:r>
                    </a:p>
                    <a:p>
                      <a:pPr algn="l" fontAlgn="b"/>
                      <a:r>
                        <a:rPr lang="pl-PL" sz="105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 OLSZTYNIE</a:t>
                      </a:r>
                      <a:endParaRPr lang="pl-PL" sz="105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298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127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42,62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247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12039">
                <a:tc>
                  <a:txBody>
                    <a:bodyPr/>
                    <a:lstStyle/>
                    <a:p>
                      <a:r>
                        <a:rPr lang="pl-PL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pl-PL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05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UNIWERSYTET MARII CURIE-SKŁODOWSKIEJ </a:t>
                      </a:r>
                    </a:p>
                    <a:p>
                      <a:pPr algn="l" fontAlgn="b"/>
                      <a:r>
                        <a:rPr lang="pl-PL" sz="105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 LUBLINIE</a:t>
                      </a:r>
                      <a:endParaRPr lang="pl-PL" sz="105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286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175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61,19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394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45302">
                <a:tc>
                  <a:txBody>
                    <a:bodyPr/>
                    <a:lstStyle/>
                    <a:p>
                      <a:r>
                        <a:rPr lang="pl-PL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pl-PL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05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UNIWERSYTET SZCZECIŃSKI</a:t>
                      </a:r>
                      <a:endParaRPr lang="pl-PL" sz="105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269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115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42,75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266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45302">
                <a:tc>
                  <a:txBody>
                    <a:bodyPr/>
                    <a:lstStyle/>
                    <a:p>
                      <a:r>
                        <a:rPr lang="pl-PL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pl-PL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05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UCZELNIA ŁAZARSKIEGO W WARSZAWIE</a:t>
                      </a:r>
                      <a:endParaRPr lang="pl-PL" sz="105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254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93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36,61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274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45302">
                <a:tc>
                  <a:txBody>
                    <a:bodyPr/>
                    <a:lstStyle/>
                    <a:p>
                      <a:r>
                        <a:rPr lang="pl-PL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pl-PL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05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UNIWERSYTET W BIAŁYMSTOKU</a:t>
                      </a:r>
                      <a:endParaRPr lang="pl-PL" sz="105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230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28,70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204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245302">
                <a:tc>
                  <a:txBody>
                    <a:bodyPr/>
                    <a:lstStyle/>
                    <a:p>
                      <a:r>
                        <a:rPr lang="pl-PL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pl-PL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05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UNIWERSYTET ŁÓDZKI</a:t>
                      </a:r>
                      <a:endParaRPr lang="pl-PL" sz="105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219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147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67,12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302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285626">
                <a:tc>
                  <a:txBody>
                    <a:bodyPr/>
                    <a:lstStyle/>
                    <a:p>
                      <a:r>
                        <a:rPr lang="pl-PL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pl-PL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05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AKADEMIA LEONA KOŹMIŃSKIEGO W WARSZAWIE</a:t>
                      </a:r>
                      <a:endParaRPr lang="pl-PL" sz="105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214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87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40,65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210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12039">
                <a:tc>
                  <a:txBody>
                    <a:bodyPr/>
                    <a:lstStyle/>
                    <a:p>
                      <a:r>
                        <a:rPr lang="pl-PL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endParaRPr lang="pl-PL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05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WYŻSZA SZKOŁA ADMINISTRACJI I BIZNESU IM. EUGENIUSZA KWIATKOWSKIEGO W GDYNI</a:t>
                      </a:r>
                      <a:endParaRPr lang="pl-PL" sz="105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204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21,57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12039">
                <a:tc>
                  <a:txBody>
                    <a:bodyPr/>
                    <a:lstStyle/>
                    <a:p>
                      <a:r>
                        <a:rPr lang="pl-PL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pl-PL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05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KRAKOWSKA AKADEMIA IM. ANDRZEJA FRYCZA MODRZEWSKIEGO W KRAKOWIE</a:t>
                      </a:r>
                      <a:endParaRPr lang="pl-PL" sz="105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76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37,62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208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45302">
                <a:tc>
                  <a:txBody>
                    <a:bodyPr/>
                    <a:lstStyle/>
                    <a:p>
                      <a:r>
                        <a:rPr lang="pl-PL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  <a:endParaRPr lang="pl-PL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05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UNIWERSYTET RZESZOWSKI</a:t>
                      </a:r>
                      <a:endParaRPr lang="pl-PL" sz="105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79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39,30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208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76004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8720"/>
          </a:xfrm>
        </p:spPr>
        <p:txBody>
          <a:bodyPr rtlCol="0">
            <a:normAutofit/>
          </a:bodyPr>
          <a:lstStyle/>
          <a:p>
            <a:r>
              <a:rPr lang="pl-PL" altLang="pl-PL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ABSOLWENCI </a:t>
            </a:r>
            <a:r>
              <a:rPr lang="pl-PL" altLang="pl-PL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2017 </a:t>
            </a:r>
            <a:r>
              <a:rPr lang="pl-PL" altLang="pl-PL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EGZAMIN </a:t>
            </a:r>
            <a:r>
              <a:rPr lang="pl-PL" altLang="pl-PL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2017</a:t>
            </a:r>
            <a:r>
              <a:rPr lang="pl-PL" altLang="pl-PL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l-PL" altLang="pl-PL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altLang="pl-PL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ZDAWALNOŚĆ PRZY OCENIE ZE STUDIÓW </a:t>
            </a:r>
            <a:r>
              <a:rPr lang="pl-PL" altLang="pl-PL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„DOBRY PLUS”</a:t>
            </a:r>
            <a:br>
              <a:rPr lang="pl-PL" altLang="pl-PL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(UCZELNIE Z ŁĄCZNĄ LICZBĄ ABSOLWENTÓW OD 115 DO 399 OSÓB)</a:t>
            </a:r>
            <a:r>
              <a:rPr lang="pl-PL" altLang="pl-PL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l-PL" altLang="pl-PL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pl-PL" altLang="pl-PL" sz="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Łącznik prosty 3"/>
          <p:cNvCxnSpPr/>
          <p:nvPr/>
        </p:nvCxnSpPr>
        <p:spPr>
          <a:xfrm>
            <a:off x="0" y="6303963"/>
            <a:ext cx="9144000" cy="1587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Symbol zastępczy zawartości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27482269"/>
              </p:ext>
            </p:extLst>
          </p:nvPr>
        </p:nvGraphicFramePr>
        <p:xfrm>
          <a:off x="179512" y="908720"/>
          <a:ext cx="8784976" cy="52565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5488"/>
                <a:gridCol w="4375256"/>
                <a:gridCol w="1512168"/>
                <a:gridCol w="864096"/>
                <a:gridCol w="1727968"/>
              </a:tblGrid>
              <a:tr h="375471">
                <a:tc>
                  <a:txBody>
                    <a:bodyPr/>
                    <a:lstStyle/>
                    <a:p>
                      <a:pPr algn="l"/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UCZELNIA</a:t>
                      </a:r>
                      <a:endParaRPr lang="pl-PL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PRZYSTĄPILI</a:t>
                      </a:r>
                      <a:endParaRPr lang="pl-PL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ZDALI</a:t>
                      </a:r>
                      <a:endParaRPr lang="pl-PL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ZDAWALNOŚĆ %</a:t>
                      </a:r>
                      <a:endParaRPr lang="pl-PL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37547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UNIWERSYTET JAGIELLOŃSKI W KRAKOWIE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91</a:t>
                      </a:r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81</a:t>
                      </a:r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89,01</a:t>
                      </a:r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547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UMSC W </a:t>
                      </a:r>
                      <a:r>
                        <a:rPr lang="pl-PL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LUBLINIE 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</a:t>
                      </a:r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</a:t>
                      </a:r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84,62</a:t>
                      </a:r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7547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UNIWERSYTET ŁÓDZKI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</a:t>
                      </a:r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</a:t>
                      </a:r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82,86</a:t>
                      </a:r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547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4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KATOLICKI  </a:t>
                      </a:r>
                      <a:r>
                        <a:rPr lang="pl-PL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UNIWERSYTET </a:t>
                      </a:r>
                      <a:r>
                        <a:rPr lang="pl-PL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LUBELSKI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</a:t>
                      </a:r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82</a:t>
                      </a:r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7547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5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UNIWERSYTET IM. A. MICKIEWICZA W POZNANIU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117</a:t>
                      </a:r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</a:t>
                      </a:r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81,20</a:t>
                      </a:r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547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6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UNIWERSYTET GDAŃSKI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</a:t>
                      </a:r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</a:t>
                      </a:r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80,88</a:t>
                      </a:r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7547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7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UNIWERSYTET SZCZECIŃSKI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</a:t>
                      </a:r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76,92</a:t>
                      </a:r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547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8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UNIWERSYTET WARSZAWSKI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151</a:t>
                      </a:r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114</a:t>
                      </a:r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75,50</a:t>
                      </a:r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7547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9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UNIWERSYTET WROCŁAWSKI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212</a:t>
                      </a:r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156</a:t>
                      </a:r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73,58</a:t>
                      </a:r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547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10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UKSW W WARSZAWIE</a:t>
                      </a:r>
                    </a:p>
                  </a:txBody>
                  <a:tcPr marL="44450" marR="4445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93</a:t>
                      </a:r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</a:t>
                      </a:r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73,12</a:t>
                      </a:r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7547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11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UNIWERSYTET M. KOPERNIKA W </a:t>
                      </a:r>
                      <a:r>
                        <a:rPr lang="pl-PL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TORUNIU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86</a:t>
                      </a:r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</a:t>
                      </a:r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61,63</a:t>
                      </a:r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547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12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UNIWERSYTET ŚLĄSKI W KATOWICACH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</a:t>
                      </a:r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</a:t>
                      </a:r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57,75</a:t>
                      </a:r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754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13</a:t>
                      </a:r>
                    </a:p>
                  </a:txBody>
                  <a:tcPr marL="44450" marR="444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UNIWERSYTET </a:t>
                      </a:r>
                      <a:r>
                        <a:rPr lang="pl-PL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WARMIŃSKO-MAZURSKI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</a:t>
                      </a:r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39,02</a:t>
                      </a:r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48704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20080"/>
          </a:xfrm>
        </p:spPr>
        <p:txBody>
          <a:bodyPr rtlCol="0">
            <a:normAutofit fontScale="90000"/>
          </a:bodyPr>
          <a:lstStyle/>
          <a:p>
            <a:pPr fontAlgn="b"/>
            <a:r>
              <a:rPr lang="pl-PL" altLang="pl-PL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ABSOLWENCI </a:t>
            </a:r>
            <a:r>
              <a:rPr lang="pl-PL" altLang="pl-PL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2017 </a:t>
            </a:r>
            <a:r>
              <a:rPr lang="pl-PL" altLang="pl-PL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EGZAMIN </a:t>
            </a:r>
            <a:r>
              <a:rPr lang="pl-PL" altLang="pl-PL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2017</a:t>
            </a:r>
            <a:r>
              <a:rPr lang="pl-PL" altLang="pl-PL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l-PL" altLang="pl-PL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altLang="pl-PL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ZDAWALNOŚĆ PRZY OCENIE ZE STUDIÓW </a:t>
            </a:r>
            <a:r>
              <a:rPr lang="pl-PL" altLang="pl-PL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„DOBRY PLUS”</a:t>
            </a:r>
            <a:br>
              <a:rPr lang="pl-PL" altLang="pl-PL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(UCZELNIE Z ŁĄCZNĄ LICZBĄ ABSOLWENTÓW OD 19 DO 93 OSÓB)</a:t>
            </a:r>
            <a:r>
              <a:rPr lang="pl-PL" altLang="pl-PL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l-PL" altLang="pl-PL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pl-PL" altLang="pl-PL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Łącznik prosty 3"/>
          <p:cNvCxnSpPr/>
          <p:nvPr/>
        </p:nvCxnSpPr>
        <p:spPr>
          <a:xfrm>
            <a:off x="0" y="6303963"/>
            <a:ext cx="9144000" cy="1587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Symbol zastępczy zawartości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24289401"/>
              </p:ext>
            </p:extLst>
          </p:nvPr>
        </p:nvGraphicFramePr>
        <p:xfrm>
          <a:off x="179512" y="836715"/>
          <a:ext cx="8784975" cy="54588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9117"/>
                <a:gridCol w="4344772"/>
                <a:gridCol w="1428451"/>
                <a:gridCol w="785648"/>
                <a:gridCol w="1856987"/>
              </a:tblGrid>
              <a:tr h="386599">
                <a:tc>
                  <a:txBody>
                    <a:bodyPr/>
                    <a:lstStyle/>
                    <a:p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UCZELNIA</a:t>
                      </a:r>
                      <a:endParaRPr lang="pl-PL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PRZYSTĄPILI</a:t>
                      </a:r>
                      <a:endParaRPr lang="pl-PL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ZDALI</a:t>
                      </a:r>
                      <a:endParaRPr lang="pl-PL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ZDAWALNOŚCI</a:t>
                      </a:r>
                      <a:endParaRPr lang="pl-PL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38659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35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UNIWERSYTET W BIAŁYMSTOKU</a:t>
                      </a:r>
                      <a:endParaRPr lang="pl-PL" sz="135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69,57</a:t>
                      </a:r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8659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UNIWERSYTET RZESZOWSKI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</a:t>
                      </a:r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</a:t>
                      </a:r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63,93</a:t>
                      </a:r>
                    </a:p>
                  </a:txBody>
                  <a:tcPr marL="44450" marR="4445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6156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35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KRAKOWSKA </a:t>
                      </a:r>
                      <a:r>
                        <a:rPr lang="pl-PL" sz="135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AKADEMIA IM. ANDRZEJA FRYCZA MODRZEWSKIEGO</a:t>
                      </a:r>
                      <a:endParaRPr lang="pl-PL" sz="135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58,82</a:t>
                      </a:r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6156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4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35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WYŻSZA</a:t>
                      </a:r>
                      <a:r>
                        <a:rPr lang="pl-PL" sz="1350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SZKOŁA</a:t>
                      </a:r>
                      <a:r>
                        <a:rPr lang="pl-PL" sz="135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l-PL" sz="135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ADMINISTRACJI I BIZNESU </a:t>
                      </a:r>
                      <a:endParaRPr lang="pl-PL" sz="1350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35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IM</a:t>
                      </a:r>
                      <a:r>
                        <a:rPr lang="pl-PL" sz="135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. E. KWIATKOWSKIEGO </a:t>
                      </a:r>
                      <a:r>
                        <a:rPr lang="pl-PL" sz="135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W </a:t>
                      </a:r>
                      <a:r>
                        <a:rPr lang="pl-PL" sz="135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GDYNI</a:t>
                      </a:r>
                      <a:endParaRPr lang="pl-PL" sz="135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55,56</a:t>
                      </a:r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8659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5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35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WYŻSZA SZKOŁA </a:t>
                      </a:r>
                      <a:r>
                        <a:rPr lang="pl-PL" sz="135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UMIEJĘTNOŚCI SPOŁECZNYCH</a:t>
                      </a:r>
                      <a:endParaRPr lang="pl-PL" sz="135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86599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6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UNIWERSYTET OPOLSKI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45,45</a:t>
                      </a:r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86599"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35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SWPS </a:t>
                      </a:r>
                      <a:r>
                        <a:rPr lang="pl-PL" sz="135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UNIWERSYTET</a:t>
                      </a:r>
                      <a:r>
                        <a:rPr lang="pl-PL" sz="1350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HUMANISTYCZNOSPOŁECZNY</a:t>
                      </a:r>
                      <a:endParaRPr lang="pl-PL" sz="135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45,45</a:t>
                      </a:r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6156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8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35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WYŻSZA SZKOŁA </a:t>
                      </a:r>
                      <a:r>
                        <a:rPr lang="pl-PL" sz="135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PRAWA IM.  </a:t>
                      </a:r>
                      <a:r>
                        <a:rPr lang="pl-PL" sz="135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H. CHODKOWSKIEJ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35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WE </a:t>
                      </a:r>
                      <a:r>
                        <a:rPr lang="pl-PL" sz="135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WROCŁAWIU</a:t>
                      </a:r>
                      <a:endParaRPr lang="pl-PL" sz="135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33,33</a:t>
                      </a:r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8659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9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35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UCZELNIA ŁAZARSKIEGO </a:t>
                      </a:r>
                      <a:endParaRPr lang="pl-PL" sz="135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</a:t>
                      </a:r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22,22</a:t>
                      </a:r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61561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10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35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WYŻSZA SZKOŁA PRAWA I ADMINISTRACJI</a:t>
                      </a:r>
                      <a:r>
                        <a:rPr lang="pl-PL" sz="1350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l-PL" sz="135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RZESZOWSKA</a:t>
                      </a:r>
                      <a:r>
                        <a:rPr lang="pl-PL" sz="1350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SZKOŁA WYŻSZA</a:t>
                      </a:r>
                      <a:endParaRPr lang="pl-PL" sz="135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61561"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35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EUROPEJSKA </a:t>
                      </a:r>
                      <a:r>
                        <a:rPr lang="pl-PL" sz="135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WYŻSZA SZKOŁA  </a:t>
                      </a:r>
                      <a:r>
                        <a:rPr lang="pl-PL" sz="135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PRAWA </a:t>
                      </a:r>
                      <a:endParaRPr lang="pl-PL" sz="1350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35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I </a:t>
                      </a:r>
                      <a:r>
                        <a:rPr lang="pl-PL" sz="135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ADMINISTRACJI</a:t>
                      </a:r>
                      <a:endParaRPr lang="pl-PL" sz="135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8659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12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35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AKADEMIA LEONA KOŹMIŃSKIEGO</a:t>
                      </a:r>
                      <a:endParaRPr lang="pl-PL" sz="135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16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96754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864096"/>
          </a:xfrm>
        </p:spPr>
        <p:txBody>
          <a:bodyPr rtlCol="0">
            <a:normAutofit/>
          </a:bodyPr>
          <a:lstStyle/>
          <a:p>
            <a:r>
              <a:rPr lang="pl-PL" altLang="pl-PL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ABSOLWENCI </a:t>
            </a:r>
            <a:r>
              <a:rPr lang="pl-PL" altLang="pl-PL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2017 </a:t>
            </a:r>
            <a:r>
              <a:rPr lang="pl-PL" altLang="pl-PL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EGZAMIN </a:t>
            </a:r>
            <a:r>
              <a:rPr lang="pl-PL" altLang="pl-PL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2017</a:t>
            </a:r>
            <a:r>
              <a:rPr lang="pl-PL" altLang="pl-PL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l-PL" altLang="pl-PL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altLang="pl-PL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ZDAWALNOŚĆ PRZY OCENIE ZE STUDIÓW </a:t>
            </a:r>
            <a:r>
              <a:rPr lang="pl-PL" altLang="pl-PL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„DOBRY PLUS”</a:t>
            </a:r>
            <a:br>
              <a:rPr lang="pl-PL" altLang="pl-PL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altLang="pl-PL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(UCZELNIE Z ŁĄCZNĄ LICZBĄ ABSOLWENTÓW PONIŻEJ 19 OSÓB) </a:t>
            </a:r>
            <a:r>
              <a:rPr lang="pl-PL" altLang="pl-PL" sz="105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pl-PL" altLang="pl-PL" sz="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Łącznik prosty 3"/>
          <p:cNvCxnSpPr/>
          <p:nvPr/>
        </p:nvCxnSpPr>
        <p:spPr>
          <a:xfrm>
            <a:off x="0" y="6303963"/>
            <a:ext cx="9144000" cy="1587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Symbol zastępczy zawartości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5262230"/>
              </p:ext>
            </p:extLst>
          </p:nvPr>
        </p:nvGraphicFramePr>
        <p:xfrm>
          <a:off x="153033" y="1052736"/>
          <a:ext cx="8811455" cy="50980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7205"/>
                <a:gridCol w="4322255"/>
                <a:gridCol w="1421049"/>
                <a:gridCol w="781576"/>
                <a:gridCol w="1919370"/>
              </a:tblGrid>
              <a:tr h="462668">
                <a:tc>
                  <a:txBody>
                    <a:bodyPr/>
                    <a:lstStyle/>
                    <a:p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UCZELNIA</a:t>
                      </a:r>
                      <a:endParaRPr lang="pl-PL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PRZYSTĄPILI</a:t>
                      </a:r>
                      <a:endParaRPr lang="pl-PL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ZDALI</a:t>
                      </a:r>
                      <a:endParaRPr lang="pl-PL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ZDAWALNOŚCI</a:t>
                      </a:r>
                      <a:endParaRPr lang="pl-PL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4817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WYŻSZA SZKOŁA </a:t>
                      </a:r>
                      <a:r>
                        <a:rPr lang="pl-PL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FINANSÓW I ZARZĄDZANIA </a:t>
                      </a:r>
                      <a:endParaRPr lang="pl-PL" sz="1400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W </a:t>
                      </a:r>
                      <a:r>
                        <a:rPr lang="pl-PL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WARSZAWIE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817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WYŻSZA SZKOŁA PEDAGOGIKI </a:t>
                      </a:r>
                      <a:r>
                        <a:rPr lang="pl-PL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I ADMINISTARCJI IM. MIESZKA I W POZNANIU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817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WYŻSZA</a:t>
                      </a:r>
                      <a:r>
                        <a:rPr lang="pl-PL" sz="1400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SZKOŁA</a:t>
                      </a:r>
                      <a:r>
                        <a:rPr lang="pl-PL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l-PL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FINANSÓW I PRAWA </a:t>
                      </a:r>
                      <a:endParaRPr lang="pl-PL" sz="1400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W </a:t>
                      </a:r>
                      <a:r>
                        <a:rPr lang="pl-PL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BIELSKU-BIAŁEJ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69404"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4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WYŻSZA SZKOŁA BANKOWA W GDAŃSKU</a:t>
                      </a:r>
                      <a:endParaRPr lang="pl-PL" sz="1400" dirty="0" smtClean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60040"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WYŻSZA SZKOŁA HUMANITAS W SOSNOWCU</a:t>
                      </a:r>
                      <a:endParaRPr lang="pl-PL" sz="1400" dirty="0" smtClean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62668"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KUJAWSKO-POMORSKA</a:t>
                      </a:r>
                      <a:r>
                        <a:rPr lang="pl-PL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SZKOŁA WYŻSZA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 BYDGOSZCZY</a:t>
                      </a:r>
                      <a:endParaRPr lang="pl-PL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49552">
                <a:tc row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7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WYŻSZA SZKOŁA MENEDŻERSKA W WARSZAWIE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16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81714"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SPOŁECZNA </a:t>
                      </a:r>
                      <a:r>
                        <a:rPr lang="pl-PL" sz="1400" baseline="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AKADEMIA NAUK Z SIEDZIBĄ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baseline="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W ŁODZI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 marL="44450" marR="4445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pl-PL" dirty="0"/>
                    </a:p>
                  </a:txBody>
                  <a:tcPr marL="44450" marR="4445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62668"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WYŻSZA SZKOŁA EKONOMII, PRAWA I NAUK MEDYCZNYCH IM PROF. E. LIPIŃSKIEGO W KIELCACH</a:t>
                      </a:r>
                    </a:p>
                  </a:txBody>
                  <a:tcPr marL="44450" marR="444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81714"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KUL WZ PRAWA I NAUK O SPOŁECZEŃSTWIE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W STALOWEJ WOLI</a:t>
                      </a:r>
                    </a:p>
                  </a:txBody>
                  <a:tcPr marL="44450" marR="4445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 marL="44450" marR="4445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92857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8720"/>
          </a:xfrm>
        </p:spPr>
        <p:txBody>
          <a:bodyPr rtlCol="0">
            <a:normAutofit/>
          </a:bodyPr>
          <a:lstStyle/>
          <a:p>
            <a:r>
              <a:rPr lang="pl-PL" altLang="pl-PL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ABSOLWENCI </a:t>
            </a:r>
            <a:r>
              <a:rPr lang="pl-PL" altLang="pl-PL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2017 </a:t>
            </a:r>
            <a:r>
              <a:rPr lang="pl-PL" altLang="pl-PL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EGZAMIN </a:t>
            </a:r>
            <a:r>
              <a:rPr lang="pl-PL" altLang="pl-PL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2017</a:t>
            </a:r>
            <a:r>
              <a:rPr lang="pl-PL" altLang="pl-PL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l-PL" altLang="pl-PL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altLang="pl-PL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ZDAWALNOŚĆ PRZY OCENIE ZE STUDIÓW </a:t>
            </a:r>
            <a:r>
              <a:rPr lang="pl-PL" altLang="pl-PL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„DOBRY”</a:t>
            </a:r>
            <a:br>
              <a:rPr lang="pl-PL" altLang="pl-PL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(UCZELNIE Z ŁĄCZNĄ LICZBĄ ABSOLWENTÓW OD 115 DO 399 OSÓB)</a:t>
            </a:r>
            <a:r>
              <a:rPr lang="pl-PL" altLang="pl-PL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l-PL" altLang="pl-PL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pl-PL" altLang="pl-PL" sz="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Łącznik prosty 3"/>
          <p:cNvCxnSpPr/>
          <p:nvPr/>
        </p:nvCxnSpPr>
        <p:spPr>
          <a:xfrm>
            <a:off x="0" y="6303963"/>
            <a:ext cx="9144000" cy="1587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Symbol zastępczy zawartości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52249407"/>
              </p:ext>
            </p:extLst>
          </p:nvPr>
        </p:nvGraphicFramePr>
        <p:xfrm>
          <a:off x="179512" y="908720"/>
          <a:ext cx="8784976" cy="52565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5488"/>
                <a:gridCol w="4375256"/>
                <a:gridCol w="1512168"/>
                <a:gridCol w="864096"/>
                <a:gridCol w="1727968"/>
              </a:tblGrid>
              <a:tr h="375471">
                <a:tc>
                  <a:txBody>
                    <a:bodyPr/>
                    <a:lstStyle/>
                    <a:p>
                      <a:pPr algn="l"/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UCZELNIA</a:t>
                      </a:r>
                      <a:endParaRPr lang="pl-PL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PRZYSTĄPILI</a:t>
                      </a:r>
                      <a:endParaRPr lang="pl-PL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ZDALI</a:t>
                      </a:r>
                      <a:endParaRPr lang="pl-PL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ZDAWALNOŚĆ %</a:t>
                      </a:r>
                      <a:endParaRPr lang="pl-PL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37547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UNIWERSYTET JAGIELLOŃSKI W KRAKOWIE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</a:t>
                      </a:r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</a:t>
                      </a:r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80,28</a:t>
                      </a:r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547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UNIWERSYTET IM. A. MICKIEWICZA W POZNANIU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</a:t>
                      </a:r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</a:t>
                      </a:r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63,27</a:t>
                      </a:r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7547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UMSC W </a:t>
                      </a:r>
                      <a:r>
                        <a:rPr lang="pl-PL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LUBLINIE 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</a:t>
                      </a:r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51,35</a:t>
                      </a:r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547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4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UNIWERSYTET M. KOPERNIKA W </a:t>
                      </a:r>
                      <a:r>
                        <a:rPr lang="pl-PL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TORUNIU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</a:t>
                      </a:r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7547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5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UNIWERSYTET SZCZECIŃSKI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</a:t>
                      </a:r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42,86</a:t>
                      </a:r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547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6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UNIWERSYTET WROCŁAWSKI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110</a:t>
                      </a:r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</a:t>
                      </a:r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40,91</a:t>
                      </a:r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7547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7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KATOLICKI  </a:t>
                      </a:r>
                      <a:r>
                        <a:rPr lang="pl-PL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UNIWERSYTET </a:t>
                      </a:r>
                      <a:r>
                        <a:rPr lang="pl-PL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LUBELSKI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</a:t>
                      </a:r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39,02</a:t>
                      </a:r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547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8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UNIWERSYTET GDAŃSKI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</a:t>
                      </a:r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36,92</a:t>
                      </a:r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7547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9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UNIWERSYTET WARSZAWSKI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77</a:t>
                      </a:r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</a:t>
                      </a:r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36,36</a:t>
                      </a:r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547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10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UKSW W WARSZAWIE</a:t>
                      </a:r>
                    </a:p>
                  </a:txBody>
                  <a:tcPr marL="44450" marR="4445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</a:t>
                      </a:r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35,29</a:t>
                      </a:r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7547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11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UNIWERSYTET ŚLĄSKI W KATOWICACH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</a:t>
                      </a:r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26,47</a:t>
                      </a:r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547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12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UNIWERSYTET ŁÓDZKI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754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13</a:t>
                      </a:r>
                    </a:p>
                  </a:txBody>
                  <a:tcPr marL="44450" marR="444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UNIWERSYTET </a:t>
                      </a:r>
                      <a:r>
                        <a:rPr lang="pl-PL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WARMIŃSKO-MAZURSKI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97022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20080"/>
          </a:xfrm>
        </p:spPr>
        <p:txBody>
          <a:bodyPr rtlCol="0">
            <a:normAutofit fontScale="90000"/>
          </a:bodyPr>
          <a:lstStyle/>
          <a:p>
            <a:pPr fontAlgn="b"/>
            <a:r>
              <a:rPr lang="pl-PL" altLang="pl-PL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ABSOLWENCI </a:t>
            </a:r>
            <a:r>
              <a:rPr lang="pl-PL" altLang="pl-PL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2017 </a:t>
            </a:r>
            <a:r>
              <a:rPr lang="pl-PL" altLang="pl-PL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EGZAMIN </a:t>
            </a:r>
            <a:r>
              <a:rPr lang="pl-PL" altLang="pl-PL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2017</a:t>
            </a:r>
            <a:r>
              <a:rPr lang="pl-PL" altLang="pl-PL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l-PL" altLang="pl-PL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altLang="pl-PL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ZDAWALNOŚĆ PRZY OCENIE ZE STUDIÓW </a:t>
            </a:r>
            <a:r>
              <a:rPr lang="pl-PL" altLang="pl-PL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„DOBRY”</a:t>
            </a:r>
            <a:br>
              <a:rPr lang="pl-PL" altLang="pl-PL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(UCZELNIE Z ŁĄCZNĄ LICZBĄ ABSOLWENTÓW OD 19 DO 93 OSÓB)</a:t>
            </a:r>
            <a:r>
              <a:rPr lang="pl-PL" altLang="pl-PL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l-PL" altLang="pl-PL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pl-PL" altLang="pl-PL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Łącznik prosty 3"/>
          <p:cNvCxnSpPr/>
          <p:nvPr/>
        </p:nvCxnSpPr>
        <p:spPr>
          <a:xfrm>
            <a:off x="0" y="6303963"/>
            <a:ext cx="9144000" cy="1587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Symbol zastępczy zawartości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09576310"/>
              </p:ext>
            </p:extLst>
          </p:nvPr>
        </p:nvGraphicFramePr>
        <p:xfrm>
          <a:off x="179512" y="836715"/>
          <a:ext cx="8784975" cy="54646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9117"/>
                <a:gridCol w="4344772"/>
                <a:gridCol w="1428451"/>
                <a:gridCol w="785648"/>
                <a:gridCol w="1856987"/>
              </a:tblGrid>
              <a:tr h="387328">
                <a:tc>
                  <a:txBody>
                    <a:bodyPr/>
                    <a:lstStyle/>
                    <a:p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UCZELNIA</a:t>
                      </a:r>
                      <a:endParaRPr lang="pl-PL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PRZYSTĄPILI</a:t>
                      </a:r>
                      <a:endParaRPr lang="pl-PL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ZDALI</a:t>
                      </a:r>
                      <a:endParaRPr lang="pl-PL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ZDAWALNOŚCI</a:t>
                      </a:r>
                      <a:endParaRPr lang="pl-PL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4603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35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WYŻSZA SZKOŁA PRAWA I ADMINISTRACJI</a:t>
                      </a:r>
                      <a:r>
                        <a:rPr lang="pl-PL" sz="1350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l-PL" sz="135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RZESZOWSKA</a:t>
                      </a:r>
                      <a:r>
                        <a:rPr lang="pl-PL" sz="1350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SZKOŁA WYŻSZA</a:t>
                      </a:r>
                      <a:endParaRPr lang="pl-PL" sz="135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66,67</a:t>
                      </a:r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873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35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AKADEMIA LEONA KOŹMIŃSKIEGO</a:t>
                      </a:r>
                      <a:endParaRPr lang="pl-PL" sz="135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</a:t>
                      </a:r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44,90</a:t>
                      </a:r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873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35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UNIWERSYTET W BIAŁYMSTOKU</a:t>
                      </a:r>
                      <a:endParaRPr lang="pl-PL" sz="135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38,89</a:t>
                      </a:r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603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4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35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WYŻSZA</a:t>
                      </a:r>
                      <a:r>
                        <a:rPr lang="pl-PL" sz="1350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SZKOŁA</a:t>
                      </a:r>
                      <a:r>
                        <a:rPr lang="pl-PL" sz="135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l-PL" sz="135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ADMINISTRACJI I BIZNESU </a:t>
                      </a:r>
                      <a:endParaRPr lang="pl-PL" sz="1350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35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IM</a:t>
                      </a:r>
                      <a:r>
                        <a:rPr lang="pl-PL" sz="135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. E. KWIATKOWSKIEGO </a:t>
                      </a:r>
                      <a:r>
                        <a:rPr lang="pl-PL" sz="135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W </a:t>
                      </a:r>
                      <a:r>
                        <a:rPr lang="pl-PL" sz="135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GDYNI</a:t>
                      </a:r>
                      <a:endParaRPr lang="pl-PL" sz="135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38,10</a:t>
                      </a:r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873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5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35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WYŻSZA SZKOŁA </a:t>
                      </a:r>
                      <a:r>
                        <a:rPr lang="pl-PL" sz="135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UMIEJĘTNOŚCI SPOŁECZNYCH</a:t>
                      </a:r>
                      <a:endParaRPr lang="pl-PL" sz="135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36,36</a:t>
                      </a:r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87328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6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UNIWERSYTET OPOLSKI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33,33</a:t>
                      </a:r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87328"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UNIWERSYTET RZESZOWSKI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33,33</a:t>
                      </a:r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603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8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35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KRAKOWSKA </a:t>
                      </a:r>
                      <a:r>
                        <a:rPr lang="pl-PL" sz="135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AKADEMIA IM. ANDRZEJA FRYCZA MODRZEWSKIEGO</a:t>
                      </a:r>
                      <a:endParaRPr lang="pl-PL" sz="135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</a:t>
                      </a:r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24,24</a:t>
                      </a:r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603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9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35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WYŻSZA SZKOŁA </a:t>
                      </a:r>
                      <a:r>
                        <a:rPr lang="pl-PL" sz="135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PRAWA IM.  </a:t>
                      </a:r>
                      <a:r>
                        <a:rPr lang="pl-PL" sz="135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H. CHODKOWSKIEJ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35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WE </a:t>
                      </a:r>
                      <a:r>
                        <a:rPr lang="pl-PL" sz="135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WROCŁAWIU</a:t>
                      </a:r>
                      <a:endParaRPr lang="pl-PL" sz="135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21,43</a:t>
                      </a:r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873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10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35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SWPS </a:t>
                      </a:r>
                      <a:r>
                        <a:rPr lang="pl-PL" sz="135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UNIWERSYTET</a:t>
                      </a:r>
                      <a:r>
                        <a:rPr lang="pl-PL" sz="1350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HUMANISTYCZNOSPOŁECZNY</a:t>
                      </a:r>
                      <a:endParaRPr lang="pl-PL" sz="135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18,75</a:t>
                      </a:r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873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11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35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UCZELNIA ŁAZARSKIEGO </a:t>
                      </a:r>
                      <a:endParaRPr lang="pl-PL" sz="135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9,09</a:t>
                      </a:r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603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12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35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EUROPEJSKA </a:t>
                      </a:r>
                      <a:r>
                        <a:rPr lang="pl-PL" sz="135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WYŻSZA SZKOŁA  </a:t>
                      </a:r>
                      <a:r>
                        <a:rPr lang="pl-PL" sz="135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PRAWA </a:t>
                      </a:r>
                      <a:endParaRPr lang="pl-PL" sz="1350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35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I </a:t>
                      </a:r>
                      <a:r>
                        <a:rPr lang="pl-PL" sz="135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ADMINISTRACJI</a:t>
                      </a:r>
                      <a:endParaRPr lang="pl-PL" sz="135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38382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864096"/>
          </a:xfrm>
        </p:spPr>
        <p:txBody>
          <a:bodyPr rtlCol="0">
            <a:normAutofit/>
          </a:bodyPr>
          <a:lstStyle/>
          <a:p>
            <a:r>
              <a:rPr lang="pl-PL" altLang="pl-PL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ABSOLWENCI </a:t>
            </a:r>
            <a:r>
              <a:rPr lang="pl-PL" altLang="pl-PL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2017 </a:t>
            </a:r>
            <a:r>
              <a:rPr lang="pl-PL" altLang="pl-PL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EGZAMIN </a:t>
            </a:r>
            <a:r>
              <a:rPr lang="pl-PL" altLang="pl-PL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2017</a:t>
            </a:r>
            <a:r>
              <a:rPr lang="pl-PL" altLang="pl-PL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l-PL" altLang="pl-PL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altLang="pl-PL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ZDAWALNOŚĆ PRZY OCENIE ZE STUDIÓW </a:t>
            </a:r>
            <a:r>
              <a:rPr lang="pl-PL" altLang="pl-PL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„DOBRY”</a:t>
            </a:r>
            <a:br>
              <a:rPr lang="pl-PL" altLang="pl-PL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altLang="pl-PL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(UCZELNIE Z ŁĄCZNĄ LICZBĄ ABSOLWENTÓW PONIŻEJ 19 OSÓB) </a:t>
            </a:r>
            <a:r>
              <a:rPr lang="pl-PL" altLang="pl-PL" sz="105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pl-PL" altLang="pl-PL" sz="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Łącznik prosty 3"/>
          <p:cNvCxnSpPr/>
          <p:nvPr/>
        </p:nvCxnSpPr>
        <p:spPr>
          <a:xfrm>
            <a:off x="0" y="6303963"/>
            <a:ext cx="9144000" cy="1587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Symbol zastępczy zawartości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77438769"/>
              </p:ext>
            </p:extLst>
          </p:nvPr>
        </p:nvGraphicFramePr>
        <p:xfrm>
          <a:off x="153033" y="1052736"/>
          <a:ext cx="8811455" cy="50416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4511"/>
                <a:gridCol w="4374949"/>
                <a:gridCol w="1421049"/>
                <a:gridCol w="781576"/>
                <a:gridCol w="1919370"/>
              </a:tblGrid>
              <a:tr h="464779">
                <a:tc>
                  <a:txBody>
                    <a:bodyPr/>
                    <a:lstStyle/>
                    <a:p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UCZELNIA</a:t>
                      </a:r>
                      <a:endParaRPr lang="pl-PL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PRZYSTĄPILI</a:t>
                      </a:r>
                      <a:endParaRPr lang="pl-PL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ZDALI</a:t>
                      </a:r>
                      <a:endParaRPr lang="pl-PL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ZDAWALNOŚCI</a:t>
                      </a:r>
                      <a:endParaRPr lang="pl-PL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4647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WYŻSZA SZKOŁA BANKOWA W GDAŃSKU</a:t>
                      </a:r>
                      <a:endParaRPr lang="pl-PL" sz="1400" dirty="0" smtClean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647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WYŻSZA</a:t>
                      </a:r>
                      <a:r>
                        <a:rPr lang="pl-PL" sz="1400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SZKOŁA</a:t>
                      </a:r>
                      <a:r>
                        <a:rPr lang="pl-PL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l-PL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FINANSÓW I PRAWA </a:t>
                      </a:r>
                      <a:endParaRPr lang="pl-PL" sz="1400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W </a:t>
                      </a:r>
                      <a:r>
                        <a:rPr lang="pl-PL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BIELSKU-BIAŁEJ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33,33</a:t>
                      </a:r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799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WYŻSZA SZKOŁA HUMANITAS W SOSNOWCU</a:t>
                      </a:r>
                      <a:endParaRPr lang="pl-PL" sz="1400" dirty="0" smtClean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64779">
                <a:tc row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4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WYŻSZA SZKOŁA </a:t>
                      </a:r>
                      <a:r>
                        <a:rPr lang="pl-PL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FINANSÓW I ZARZĄDZANIA </a:t>
                      </a:r>
                      <a:endParaRPr lang="pl-PL" sz="1400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W </a:t>
                      </a:r>
                      <a:r>
                        <a:rPr lang="pl-PL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WARSZAWIE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64779"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KUJAWSKO-POMORSKA</a:t>
                      </a:r>
                      <a:r>
                        <a:rPr lang="pl-PL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SZKOŁA WYŻSZA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 BYDGOSZCZY</a:t>
                      </a:r>
                      <a:endParaRPr lang="pl-PL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64779"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KUL WZ PRAWA I NAUK O SPOŁECZEŃSTWIE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W STALOWEJ WOLI</a:t>
                      </a:r>
                    </a:p>
                  </a:txBody>
                  <a:tcPr marL="44450" marR="4445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64779"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WYŻSZA SZKOŁA EKONOMII, PRAWA I NAUK MEDYCZNYCH IM. PROF. E.</a:t>
                      </a:r>
                      <a:r>
                        <a:rPr lang="pl-PL" sz="13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l-PL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LIPIŃSKIEGO W KIELCACH</a:t>
                      </a:r>
                    </a:p>
                  </a:txBody>
                  <a:tcPr marL="44450" marR="444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64779"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8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SPOŁECZNA </a:t>
                      </a:r>
                      <a:r>
                        <a:rPr lang="pl-PL" sz="1400" baseline="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AKADEMIA NAUK Z SIEDZIBĄ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baseline="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W ŁODZI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16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48997"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WYŻSZA SZKOŁA MENEDŻERSKA W WARSZAWIE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64779"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WYŻSZA SZKOŁA PEDAGOGIKI </a:t>
                      </a:r>
                      <a:r>
                        <a:rPr lang="pl-PL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I ADMINISTARCJI IM. MIESZKA I W POZNANIU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 marL="44450" marR="4445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 marL="44450" marR="4445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44375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8720"/>
          </a:xfrm>
        </p:spPr>
        <p:txBody>
          <a:bodyPr rtlCol="0">
            <a:normAutofit/>
          </a:bodyPr>
          <a:lstStyle/>
          <a:p>
            <a:r>
              <a:rPr lang="pl-PL" altLang="pl-PL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ABSOLWENCI </a:t>
            </a:r>
            <a:r>
              <a:rPr lang="pl-PL" altLang="pl-PL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2017 </a:t>
            </a:r>
            <a:r>
              <a:rPr lang="pl-PL" altLang="pl-PL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EGZAMIN </a:t>
            </a:r>
            <a:r>
              <a:rPr lang="pl-PL" altLang="pl-PL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2017</a:t>
            </a:r>
            <a:r>
              <a:rPr lang="pl-PL" altLang="pl-PL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l-PL" altLang="pl-PL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altLang="pl-PL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ZDAWALNOŚĆ PRZY OCENIE ZE STUDIÓW </a:t>
            </a:r>
            <a:r>
              <a:rPr lang="pl-PL" altLang="pl-PL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„DOSTATECZNY PLUS”</a:t>
            </a:r>
            <a:br>
              <a:rPr lang="pl-PL" altLang="pl-PL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(UCZELNIE Z ŁĄCZNĄ LICZBĄ ABSOLWENTÓW OD 115 DO 399 OSÓB)</a:t>
            </a:r>
            <a:r>
              <a:rPr lang="pl-PL" altLang="pl-PL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l-PL" altLang="pl-PL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pl-PL" altLang="pl-PL" sz="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Łącznik prosty 3"/>
          <p:cNvCxnSpPr/>
          <p:nvPr/>
        </p:nvCxnSpPr>
        <p:spPr>
          <a:xfrm>
            <a:off x="0" y="6303963"/>
            <a:ext cx="9144000" cy="1587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Symbol zastępczy zawartości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42603817"/>
              </p:ext>
            </p:extLst>
          </p:nvPr>
        </p:nvGraphicFramePr>
        <p:xfrm>
          <a:off x="179512" y="908720"/>
          <a:ext cx="8784976" cy="52565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5488"/>
                <a:gridCol w="4375256"/>
                <a:gridCol w="1512168"/>
                <a:gridCol w="864096"/>
                <a:gridCol w="1727968"/>
              </a:tblGrid>
              <a:tr h="375471">
                <a:tc>
                  <a:txBody>
                    <a:bodyPr/>
                    <a:lstStyle/>
                    <a:p>
                      <a:pPr algn="l"/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UCZELNIA</a:t>
                      </a:r>
                      <a:endParaRPr lang="pl-PL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PRZYSTĄPILI</a:t>
                      </a:r>
                      <a:endParaRPr lang="pl-PL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ZDALI</a:t>
                      </a:r>
                      <a:endParaRPr lang="pl-PL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ZDAWALNOŚĆ %</a:t>
                      </a:r>
                      <a:endParaRPr lang="pl-PL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37547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UNIWERSYTET ŁÓDZKI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66,67</a:t>
                      </a:r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547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UNIWERSYTET JAGIELLOŃSKI W KRAKOWIE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47,06</a:t>
                      </a:r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7547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UNIWERSYTET M. KOPERNIKA W </a:t>
                      </a:r>
                      <a:r>
                        <a:rPr lang="pl-PL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TORUNIU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37,5</a:t>
                      </a:r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547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4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UMSC W </a:t>
                      </a:r>
                      <a:r>
                        <a:rPr lang="pl-PL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LUBLINIE 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</a:t>
                      </a:r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31,43</a:t>
                      </a:r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7547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5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UNIWERSYTET IM. A. MICKIEWICZA W POZNANIU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26,09</a:t>
                      </a:r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5471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6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UKSW W WARSZAWIE</a:t>
                      </a:r>
                    </a:p>
                  </a:txBody>
                  <a:tcPr marL="44450" marR="4445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75471"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UNIWERSYTET WARSZAWSKI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5471"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UNIWERSYTET GDAŃSKI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7547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9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UNIWERSYTET ŚLĄSKI W KATOWICACH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16,67</a:t>
                      </a:r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547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10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UNIWERSYTET WROCŁAWSKI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15,38</a:t>
                      </a:r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75471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11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UNIWERSYTET </a:t>
                      </a:r>
                      <a:r>
                        <a:rPr lang="pl-PL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WARMIŃSKO-MAZURSKI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5471"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KATOLICKI  </a:t>
                      </a:r>
                      <a:r>
                        <a:rPr lang="pl-PL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UNIWERSYTET </a:t>
                      </a:r>
                      <a:r>
                        <a:rPr lang="pl-PL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LUBELSKI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75471"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400" dirty="0" smtClean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UNIWERSYTET SZCZECIŃSKI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18129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20080"/>
          </a:xfrm>
        </p:spPr>
        <p:txBody>
          <a:bodyPr rtlCol="0">
            <a:normAutofit fontScale="90000"/>
          </a:bodyPr>
          <a:lstStyle/>
          <a:p>
            <a:pPr fontAlgn="b"/>
            <a:r>
              <a:rPr lang="pl-PL" altLang="pl-PL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ABSOLWENCI </a:t>
            </a:r>
            <a:r>
              <a:rPr lang="pl-PL" altLang="pl-PL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2017 </a:t>
            </a:r>
            <a:r>
              <a:rPr lang="pl-PL" altLang="pl-PL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EGZAMIN </a:t>
            </a:r>
            <a:r>
              <a:rPr lang="pl-PL" altLang="pl-PL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2017</a:t>
            </a:r>
            <a:r>
              <a:rPr lang="pl-PL" altLang="pl-PL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l-PL" altLang="pl-PL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altLang="pl-PL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ZDAWALNOŚĆ PRZY OCENIE ZE STUDIÓW </a:t>
            </a:r>
            <a:r>
              <a:rPr lang="pl-PL" altLang="pl-PL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„DOSTATECZNY PLUS”</a:t>
            </a:r>
            <a:br>
              <a:rPr lang="pl-PL" altLang="pl-PL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(UCZELNIE Z ŁĄCZNĄ LICZBĄ ABSOLWENTÓW OD 19 DO 93 OSÓB)</a:t>
            </a:r>
            <a:r>
              <a:rPr lang="pl-PL" altLang="pl-PL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l-PL" altLang="pl-PL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pl-PL" altLang="pl-PL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Łącznik prosty 3"/>
          <p:cNvCxnSpPr/>
          <p:nvPr/>
        </p:nvCxnSpPr>
        <p:spPr>
          <a:xfrm>
            <a:off x="0" y="6303963"/>
            <a:ext cx="9144000" cy="1587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Symbol zastępczy zawartości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24132143"/>
              </p:ext>
            </p:extLst>
          </p:nvPr>
        </p:nvGraphicFramePr>
        <p:xfrm>
          <a:off x="179512" y="836713"/>
          <a:ext cx="8784975" cy="54492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9117"/>
                <a:gridCol w="4344772"/>
                <a:gridCol w="1428451"/>
                <a:gridCol w="785648"/>
                <a:gridCol w="1856987"/>
              </a:tblGrid>
              <a:tr h="385407">
                <a:tc>
                  <a:txBody>
                    <a:bodyPr/>
                    <a:lstStyle/>
                    <a:p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UCZELNIA</a:t>
                      </a:r>
                      <a:endParaRPr lang="pl-PL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PRZYSTĄPILI</a:t>
                      </a:r>
                      <a:endParaRPr lang="pl-PL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ZDALI</a:t>
                      </a:r>
                      <a:endParaRPr lang="pl-PL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ZDAWALNOŚCI</a:t>
                      </a:r>
                      <a:endParaRPr lang="pl-PL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38540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35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UNIWERSYTET W BIAŁYMSTOKU</a:t>
                      </a:r>
                      <a:endParaRPr lang="pl-PL" sz="135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16,67</a:t>
                      </a:r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6346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35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KRAKOWSKA </a:t>
                      </a:r>
                      <a:r>
                        <a:rPr lang="pl-PL" sz="135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AKADEMIA IM. ANDRZEJA FRYCZA MODRZEWSKIEGO</a:t>
                      </a:r>
                      <a:endParaRPr lang="pl-PL" sz="135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11,11</a:t>
                      </a:r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63468">
                <a:tc rowSpan="8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35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WYŻSZA</a:t>
                      </a:r>
                      <a:r>
                        <a:rPr lang="pl-PL" sz="1350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SZKOŁA</a:t>
                      </a:r>
                      <a:r>
                        <a:rPr lang="pl-PL" sz="135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l-PL" sz="135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ADMINISTRACJI I BIZNESU </a:t>
                      </a:r>
                      <a:endParaRPr lang="pl-PL" sz="1350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35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IM</a:t>
                      </a:r>
                      <a:r>
                        <a:rPr lang="pl-PL" sz="135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. E. KWIATKOWSKIEGO </a:t>
                      </a:r>
                      <a:r>
                        <a:rPr lang="pl-PL" sz="135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W </a:t>
                      </a:r>
                      <a:r>
                        <a:rPr lang="pl-PL" sz="135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GDYNI</a:t>
                      </a:r>
                      <a:endParaRPr lang="pl-PL" sz="135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85407"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UNIWERSYTET OPOLSKI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85407"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UNIWERSYTET RZESZOWSKI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63468"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35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EUROPEJSKA </a:t>
                      </a:r>
                      <a:r>
                        <a:rPr lang="pl-PL" sz="135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WYŻSZA SZKOŁA  </a:t>
                      </a:r>
                      <a:r>
                        <a:rPr lang="pl-PL" sz="135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PRAWA </a:t>
                      </a:r>
                      <a:endParaRPr lang="pl-PL" sz="1350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35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I </a:t>
                      </a:r>
                      <a:r>
                        <a:rPr lang="pl-PL" sz="135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ADMINISTRACJI</a:t>
                      </a:r>
                      <a:endParaRPr lang="pl-PL" sz="135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85407"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35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SWPS </a:t>
                      </a:r>
                      <a:r>
                        <a:rPr lang="pl-PL" sz="135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UNIWERSYTET</a:t>
                      </a:r>
                      <a:r>
                        <a:rPr lang="pl-PL" sz="1350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HUMANISTYCZNOSPOŁECZNY</a:t>
                      </a:r>
                      <a:endParaRPr lang="pl-PL" sz="135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63468"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35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WYŻSZA SZKOŁA PRAWA I ADMINISTRACJI</a:t>
                      </a:r>
                      <a:r>
                        <a:rPr lang="pl-PL" sz="1350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l-PL" sz="135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RZESZOWSKA</a:t>
                      </a:r>
                      <a:r>
                        <a:rPr lang="pl-PL" sz="1350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SZKOŁA WYŻSZA</a:t>
                      </a:r>
                      <a:endParaRPr lang="pl-PL" sz="135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85407"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35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WYŻSZA SZKOŁA </a:t>
                      </a:r>
                      <a:r>
                        <a:rPr lang="pl-PL" sz="135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UMIEJĘTNOŚCI SPOŁECZNYCH</a:t>
                      </a:r>
                      <a:endParaRPr lang="pl-PL" sz="135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63468"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35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WYŻSZA SZKOŁA </a:t>
                      </a:r>
                      <a:r>
                        <a:rPr lang="pl-PL" sz="135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PRAWA IM. </a:t>
                      </a:r>
                      <a:r>
                        <a:rPr lang="pl-PL" sz="135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H. CHODKOWSKIEJ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35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WE </a:t>
                      </a:r>
                      <a:r>
                        <a:rPr lang="pl-PL" sz="135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WROCŁAWIU</a:t>
                      </a:r>
                      <a:endParaRPr lang="pl-PL" sz="135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85407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11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35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UCZELNIA ŁAZARSKIEGO </a:t>
                      </a:r>
                      <a:endParaRPr lang="pl-PL" sz="135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16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85407"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35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AKADEMIA LEONA KOŹMIŃSKIEGO</a:t>
                      </a:r>
                      <a:endParaRPr lang="pl-PL" sz="135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 marL="44450" marR="4445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78188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864096"/>
          </a:xfrm>
        </p:spPr>
        <p:txBody>
          <a:bodyPr rtlCol="0">
            <a:normAutofit/>
          </a:bodyPr>
          <a:lstStyle/>
          <a:p>
            <a:r>
              <a:rPr lang="pl-PL" altLang="pl-PL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ABSOLWENCI </a:t>
            </a:r>
            <a:r>
              <a:rPr lang="pl-PL" altLang="pl-PL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2017 </a:t>
            </a:r>
            <a:r>
              <a:rPr lang="pl-PL" altLang="pl-PL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EGZAMIN </a:t>
            </a:r>
            <a:r>
              <a:rPr lang="pl-PL" altLang="pl-PL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2017</a:t>
            </a:r>
            <a:r>
              <a:rPr lang="pl-PL" altLang="pl-PL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l-PL" altLang="pl-PL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altLang="pl-PL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ZDAWALNOŚĆ PRZY OCENIE ZE STUDIÓW </a:t>
            </a:r>
            <a:r>
              <a:rPr lang="pl-PL" altLang="pl-PL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„DOSTATECZNY PLUS”</a:t>
            </a:r>
            <a:br>
              <a:rPr lang="pl-PL" altLang="pl-PL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altLang="pl-PL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(UCZELNIE Z ŁĄCZNĄ LICZBĄ ABSOLWENTÓW PONIŻEJ 19 OSÓB) </a:t>
            </a:r>
            <a:r>
              <a:rPr lang="pl-PL" altLang="pl-PL" sz="105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pl-PL" altLang="pl-PL" sz="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Łącznik prosty 3"/>
          <p:cNvCxnSpPr/>
          <p:nvPr/>
        </p:nvCxnSpPr>
        <p:spPr>
          <a:xfrm>
            <a:off x="0" y="6303963"/>
            <a:ext cx="9144000" cy="1587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Symbol zastępczy zawartości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63831509"/>
              </p:ext>
            </p:extLst>
          </p:nvPr>
        </p:nvGraphicFramePr>
        <p:xfrm>
          <a:off x="153033" y="1052737"/>
          <a:ext cx="8811455" cy="52314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2503"/>
                <a:gridCol w="4464496"/>
                <a:gridCol w="1403510"/>
                <a:gridCol w="781576"/>
                <a:gridCol w="1919370"/>
              </a:tblGrid>
              <a:tr h="460974">
                <a:tc>
                  <a:txBody>
                    <a:bodyPr/>
                    <a:lstStyle/>
                    <a:p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UCZELNIA</a:t>
                      </a:r>
                      <a:endParaRPr lang="pl-PL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PRZYSTĄPILI</a:t>
                      </a:r>
                      <a:endParaRPr lang="pl-PL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ZDALI</a:t>
                      </a:r>
                      <a:endParaRPr lang="pl-PL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ZDAWALNOŚCI</a:t>
                      </a:r>
                      <a:endParaRPr lang="pl-PL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4609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WYŻSZA SZKOŁA BANKOWA W GDAŃSKU</a:t>
                      </a:r>
                      <a:endParaRPr lang="pl-PL" sz="1400" dirty="0" smtClean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17009">
                <a:tc rowSpan="9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WYŻSZA SZKOŁA HUMANITAS W SOSNOWCU</a:t>
                      </a:r>
                      <a:endParaRPr lang="pl-PL" sz="1400" dirty="0" smtClean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-</a:t>
                      </a:r>
                      <a:endParaRPr lang="pl-PL" dirty="0"/>
                    </a:p>
                  </a:txBody>
                  <a:tcPr marL="44450" marR="4445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 marL="44450" marR="4445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 marL="44450" marR="4445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79951"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WYŻSZA SZKOŁA EKONOMII, PRAWA I NAUK MEDYCZNYCH IM. PROF. E.</a:t>
                      </a:r>
                      <a:r>
                        <a:rPr lang="pl-PL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l-PL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LIPIŃSKIEGO W KIELCACH</a:t>
                      </a:r>
                    </a:p>
                  </a:txBody>
                  <a:tcPr marL="44450" marR="444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16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79951"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KUL WZ PRAWA I NAUK O SPOŁECZEŃSTWIE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W STALOWEJ WOLI</a:t>
                      </a:r>
                    </a:p>
                  </a:txBody>
                  <a:tcPr marL="44450" marR="4445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16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79951"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WYŻSZA</a:t>
                      </a:r>
                      <a:r>
                        <a:rPr lang="pl-PL" sz="1400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SZKOŁA</a:t>
                      </a:r>
                      <a:r>
                        <a:rPr lang="pl-PL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FINANSÓW I PRAWA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W BIELSKU-BIAŁEJ</a:t>
                      </a:r>
                      <a:endParaRPr lang="pl-PL" sz="1400" dirty="0" smtClean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16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60974"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KUJAWSKO-POMORSKA</a:t>
                      </a:r>
                      <a:r>
                        <a:rPr lang="pl-PL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SZKOŁA WYŻSZA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 BYDGOSZCZY</a:t>
                      </a:r>
                      <a:endParaRPr lang="pl-PL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16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41758"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WYŻSZA SZKOŁA MENEDŻERSKA W WARSZAWIE</a:t>
                      </a:r>
                      <a:endParaRPr lang="pl-PL" sz="1400" dirty="0" smtClean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16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79951"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WYŻSZA SZKOŁA PEDAGOGIKI I ADMINISTARCJI IM. MIESZKA I W POZNANIU</a:t>
                      </a:r>
                      <a:endParaRPr lang="pl-PL" sz="1400" dirty="0" smtClean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-</a:t>
                      </a:r>
                      <a:endParaRPr lang="pl-PL" dirty="0"/>
                    </a:p>
                  </a:txBody>
                  <a:tcPr marL="44450" marR="4445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16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79951"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WYŻSZA SZKOŁA FINANSÓW I ZARZĄDZANIA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W WARSZAWIE</a:t>
                      </a:r>
                      <a:endParaRPr lang="pl-PL" sz="1400" dirty="0" smtClean="0"/>
                    </a:p>
                  </a:txBody>
                  <a:tcPr marL="44450" marR="444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16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79951"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SPOŁECZNA </a:t>
                      </a:r>
                      <a:r>
                        <a:rPr lang="pl-PL" sz="1400" baseline="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AKADEMIA NAUK Z SIEDZIBĄ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baseline="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W ŁODZI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16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45225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8720"/>
          </a:xfrm>
        </p:spPr>
        <p:txBody>
          <a:bodyPr rtlCol="0">
            <a:normAutofit/>
          </a:bodyPr>
          <a:lstStyle/>
          <a:p>
            <a:r>
              <a:rPr lang="pl-PL" altLang="pl-PL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ABSOLWENCI </a:t>
            </a:r>
            <a:r>
              <a:rPr lang="pl-PL" altLang="pl-PL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2017 </a:t>
            </a:r>
            <a:r>
              <a:rPr lang="pl-PL" altLang="pl-PL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EGZAMIN </a:t>
            </a:r>
            <a:r>
              <a:rPr lang="pl-PL" altLang="pl-PL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2017</a:t>
            </a:r>
            <a:r>
              <a:rPr lang="pl-PL" altLang="pl-PL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l-PL" altLang="pl-PL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altLang="pl-PL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ZDAWALNOŚĆ PRZY OCENIE ZE STUDIÓW </a:t>
            </a:r>
            <a:r>
              <a:rPr lang="pl-PL" altLang="pl-PL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„DOSTATECZNY”</a:t>
            </a:r>
            <a:br>
              <a:rPr lang="pl-PL" altLang="pl-PL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(UCZELNIE Z ŁĄCZNĄ LICZBĄ ABSOLWENTÓW OD 115 DO 399 OSÓB)</a:t>
            </a:r>
            <a:r>
              <a:rPr lang="pl-PL" altLang="pl-PL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l-PL" altLang="pl-PL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pl-PL" altLang="pl-PL" sz="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Łącznik prosty 3"/>
          <p:cNvCxnSpPr/>
          <p:nvPr/>
        </p:nvCxnSpPr>
        <p:spPr>
          <a:xfrm>
            <a:off x="0" y="6303963"/>
            <a:ext cx="9144000" cy="1587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Symbol zastępczy zawartości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10116025"/>
              </p:ext>
            </p:extLst>
          </p:nvPr>
        </p:nvGraphicFramePr>
        <p:xfrm>
          <a:off x="179512" y="908720"/>
          <a:ext cx="8784976" cy="52565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5488"/>
                <a:gridCol w="4375256"/>
                <a:gridCol w="1512168"/>
                <a:gridCol w="864096"/>
                <a:gridCol w="1727968"/>
              </a:tblGrid>
              <a:tr h="375471">
                <a:tc>
                  <a:txBody>
                    <a:bodyPr/>
                    <a:lstStyle/>
                    <a:p>
                      <a:pPr algn="l"/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UCZELNIA</a:t>
                      </a:r>
                      <a:endParaRPr lang="pl-PL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PRZYSTĄPILI</a:t>
                      </a:r>
                      <a:endParaRPr lang="pl-PL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ZDALI</a:t>
                      </a:r>
                      <a:endParaRPr lang="pl-PL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ZDAWALNOŚĆ %</a:t>
                      </a:r>
                      <a:endParaRPr lang="pl-PL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37547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UNIWERSYTET ŁÓDZKI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5471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UNIWERSYTET JAGIELLOŃSKI W KRAKOWIE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75471"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UNIWERSYTET ŚLĄSKI W KATOWICACH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547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4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UNIWERSYTET IM. A. MICKIEWICZA W POZNANIU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33,33</a:t>
                      </a:r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7547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5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UMSC W </a:t>
                      </a:r>
                      <a:r>
                        <a:rPr lang="pl-PL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LUBLINIE 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22,73</a:t>
                      </a:r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5471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6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UNIWERSYTET WROCŁAWSKI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75471"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UNIWERSYTET GDAŃSKI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5471"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UNIWERSYTET SZCZECIŃSKI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75471">
                <a:tc row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9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UKSW W WARSZAWIE</a:t>
                      </a:r>
                    </a:p>
                  </a:txBody>
                  <a:tcPr marL="44450" marR="444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16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5471"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UNIWERSYTET WARSZAWSKI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16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75471"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UNIWERSYTET </a:t>
                      </a:r>
                      <a:r>
                        <a:rPr lang="pl-PL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WARMIŃSKO-MAZURSKI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16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5471"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KATOLICKI  </a:t>
                      </a:r>
                      <a:r>
                        <a:rPr lang="pl-PL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UNIWERSYTET </a:t>
                      </a:r>
                      <a:r>
                        <a:rPr lang="pl-PL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LUBELSKI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16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75471"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400" dirty="0" smtClean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UNIWERSYTET M. KOPERNIKA W </a:t>
                      </a:r>
                      <a:r>
                        <a:rPr lang="pl-PL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TORUNIU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 marL="44450" marR="444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 marL="44450" marR="444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pole tekstowe 5"/>
          <p:cNvSpPr txBox="1"/>
          <p:nvPr/>
        </p:nvSpPr>
        <p:spPr>
          <a:xfrm>
            <a:off x="215516" y="6373565"/>
            <a:ext cx="871296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altLang="pl-PL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 ANALIZY </a:t>
            </a:r>
            <a:r>
              <a:rPr lang="pl-PL" altLang="pl-PL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NIE WŁĄCZONO BRAKÓW  DANYCH W ZAKRESIE OCENY NA DYPLOMIE :</a:t>
            </a:r>
          </a:p>
          <a:p>
            <a:r>
              <a:rPr lang="pl-PL" altLang="pl-PL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DLA </a:t>
            </a:r>
            <a:r>
              <a:rPr lang="pl-PL" altLang="pl-PL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U. </a:t>
            </a:r>
            <a:r>
              <a:rPr lang="pl-PL" altLang="pl-PL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WARSZAWSKIEGO – 1 OSOBA, DLA UNIWERSYTETU MIKOŁAJA KOPERNIKA W TORUNIU – 1 OSOBA</a:t>
            </a:r>
            <a:endParaRPr lang="pl-PL" sz="1050" dirty="0"/>
          </a:p>
        </p:txBody>
      </p:sp>
    </p:spTree>
    <p:extLst>
      <p:ext uri="{BB962C8B-B14F-4D97-AF65-F5344CB8AC3E}">
        <p14:creationId xmlns:p14="http://schemas.microsoft.com/office/powerpoint/2010/main" val="2070361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512" y="66675"/>
            <a:ext cx="8712968" cy="554013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l-PL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ABSOLWENCI Z </a:t>
            </a:r>
            <a:r>
              <a:rPr lang="pl-PL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2017 </a:t>
            </a:r>
            <a:r>
              <a:rPr lang="pl-PL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R., </a:t>
            </a:r>
            <a:r>
              <a:rPr lang="pl-PL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l-PL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KTÓRZY </a:t>
            </a:r>
            <a:r>
              <a:rPr lang="pl-PL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PRZYSTĄPILI DO EGZAMINÓW NA </a:t>
            </a:r>
            <a:r>
              <a:rPr lang="pl-PL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APLIKACJE W 2017 R.(C.D.)</a:t>
            </a:r>
          </a:p>
        </p:txBody>
      </p:sp>
      <p:cxnSp>
        <p:nvCxnSpPr>
          <p:cNvPr id="4" name="Łącznik prosty 3"/>
          <p:cNvCxnSpPr/>
          <p:nvPr/>
        </p:nvCxnSpPr>
        <p:spPr>
          <a:xfrm>
            <a:off x="0" y="6303963"/>
            <a:ext cx="9144000" cy="1587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" name="Symbol zastępczy zawartości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04403986"/>
              </p:ext>
            </p:extLst>
          </p:nvPr>
        </p:nvGraphicFramePr>
        <p:xfrm>
          <a:off x="179512" y="618268"/>
          <a:ext cx="8712969" cy="60442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8115"/>
                <a:gridCol w="3416301"/>
                <a:gridCol w="936104"/>
                <a:gridCol w="1656184"/>
                <a:gridCol w="1326297"/>
                <a:gridCol w="1049968"/>
              </a:tblGrid>
              <a:tr h="506476">
                <a:tc>
                  <a:txBody>
                    <a:bodyPr/>
                    <a:lstStyle/>
                    <a:p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1400" dirty="0"/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pl-PL" altLang="pl-PL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ABSOLWENCI WYDZIAŁU PRAWA W 2017  </a:t>
                      </a:r>
                      <a:endParaRPr kumimoji="0" lang="pl-PL" altLang="pl-PL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altLang="pl-PL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ABSOLWENCI 2017 R., KTÓRZY PRZYSTĄPILI DO EGZ. WSTĘPNYCH NA APLIKACJE</a:t>
                      </a:r>
                    </a:p>
                  </a:txBody>
                  <a:tcPr anchor="ctr" horzOverflow="overflow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altLang="pl-PL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ZAINTERESOWANIE APLIKACJAMI ABSOLWENTÓW 2017</a:t>
                      </a:r>
                      <a:endParaRPr kumimoji="0" lang="pl-PL" altLang="pl-PL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altLang="pl-PL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ŁĄCZNIE PRZYSTĄPIŁO Z DANEJ UCZELNI</a:t>
                      </a:r>
                    </a:p>
                  </a:txBody>
                  <a:tcPr anchor="ctr" horzOverflow="overflow"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273711">
                <a:tc>
                  <a:txBody>
                    <a:bodyPr/>
                    <a:lstStyle/>
                    <a:p>
                      <a:r>
                        <a:rPr lang="pl-PL" sz="10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pl-PL"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0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EUROPEJSKA WYŻSZA SZKOŁA PRAWA </a:t>
                      </a:r>
                    </a:p>
                    <a:p>
                      <a:pPr algn="l" fontAlgn="b"/>
                      <a:r>
                        <a:rPr lang="pl-PL" sz="10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 ADMINISTRACJI W WARSZAWIE</a:t>
                      </a:r>
                      <a:endParaRPr lang="pl-PL" sz="1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182</a:t>
                      </a:r>
                      <a:endParaRPr lang="pl-PL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  <a:endParaRPr lang="pl-PL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10,44</a:t>
                      </a:r>
                      <a:endParaRPr lang="pl-PL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89</a:t>
                      </a:r>
                      <a:endParaRPr lang="pl-PL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pl-PL" sz="10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  <a:endParaRPr lang="pl-PL"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0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UNIWERSYTET OPOLSKI</a:t>
                      </a:r>
                      <a:endParaRPr lang="pl-PL" sz="1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152</a:t>
                      </a:r>
                      <a:endParaRPr lang="pl-PL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</a:t>
                      </a:r>
                      <a:endParaRPr lang="pl-PL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43,42</a:t>
                      </a:r>
                      <a:endParaRPr lang="pl-PL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185</a:t>
                      </a:r>
                      <a:endParaRPr lang="pl-PL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73711">
                <a:tc>
                  <a:txBody>
                    <a:bodyPr/>
                    <a:lstStyle/>
                    <a:p>
                      <a:r>
                        <a:rPr lang="pl-PL" sz="10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  <a:endParaRPr lang="pl-PL"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0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WSPIA</a:t>
                      </a:r>
                      <a:r>
                        <a:rPr lang="pl-PL" sz="1000" b="0" i="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l-PL" sz="10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RZESZOWSKA SZKOŁA WYŻSZA Z SIEDZIBĄ </a:t>
                      </a:r>
                    </a:p>
                    <a:p>
                      <a:pPr algn="l" fontAlgn="b"/>
                      <a:r>
                        <a:rPr lang="pl-PL" sz="10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 RZESZOWIE</a:t>
                      </a:r>
                      <a:endParaRPr lang="pl-PL" sz="1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117</a:t>
                      </a:r>
                      <a:endParaRPr lang="pl-PL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</a:t>
                      </a:r>
                      <a:endParaRPr lang="pl-PL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22,22</a:t>
                      </a:r>
                      <a:endParaRPr lang="pl-PL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</a:t>
                      </a:r>
                      <a:endParaRPr lang="pl-PL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73711">
                <a:tc>
                  <a:txBody>
                    <a:bodyPr/>
                    <a:lstStyle/>
                    <a:p>
                      <a:r>
                        <a:rPr lang="pl-PL" sz="10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  <a:endParaRPr lang="pl-PL"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0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SWPS UNIWERSYTET HUMANISTYCZNOSPOŁECZNY </a:t>
                      </a:r>
                    </a:p>
                    <a:p>
                      <a:pPr algn="l" fontAlgn="b"/>
                      <a:r>
                        <a:rPr lang="pl-PL" sz="10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 SIEDZIBĄ W WARSZAWIE</a:t>
                      </a:r>
                      <a:endParaRPr lang="pl-PL" sz="1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104</a:t>
                      </a:r>
                      <a:endParaRPr lang="pl-PL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</a:t>
                      </a:r>
                      <a:endParaRPr lang="pl-PL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49,04</a:t>
                      </a:r>
                      <a:endParaRPr lang="pl-PL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121</a:t>
                      </a:r>
                      <a:endParaRPr lang="pl-PL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252593">
                <a:tc>
                  <a:txBody>
                    <a:bodyPr/>
                    <a:lstStyle/>
                    <a:p>
                      <a:r>
                        <a:rPr lang="pl-PL" sz="10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  <a:endParaRPr lang="pl-PL"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0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WYŻSZA SZKOŁA UMIEJĘTNOŚCI SPOŁECZNYCH </a:t>
                      </a:r>
                    </a:p>
                    <a:p>
                      <a:pPr algn="l" fontAlgn="b"/>
                      <a:r>
                        <a:rPr lang="pl-PL" sz="10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 POZNANIU</a:t>
                      </a:r>
                      <a:endParaRPr lang="pl-PL" sz="1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83</a:t>
                      </a:r>
                      <a:endParaRPr lang="pl-PL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  <a:endParaRPr lang="pl-PL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25,30</a:t>
                      </a:r>
                      <a:endParaRPr lang="pl-PL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</a:t>
                      </a:r>
                      <a:endParaRPr lang="pl-PL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73711">
                <a:tc>
                  <a:txBody>
                    <a:bodyPr/>
                    <a:lstStyle/>
                    <a:p>
                      <a:r>
                        <a:rPr lang="pl-PL" sz="10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pl-PL"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0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WYŻSZA SZKOŁA EKONOMII, PRAWA I NAUK MEDYCZNYCH IM. PROF. EDWARDA LIPIŃSKIEGO </a:t>
                      </a:r>
                    </a:p>
                    <a:p>
                      <a:pPr algn="l" fontAlgn="b"/>
                      <a:r>
                        <a:rPr lang="pl-PL" sz="10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 KIELCACH</a:t>
                      </a:r>
                      <a:endParaRPr lang="pl-PL" sz="1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76</a:t>
                      </a:r>
                      <a:endParaRPr lang="pl-PL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pl-PL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13,16</a:t>
                      </a:r>
                      <a:endParaRPr lang="pl-PL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</a:t>
                      </a:r>
                      <a:endParaRPr lang="pl-PL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50472">
                <a:tc>
                  <a:txBody>
                    <a:bodyPr/>
                    <a:lstStyle/>
                    <a:p>
                      <a:r>
                        <a:rPr lang="pl-PL" sz="10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</a:t>
                      </a:r>
                      <a:endParaRPr lang="pl-PL"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0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WYŻSZA SZKOŁA PRAWA IM. HELENY CHODKOWSKIEJ (WE WROCŁAWIU)</a:t>
                      </a:r>
                      <a:endParaRPr lang="pl-PL" sz="1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73</a:t>
                      </a:r>
                      <a:endParaRPr lang="pl-PL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</a:t>
                      </a:r>
                      <a:endParaRPr lang="pl-PL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45,21</a:t>
                      </a:r>
                      <a:endParaRPr lang="pl-PL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</a:t>
                      </a:r>
                      <a:endParaRPr lang="pl-PL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140183">
                <a:tc>
                  <a:txBody>
                    <a:bodyPr/>
                    <a:lstStyle/>
                    <a:p>
                      <a:r>
                        <a:rPr lang="pl-PL" sz="10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</a:t>
                      </a:r>
                      <a:endParaRPr lang="pl-PL"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0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WYŻSZA SZKOŁA HUMANITAS W SOSNOWCU</a:t>
                      </a:r>
                      <a:endParaRPr lang="pl-PL" sz="1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</a:t>
                      </a:r>
                      <a:endParaRPr lang="pl-PL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pl-PL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17,46</a:t>
                      </a:r>
                      <a:endParaRPr lang="pl-PL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</a:t>
                      </a:r>
                      <a:endParaRPr lang="pl-PL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73711">
                <a:tc>
                  <a:txBody>
                    <a:bodyPr/>
                    <a:lstStyle/>
                    <a:p>
                      <a:r>
                        <a:rPr lang="pl-PL" sz="10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</a:t>
                      </a:r>
                      <a:endParaRPr lang="pl-PL"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0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WYŻSZA SZKOŁA FINANSÓW I PRAWA W BIELSKU-BIAŁEJ</a:t>
                      </a:r>
                      <a:endParaRPr lang="pl-PL" sz="1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</a:t>
                      </a:r>
                      <a:endParaRPr lang="pl-PL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pl-PL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19,57</a:t>
                      </a:r>
                      <a:endParaRPr lang="pl-PL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</a:t>
                      </a:r>
                      <a:endParaRPr lang="pl-PL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73711">
                <a:tc>
                  <a:txBody>
                    <a:bodyPr/>
                    <a:lstStyle/>
                    <a:p>
                      <a:r>
                        <a:rPr lang="pl-PL" sz="10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</a:t>
                      </a:r>
                      <a:endParaRPr lang="pl-PL"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0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WYŻSZA SZKOŁA PEDAGOGIKI I ADMINISTRACJI </a:t>
                      </a:r>
                    </a:p>
                    <a:p>
                      <a:pPr algn="l" fontAlgn="b"/>
                      <a:r>
                        <a:rPr lang="pl-PL" sz="10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IM. MIESZKA I W POZNANIU</a:t>
                      </a:r>
                      <a:endParaRPr lang="pl-PL" sz="1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</a:t>
                      </a:r>
                      <a:endParaRPr lang="pl-PL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pl-PL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11,43</a:t>
                      </a:r>
                      <a:endParaRPr lang="pl-PL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pl-PL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73711">
                <a:tc>
                  <a:txBody>
                    <a:bodyPr/>
                    <a:lstStyle/>
                    <a:p>
                      <a:r>
                        <a:rPr lang="pl-PL" sz="10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pl-PL"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0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WYŻSZA SZKOŁA FINANSÓW I ZARZĄDZANIA </a:t>
                      </a:r>
                    </a:p>
                    <a:p>
                      <a:pPr algn="l" fontAlgn="b"/>
                      <a:r>
                        <a:rPr lang="pl-PL" sz="10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 WARSZAWIE</a:t>
                      </a:r>
                      <a:endParaRPr lang="pl-PL" sz="1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</a:t>
                      </a:r>
                      <a:endParaRPr lang="pl-PL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pl-PL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5,88</a:t>
                      </a:r>
                      <a:endParaRPr lang="pl-PL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pl-PL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273711">
                <a:tc>
                  <a:txBody>
                    <a:bodyPr/>
                    <a:lstStyle/>
                    <a:p>
                      <a:r>
                        <a:rPr lang="pl-PL" sz="10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</a:t>
                      </a:r>
                      <a:endParaRPr lang="pl-PL"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0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KUL WYDZIAŁ ZAMIEJSCOWY PRAWA I NAUK </a:t>
                      </a:r>
                    </a:p>
                    <a:p>
                      <a:pPr algn="l" fontAlgn="b"/>
                      <a:r>
                        <a:rPr lang="pl-PL" sz="10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 SPOŁECZEŃSTWIE W STALOWEJ WOLI</a:t>
                      </a:r>
                      <a:endParaRPr lang="pl-PL" sz="1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</a:t>
                      </a:r>
                      <a:endParaRPr lang="pl-PL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pl-PL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28,13</a:t>
                      </a:r>
                      <a:endParaRPr lang="pl-PL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  <a:endParaRPr lang="pl-PL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73711">
                <a:tc>
                  <a:txBody>
                    <a:bodyPr/>
                    <a:lstStyle/>
                    <a:p>
                      <a:r>
                        <a:rPr lang="pl-PL" sz="10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</a:t>
                      </a:r>
                      <a:endParaRPr lang="pl-PL"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0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KUJAWSKO-POMORSKA SZKOŁA WYŻSZA W BYDGOSZCZY</a:t>
                      </a:r>
                      <a:endParaRPr lang="pl-PL" sz="1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</a:t>
                      </a:r>
                      <a:endParaRPr lang="pl-PL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pl-PL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27,59</a:t>
                      </a:r>
                      <a:endParaRPr lang="pl-PL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pl-PL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61243">
                <a:tc>
                  <a:txBody>
                    <a:bodyPr/>
                    <a:lstStyle/>
                    <a:p>
                      <a:r>
                        <a:rPr lang="pl-PL" sz="10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</a:t>
                      </a:r>
                      <a:endParaRPr lang="pl-PL"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0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WYŻSZA SZKOŁA BANKOWA Z SIEDZIBĄ W GDAŃSKU</a:t>
                      </a:r>
                      <a:endParaRPr lang="pl-PL" sz="1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</a:t>
                      </a:r>
                      <a:endParaRPr lang="pl-PL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pl-PL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33,33</a:t>
                      </a:r>
                      <a:endParaRPr lang="pl-PL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</a:t>
                      </a:r>
                      <a:endParaRPr lang="pl-PL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73711">
                <a:tc>
                  <a:txBody>
                    <a:bodyPr/>
                    <a:lstStyle/>
                    <a:p>
                      <a:r>
                        <a:rPr lang="pl-PL" sz="10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</a:t>
                      </a:r>
                      <a:endParaRPr lang="pl-PL"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0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WYŻSZA SZKOŁA MENEDŻERSKA W WARSZAWIE</a:t>
                      </a:r>
                      <a:endParaRPr lang="pl-PL" sz="1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</a:t>
                      </a:r>
                      <a:endParaRPr lang="pl-PL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pl-PL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19,23</a:t>
                      </a:r>
                      <a:endParaRPr lang="pl-PL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pl-PL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73711">
                <a:tc>
                  <a:txBody>
                    <a:bodyPr/>
                    <a:lstStyle/>
                    <a:p>
                      <a:r>
                        <a:rPr lang="pl-PL" sz="10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</a:t>
                      </a:r>
                      <a:endParaRPr lang="pl-PL"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0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GÓRNOŚLĄSKA WYŻSZA SZKOŁA HANDLOWA </a:t>
                      </a:r>
                    </a:p>
                    <a:p>
                      <a:pPr algn="l" fontAlgn="b"/>
                      <a:r>
                        <a:rPr lang="pl-PL" sz="10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IM. WOJCIECHA KORFANTEGO W KATOWICACH</a:t>
                      </a:r>
                      <a:endParaRPr lang="pl-PL" sz="1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pl-PL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pl-PL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pl-PL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pl-PL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227464">
                <a:tc>
                  <a:txBody>
                    <a:bodyPr/>
                    <a:lstStyle/>
                    <a:p>
                      <a:r>
                        <a:rPr lang="pl-PL" sz="10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</a:t>
                      </a:r>
                      <a:endParaRPr lang="pl-PL"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0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SPOŁECZNA AKADEMIA NAUK Z SIEDZIBĄ W ŁODZI</a:t>
                      </a:r>
                      <a:endParaRPr lang="pl-PL" sz="1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pl-PL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pl-PL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50,00</a:t>
                      </a:r>
                      <a:endParaRPr lang="pl-PL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pl-PL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199499">
                <a:tc>
                  <a:txBody>
                    <a:bodyPr/>
                    <a:lstStyle/>
                    <a:p>
                      <a:r>
                        <a:rPr lang="pl-PL" sz="10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</a:t>
                      </a:r>
                      <a:endParaRPr lang="pl-PL"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0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UNIWERSYTET ZIELONOGÓRSKI</a:t>
                      </a:r>
                      <a:endParaRPr lang="pl-PL" sz="1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pl-PL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pl-PL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pl-PL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pl-PL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74750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20080"/>
          </a:xfrm>
        </p:spPr>
        <p:txBody>
          <a:bodyPr rtlCol="0">
            <a:normAutofit fontScale="90000"/>
          </a:bodyPr>
          <a:lstStyle/>
          <a:p>
            <a:pPr fontAlgn="b"/>
            <a:r>
              <a:rPr lang="pl-PL" altLang="pl-PL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ABSOLWENCI </a:t>
            </a:r>
            <a:r>
              <a:rPr lang="pl-PL" altLang="pl-PL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2017 </a:t>
            </a:r>
            <a:r>
              <a:rPr lang="pl-PL" altLang="pl-PL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EGZAMIN </a:t>
            </a:r>
            <a:r>
              <a:rPr lang="pl-PL" altLang="pl-PL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2017</a:t>
            </a:r>
            <a:r>
              <a:rPr lang="pl-PL" altLang="pl-PL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l-PL" altLang="pl-PL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altLang="pl-PL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ZDAWALNOŚĆ PRZY OCENIE ZE STUDIÓW </a:t>
            </a:r>
            <a:r>
              <a:rPr lang="pl-PL" altLang="pl-PL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„DOSTATECZNY”</a:t>
            </a:r>
            <a:br>
              <a:rPr lang="pl-PL" altLang="pl-PL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(UCZELNIE Z ŁĄCZNĄ LICZBĄ ABSOLWENTÓW OD 19 DO 93 OSÓB)</a:t>
            </a:r>
            <a:r>
              <a:rPr lang="pl-PL" altLang="pl-PL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l-PL" altLang="pl-PL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pl-PL" altLang="pl-PL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Łącznik prosty 3"/>
          <p:cNvCxnSpPr/>
          <p:nvPr/>
        </p:nvCxnSpPr>
        <p:spPr>
          <a:xfrm>
            <a:off x="0" y="6303963"/>
            <a:ext cx="9144000" cy="1587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Symbol zastępczy zawartości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24504939"/>
              </p:ext>
            </p:extLst>
          </p:nvPr>
        </p:nvGraphicFramePr>
        <p:xfrm>
          <a:off x="179512" y="836715"/>
          <a:ext cx="8784975" cy="54348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9117"/>
                <a:gridCol w="4344772"/>
                <a:gridCol w="1428451"/>
                <a:gridCol w="785648"/>
                <a:gridCol w="1856987"/>
              </a:tblGrid>
              <a:tr h="361177">
                <a:tc>
                  <a:txBody>
                    <a:bodyPr/>
                    <a:lstStyle/>
                    <a:p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UCZELNIA</a:t>
                      </a:r>
                      <a:endParaRPr lang="pl-PL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PRZYSTĄPILI</a:t>
                      </a:r>
                      <a:endParaRPr lang="pl-PL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ZDALI</a:t>
                      </a:r>
                      <a:endParaRPr lang="pl-PL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ZDAWALNOŚCI</a:t>
                      </a:r>
                      <a:endParaRPr lang="pl-PL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3861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35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AKADEMIA LEONA KOŹMIŃSKIEGO</a:t>
                      </a:r>
                      <a:endParaRPr lang="pl-PL" sz="135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8,33</a:t>
                      </a:r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86151">
                <a:tc row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35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SWPS </a:t>
                      </a:r>
                      <a:r>
                        <a:rPr lang="pl-PL" sz="135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UNIWERSYTET</a:t>
                      </a:r>
                      <a:r>
                        <a:rPr lang="pl-PL" sz="1350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HUMANISTYCZNOSPOŁECZNY</a:t>
                      </a:r>
                      <a:endParaRPr lang="pl-PL" sz="135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67273"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35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WYŻSZA SZKOŁA </a:t>
                      </a:r>
                      <a:r>
                        <a:rPr lang="pl-PL" sz="135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PRAWA IM</a:t>
                      </a:r>
                      <a:r>
                        <a:rPr lang="pl-PL" sz="135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. H. </a:t>
                      </a:r>
                      <a:r>
                        <a:rPr lang="pl-PL" sz="135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CHODKOWSKIEJ </a:t>
                      </a:r>
                      <a:endParaRPr lang="pl-PL" sz="1350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35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WE </a:t>
                      </a:r>
                      <a:r>
                        <a:rPr lang="pl-PL" sz="135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WROCŁAWIU</a:t>
                      </a:r>
                      <a:endParaRPr lang="pl-PL" sz="135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67273"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35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KRAKOWSKA </a:t>
                      </a:r>
                      <a:r>
                        <a:rPr lang="pl-PL" sz="135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AKADEMIA IM. ANDRZEJA FRYCZA MODRZEWSKIEGO</a:t>
                      </a:r>
                      <a:endParaRPr lang="pl-PL" sz="135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67273"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35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WYŻSZA SZKOŁA PRAWA I ADMINISTRACJI</a:t>
                      </a:r>
                      <a:r>
                        <a:rPr lang="pl-PL" sz="1350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l-PL" sz="135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RZESZOWSKA</a:t>
                      </a:r>
                      <a:r>
                        <a:rPr lang="pl-PL" sz="1350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SZKOŁA WYŻSZA</a:t>
                      </a:r>
                      <a:endParaRPr lang="pl-PL" sz="135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86151">
                <a:tc rowSpan="7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6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35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UCZELNIA ŁAZARSKIEGO </a:t>
                      </a:r>
                      <a:endParaRPr lang="pl-PL" sz="135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86151"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UNIWERSYTET RZESZOWSKI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 marL="44450" marR="444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86151"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UNIWERSYTET OPOLSKI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 marL="44450" marR="4445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 marL="44450" marR="4445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86151"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35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UNIWERSYTET W BIAŁYMSTOKU</a:t>
                      </a:r>
                      <a:endParaRPr lang="pl-PL" sz="135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-</a:t>
                      </a:r>
                      <a:endParaRPr lang="pl-PL" dirty="0"/>
                    </a:p>
                  </a:txBody>
                  <a:tcPr marL="44450" marR="444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 marL="44450" marR="444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 marL="44450" marR="444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67273"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35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WYŻSZA</a:t>
                      </a:r>
                      <a:r>
                        <a:rPr lang="pl-PL" sz="1350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SZKOŁA</a:t>
                      </a:r>
                      <a:r>
                        <a:rPr lang="pl-PL" sz="135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l-PL" sz="135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ADMINISTRACJI I BIZNESU </a:t>
                      </a:r>
                      <a:endParaRPr lang="pl-PL" sz="1350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35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IM</a:t>
                      </a:r>
                      <a:r>
                        <a:rPr lang="pl-PL" sz="135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. E. </a:t>
                      </a:r>
                      <a:r>
                        <a:rPr lang="pl-PL" sz="135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KWIATKOWSKIEGO</a:t>
                      </a:r>
                      <a:r>
                        <a:rPr lang="pl-PL" sz="1350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l-PL" sz="135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W </a:t>
                      </a:r>
                      <a:r>
                        <a:rPr lang="pl-PL" sz="135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GDYNI</a:t>
                      </a:r>
                      <a:endParaRPr lang="pl-PL" sz="135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 marL="44450" marR="4445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 marL="44450" marR="4445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86151"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35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WYŻSZA SZKOŁA </a:t>
                      </a:r>
                      <a:r>
                        <a:rPr lang="pl-PL" sz="135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UMIEJĘTNOŚCI SPOŁECZNYCH</a:t>
                      </a:r>
                      <a:endParaRPr lang="pl-PL" sz="135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67273"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35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EUROPEJSKA </a:t>
                      </a:r>
                      <a:r>
                        <a:rPr lang="pl-PL" sz="135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WYŻSZA SZKOŁA  </a:t>
                      </a:r>
                      <a:r>
                        <a:rPr lang="pl-PL" sz="135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PRAWA </a:t>
                      </a:r>
                      <a:endParaRPr lang="pl-PL" sz="1350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35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I </a:t>
                      </a:r>
                      <a:r>
                        <a:rPr lang="pl-PL" sz="135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ADMINISTRACJI</a:t>
                      </a:r>
                      <a:endParaRPr lang="pl-PL" sz="135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16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73986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864096"/>
          </a:xfrm>
        </p:spPr>
        <p:txBody>
          <a:bodyPr rtlCol="0">
            <a:normAutofit/>
          </a:bodyPr>
          <a:lstStyle/>
          <a:p>
            <a:r>
              <a:rPr lang="pl-PL" altLang="pl-PL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ABSOLWENCI </a:t>
            </a:r>
            <a:r>
              <a:rPr lang="pl-PL" altLang="pl-PL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2017 </a:t>
            </a:r>
            <a:r>
              <a:rPr lang="pl-PL" altLang="pl-PL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EGZAMIN </a:t>
            </a:r>
            <a:r>
              <a:rPr lang="pl-PL" altLang="pl-PL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2017</a:t>
            </a:r>
            <a:r>
              <a:rPr lang="pl-PL" altLang="pl-PL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l-PL" altLang="pl-PL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altLang="pl-PL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ZDAWALNOŚĆ PRZY OCENIE ZE STUDIÓW </a:t>
            </a:r>
            <a:r>
              <a:rPr lang="pl-PL" altLang="pl-PL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„DOSTATECZNY”</a:t>
            </a:r>
            <a:br>
              <a:rPr lang="pl-PL" altLang="pl-PL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altLang="pl-PL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(UCZELNIE Z ŁĄCZNĄ LICZBĄ ABSOLWENTÓW PONIŻEJ 19 OSÓB) </a:t>
            </a:r>
            <a:r>
              <a:rPr lang="pl-PL" altLang="pl-PL" sz="105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pl-PL" altLang="pl-PL" sz="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Łącznik prosty 3"/>
          <p:cNvCxnSpPr/>
          <p:nvPr/>
        </p:nvCxnSpPr>
        <p:spPr>
          <a:xfrm>
            <a:off x="0" y="6303963"/>
            <a:ext cx="9144000" cy="1587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Symbol zastępczy zawartości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86549685"/>
              </p:ext>
            </p:extLst>
          </p:nvPr>
        </p:nvGraphicFramePr>
        <p:xfrm>
          <a:off x="153033" y="1052736"/>
          <a:ext cx="8811455" cy="51642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7205"/>
                <a:gridCol w="4322255"/>
                <a:gridCol w="1421049"/>
                <a:gridCol w="781576"/>
                <a:gridCol w="1919370"/>
              </a:tblGrid>
              <a:tr h="361014">
                <a:tc>
                  <a:txBody>
                    <a:bodyPr/>
                    <a:lstStyle/>
                    <a:p>
                      <a:pPr algn="ctr"/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UCZELNIA</a:t>
                      </a:r>
                      <a:endParaRPr lang="pl-PL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PRZYSTĄPILI</a:t>
                      </a:r>
                      <a:endParaRPr lang="pl-PL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ZDALI</a:t>
                      </a:r>
                      <a:endParaRPr lang="pl-PL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ZDAWALNOŚCI</a:t>
                      </a:r>
                      <a:endParaRPr lang="pl-PL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482356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WYŻSZA SZKOŁA BANKOWA W GDAŃSKU</a:t>
                      </a:r>
                      <a:endParaRPr lang="pl-PL" sz="1400" dirty="0" smtClean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82356"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KUL WZ PRAWA I NAUK O SPOŁECZEŃSTWIE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W STALOWEJ WOLI</a:t>
                      </a:r>
                    </a:p>
                  </a:txBody>
                  <a:tcPr marL="44450" marR="4445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17340">
                <a:tc rowSpan="8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WYŻSZA SZKOŁA HUMANITAS W SOSNOWCU</a:t>
                      </a:r>
                      <a:endParaRPr lang="pl-PL" sz="1400" dirty="0" smtClean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-</a:t>
                      </a:r>
                      <a:endParaRPr lang="pl-PL" dirty="0"/>
                    </a:p>
                  </a:txBody>
                  <a:tcPr marL="44450" marR="444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 marL="44450" marR="444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82356"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WYŻSZA SZKOŁA EKONOMII, PRAWA I NAUK MEDYCZNYCH IM. PROF. E.</a:t>
                      </a:r>
                      <a:r>
                        <a:rPr lang="pl-PL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l-PL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LIPIŃSKIEGO W KIELCACH</a:t>
                      </a:r>
                    </a:p>
                  </a:txBody>
                  <a:tcPr marL="44450" marR="4445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 marL="44450" marR="4445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 marL="44450" marR="4445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82356"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WYŻSZA</a:t>
                      </a:r>
                      <a:r>
                        <a:rPr lang="pl-PL" sz="1400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SZKOŁA</a:t>
                      </a:r>
                      <a:r>
                        <a:rPr lang="pl-PL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FINANSÓW I PRAWA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W BIELSKU-BIAŁEJ</a:t>
                      </a:r>
                      <a:endParaRPr lang="pl-PL" sz="1400" dirty="0" smtClean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82356"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KUJAWSKO-POMORSKA</a:t>
                      </a:r>
                      <a:r>
                        <a:rPr lang="pl-PL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SZKOŁA WYŻSZA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 BYDGOSZCZY</a:t>
                      </a:r>
                      <a:endParaRPr lang="pl-PL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16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26669"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WYŻSZA SZKOŁA MENEDŻERSKA W WARSZAWIE</a:t>
                      </a:r>
                      <a:endParaRPr lang="pl-PL" sz="1400" dirty="0" smtClean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16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82356"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WYŻSZA SZKOŁA PEDAGOGIKI I ADMINISTARCJI IM. MIESZKA I W POZNANIU</a:t>
                      </a:r>
                      <a:endParaRPr lang="pl-PL" sz="1400" dirty="0" smtClean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-</a:t>
                      </a:r>
                      <a:endParaRPr lang="pl-PL" dirty="0"/>
                    </a:p>
                  </a:txBody>
                  <a:tcPr marL="44450" marR="4445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16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82356"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WYŻSZA SZKOŁA FINANSÓW I ZARZĄDZANIA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W WARSZAWIE</a:t>
                      </a:r>
                      <a:endParaRPr lang="pl-PL" sz="1400" dirty="0" smtClean="0"/>
                    </a:p>
                  </a:txBody>
                  <a:tcPr marL="44450" marR="444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16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82356"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SPOŁECZNA </a:t>
                      </a:r>
                      <a:r>
                        <a:rPr lang="pl-PL" sz="1400" baseline="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AKADEMIA NAUK Z SIEDZIBĄ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baseline="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W ŁODZI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16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77679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l-PL" altLang="pl-PL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ZDAWALNOŚĆ ABSOLWENTÓW</a:t>
            </a:r>
            <a:br>
              <a:rPr lang="pl-PL" altLang="pl-PL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altLang="pl-PL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 LATACH </a:t>
            </a:r>
            <a:r>
              <a:rPr lang="pl-PL" altLang="pl-PL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2015, 2016, 2017</a:t>
            </a:r>
            <a:endParaRPr lang="pl-PL" sz="2000" dirty="0" smtClean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205064"/>
          </a:xfrm>
        </p:spPr>
        <p:txBody>
          <a:bodyPr rtlCol="0"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pl-PL" altLang="pl-PL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ZESTAWIONO DANE Z OSTATNICH TRZECH </a:t>
            </a:r>
            <a:endParaRPr lang="pl-PL" altLang="pl-PL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pl-PL" altLang="pl-PL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EGZAMINÓW </a:t>
            </a:r>
            <a:r>
              <a:rPr lang="pl-PL" altLang="pl-PL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 APLIKACJE </a:t>
            </a:r>
            <a:endParaRPr lang="pl-PL" altLang="pl-PL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pl-PL" altLang="pl-PL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DLA </a:t>
            </a:r>
            <a:r>
              <a:rPr lang="pl-PL" altLang="pl-PL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ABSOLWENTÓW KOŃCZĄCYCH NAUKĘ W TYM SAMYM ROKU, </a:t>
            </a:r>
            <a:r>
              <a:rPr lang="pl-PL" altLang="pl-PL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 </a:t>
            </a:r>
            <a:r>
              <a:rPr lang="pl-PL" altLang="pl-PL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KTÓRYM PRZYSTĄPILI DO EGZAMINU WSTĘPNEGO</a:t>
            </a:r>
          </a:p>
          <a:p>
            <a:pPr marL="0" indent="0">
              <a:spcBef>
                <a:spcPts val="0"/>
              </a:spcBef>
              <a:buNone/>
            </a:pPr>
            <a:endParaRPr lang="pl-PL" altLang="pl-PL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pl-PL" alt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 PRZYPADKU UNIWERSYTETU </a:t>
            </a:r>
            <a:r>
              <a:rPr lang="pl-PL" alt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WARSZAWSKIEGO</a:t>
            </a:r>
          </a:p>
          <a:p>
            <a:pPr marL="0" indent="0">
              <a:spcBef>
                <a:spcPts val="0"/>
              </a:spcBef>
              <a:buNone/>
            </a:pPr>
            <a:r>
              <a:rPr lang="pl-PL" alt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ORAZ</a:t>
            </a:r>
          </a:p>
          <a:p>
            <a:pPr marL="0" indent="0">
              <a:spcBef>
                <a:spcPts val="0"/>
              </a:spcBef>
              <a:buNone/>
            </a:pPr>
            <a:r>
              <a:rPr lang="pl-PL" alt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UNIWERSYTETU </a:t>
            </a:r>
            <a:r>
              <a:rPr lang="pl-PL" alt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ŚLĄSKIEGO W </a:t>
            </a:r>
            <a:r>
              <a:rPr lang="pl-PL" alt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KATOWICACH </a:t>
            </a:r>
          </a:p>
          <a:p>
            <a:pPr marL="0" indent="0">
              <a:spcBef>
                <a:spcPts val="0"/>
              </a:spcBef>
              <a:buNone/>
            </a:pPr>
            <a:endParaRPr lang="pl-PL" altLang="pl-PL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pl-PL" alt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 </a:t>
            </a:r>
            <a:r>
              <a:rPr lang="pl-PL" alt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ANALIZIE DLA OCENY „BARDZO DOBRY” UWZGLĘDNIONO TAKŻE OCENĘ ZE STUDIÓW „CELUJĄCY</a:t>
            </a:r>
            <a:r>
              <a:rPr lang="pl-PL" alt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 I „BARDZO DOBRY PLUS”</a:t>
            </a:r>
            <a:endParaRPr lang="pl-PL" altLang="pl-PL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Łącznik prosty 3"/>
          <p:cNvCxnSpPr/>
          <p:nvPr/>
        </p:nvCxnSpPr>
        <p:spPr>
          <a:xfrm>
            <a:off x="0" y="6303963"/>
            <a:ext cx="9144000" cy="1587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4706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2008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l-PL" altLang="pl-PL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ZDAWALNOŚĆ PRZY OCENIE ZE STUDIÓW</a:t>
            </a:r>
            <a:br>
              <a:rPr lang="pl-PL" altLang="pl-PL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altLang="pl-PL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„BARDZO DOBRY” </a:t>
            </a:r>
            <a:endParaRPr lang="pl-PL" sz="2000" dirty="0" smtClean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" name="Łącznik prosty 3"/>
          <p:cNvCxnSpPr/>
          <p:nvPr/>
        </p:nvCxnSpPr>
        <p:spPr>
          <a:xfrm>
            <a:off x="0" y="6303963"/>
            <a:ext cx="9144000" cy="1587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Symbol zastępczy zawartości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14413064"/>
              </p:ext>
            </p:extLst>
          </p:nvPr>
        </p:nvGraphicFramePr>
        <p:xfrm>
          <a:off x="143510" y="908722"/>
          <a:ext cx="8856982" cy="52565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2026"/>
                <a:gridCol w="2880320"/>
                <a:gridCol w="954106"/>
                <a:gridCol w="954106"/>
                <a:gridCol w="954106"/>
                <a:gridCol w="954106"/>
                <a:gridCol w="954106"/>
                <a:gridCol w="954106"/>
              </a:tblGrid>
              <a:tr h="413609">
                <a:tc rowSpan="2">
                  <a:txBody>
                    <a:bodyPr/>
                    <a:lstStyle/>
                    <a:p>
                      <a:pPr algn="ctr"/>
                      <a:endParaRPr lang="pl-PL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pl-PL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UCZELNIA</a:t>
                      </a:r>
                      <a:endParaRPr lang="pl-PL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ABSOLWENCI 2017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EGZAMIN 2017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6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l-PL" sz="9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ABSOLWENCI 2016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EGZAMIN 2016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6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l-PL" sz="9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ABSOLWENCI 2015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EGZAMIN 2015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6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l-PL" sz="9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258506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pl-PL" sz="1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9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PRZYSTĄPILI</a:t>
                      </a:r>
                      <a:endParaRPr lang="pl-PL" sz="9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9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ZDALI %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9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PRZYSTĄPILI</a:t>
                      </a:r>
                      <a:endParaRPr lang="pl-PL" sz="9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9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ZDALI%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9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PRZYSTĄPILI</a:t>
                      </a:r>
                      <a:endParaRPr lang="pl-PL" sz="9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9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ZDALI %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352651">
                <a:tc>
                  <a:txBody>
                    <a:bodyPr/>
                    <a:lstStyle/>
                    <a:p>
                      <a:pPr algn="l" fontAlgn="b"/>
                      <a:r>
                        <a:rPr lang="pl-PL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pl-PL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UNIWERSYTET  IM. A. MICKIEWICZA</a:t>
                      </a:r>
                      <a:r>
                        <a:rPr lang="pl-PL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W </a:t>
                      </a:r>
                      <a:r>
                        <a:rPr lang="pl-PL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POZNANIU</a:t>
                      </a:r>
                      <a:endParaRPr lang="pl-PL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</a:t>
                      </a:r>
                      <a:endParaRPr lang="pl-PL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pl-PL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</a:t>
                      </a:r>
                      <a:endParaRPr lang="pl-PL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pl-PL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</a:t>
                      </a:r>
                      <a:endParaRPr lang="pl-PL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79,31</a:t>
                      </a:r>
                      <a:endParaRPr lang="pl-PL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52651">
                <a:tc>
                  <a:txBody>
                    <a:bodyPr/>
                    <a:lstStyle/>
                    <a:p>
                      <a:pPr algn="l" fontAlgn="b"/>
                      <a:r>
                        <a:rPr lang="pl-PL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pl-PL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UNIWERSYTET  ŁÓDZKI</a:t>
                      </a:r>
                      <a:endParaRPr lang="pl-PL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</a:t>
                      </a:r>
                      <a:endParaRPr lang="pl-PL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97,92</a:t>
                      </a:r>
                      <a:endParaRPr lang="pl-PL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</a:t>
                      </a:r>
                      <a:endParaRPr lang="pl-PL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82,35</a:t>
                      </a:r>
                      <a:endParaRPr lang="pl-PL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</a:t>
                      </a:r>
                      <a:endParaRPr lang="pl-PL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81,25</a:t>
                      </a:r>
                      <a:endParaRPr lang="pl-PL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52651">
                <a:tc>
                  <a:txBody>
                    <a:bodyPr/>
                    <a:lstStyle/>
                    <a:p>
                      <a:pPr algn="l" fontAlgn="b"/>
                      <a:r>
                        <a:rPr lang="pl-PL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pl-PL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UNIWERSYTET</a:t>
                      </a:r>
                      <a:r>
                        <a:rPr lang="pl-PL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pl-PL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GDAŃSKI</a:t>
                      </a:r>
                      <a:endParaRPr lang="pl-PL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</a:t>
                      </a:r>
                      <a:endParaRPr lang="pl-PL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97,56</a:t>
                      </a:r>
                      <a:endParaRPr lang="pl-PL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</a:t>
                      </a:r>
                      <a:endParaRPr lang="pl-PL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88,24</a:t>
                      </a:r>
                      <a:endParaRPr lang="pl-PL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</a:t>
                      </a:r>
                      <a:endParaRPr lang="pl-PL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79,03</a:t>
                      </a:r>
                      <a:endParaRPr lang="pl-PL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52651">
                <a:tc>
                  <a:txBody>
                    <a:bodyPr/>
                    <a:lstStyle/>
                    <a:p>
                      <a:pPr algn="l" fontAlgn="b"/>
                      <a:r>
                        <a:rPr lang="pl-PL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pl-PL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UNIWERSYTET  JAGIELLOŃSKI  W  KRAKOWIE</a:t>
                      </a:r>
                      <a:endParaRPr lang="pl-PL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</a:t>
                      </a:r>
                      <a:endParaRPr lang="pl-PL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95,79</a:t>
                      </a:r>
                      <a:endParaRPr lang="pl-PL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102</a:t>
                      </a:r>
                      <a:endParaRPr lang="pl-PL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94,12</a:t>
                      </a:r>
                      <a:endParaRPr lang="pl-PL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</a:t>
                      </a:r>
                      <a:endParaRPr lang="pl-PL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89,79</a:t>
                      </a:r>
                      <a:endParaRPr lang="pl-PL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352651">
                <a:tc>
                  <a:txBody>
                    <a:bodyPr/>
                    <a:lstStyle/>
                    <a:p>
                      <a:pPr algn="l" fontAlgn="b"/>
                      <a:r>
                        <a:rPr lang="pl-PL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pl-PL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UNIWERSYTET WARSZAWSKI</a:t>
                      </a:r>
                      <a:endParaRPr lang="pl-PL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126</a:t>
                      </a:r>
                      <a:endParaRPr lang="pl-PL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95,24</a:t>
                      </a:r>
                      <a:endParaRPr lang="pl-PL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120</a:t>
                      </a:r>
                      <a:endParaRPr lang="pl-PL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84,16</a:t>
                      </a:r>
                      <a:endParaRPr lang="pl-PL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138</a:t>
                      </a:r>
                      <a:endParaRPr lang="pl-PL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84,78</a:t>
                      </a:r>
                      <a:endParaRPr lang="pl-PL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52651">
                <a:tc>
                  <a:txBody>
                    <a:bodyPr/>
                    <a:lstStyle/>
                    <a:p>
                      <a:pPr algn="l" fontAlgn="b"/>
                      <a:r>
                        <a:rPr lang="pl-PL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pl-PL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9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KATOLICKI</a:t>
                      </a:r>
                      <a:r>
                        <a:rPr lang="pl-PL" sz="9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UNIWERSYTET  LUBELSKI </a:t>
                      </a:r>
                      <a:endParaRPr lang="pl-PL" sz="9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</a:t>
                      </a:r>
                      <a:endParaRPr lang="pl-PL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93,62</a:t>
                      </a:r>
                      <a:endParaRPr lang="pl-PL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</a:t>
                      </a:r>
                      <a:endParaRPr lang="pl-PL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82,14</a:t>
                      </a:r>
                      <a:endParaRPr lang="pl-PL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</a:t>
                      </a:r>
                      <a:endParaRPr lang="pl-PL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68,25</a:t>
                      </a:r>
                      <a:endParaRPr lang="pl-PL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52651">
                <a:tc>
                  <a:txBody>
                    <a:bodyPr/>
                    <a:lstStyle/>
                    <a:p>
                      <a:pPr algn="l" fontAlgn="b"/>
                      <a:r>
                        <a:rPr lang="pl-PL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pl-PL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UNIWERSYTET WROCŁAWSKI</a:t>
                      </a:r>
                      <a:endParaRPr lang="pl-PL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</a:t>
                      </a:r>
                      <a:endParaRPr lang="pl-PL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91,94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</a:t>
                      </a:r>
                      <a:endParaRPr lang="pl-PL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81,25</a:t>
                      </a:r>
                      <a:endParaRPr lang="pl-PL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</a:t>
                      </a:r>
                      <a:endParaRPr lang="pl-PL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77,94</a:t>
                      </a:r>
                      <a:endParaRPr lang="pl-PL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52651">
                <a:tc>
                  <a:txBody>
                    <a:bodyPr/>
                    <a:lstStyle/>
                    <a:p>
                      <a:pPr algn="l" fontAlgn="b"/>
                      <a:r>
                        <a:rPr lang="pl-PL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pl-PL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UNIWERSYTET  ŚLĄSKI W KATOWICACH</a:t>
                      </a:r>
                      <a:endParaRPr lang="pl-PL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84</a:t>
                      </a:r>
                      <a:endParaRPr lang="pl-PL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91,67</a:t>
                      </a:r>
                      <a:endParaRPr lang="pl-PL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77</a:t>
                      </a:r>
                      <a:endParaRPr lang="pl-PL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89,61</a:t>
                      </a:r>
                      <a:endParaRPr lang="pl-PL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109</a:t>
                      </a:r>
                      <a:endParaRPr lang="pl-PL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83,48</a:t>
                      </a:r>
                      <a:endParaRPr lang="pl-PL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52651">
                <a:tc>
                  <a:txBody>
                    <a:bodyPr/>
                    <a:lstStyle/>
                    <a:p>
                      <a:pPr algn="l" fontAlgn="b"/>
                      <a:r>
                        <a:rPr lang="pl-PL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pl-PL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UNIWERSYTET  KARD. S. WYSZYŃSKIEGO</a:t>
                      </a:r>
                      <a:endParaRPr lang="pl-PL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pl-PL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91,67</a:t>
                      </a:r>
                      <a:endParaRPr lang="pl-PL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pl-PL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pl-PL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pl-PL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80,00</a:t>
                      </a:r>
                      <a:endParaRPr lang="pl-PL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52651">
                <a:tc>
                  <a:txBody>
                    <a:bodyPr/>
                    <a:lstStyle/>
                    <a:p>
                      <a:pPr algn="l" fontAlgn="b"/>
                      <a:r>
                        <a:rPr lang="pl-PL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pl-PL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UMCS W LUBLINIE </a:t>
                      </a:r>
                      <a:endParaRPr lang="pl-PL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</a:t>
                      </a:r>
                      <a:endParaRPr lang="pl-PL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89,66</a:t>
                      </a:r>
                      <a:endParaRPr lang="pl-PL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  <a:endParaRPr lang="pl-PL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87,50</a:t>
                      </a:r>
                      <a:endParaRPr lang="pl-PL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  <a:endParaRPr lang="pl-PL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85,71</a:t>
                      </a:r>
                      <a:endParaRPr lang="pl-PL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352651">
                <a:tc>
                  <a:txBody>
                    <a:bodyPr/>
                    <a:lstStyle/>
                    <a:p>
                      <a:pPr algn="l" fontAlgn="b"/>
                      <a:r>
                        <a:rPr lang="pl-PL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pl-PL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UNIWERSYTET  SZCZECIŃSKI</a:t>
                      </a:r>
                      <a:endParaRPr lang="pl-PL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</a:t>
                      </a:r>
                      <a:endParaRPr lang="pl-PL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89,19</a:t>
                      </a:r>
                      <a:endParaRPr lang="pl-PL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  <a:endParaRPr lang="pl-PL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86,36</a:t>
                      </a:r>
                      <a:endParaRPr lang="pl-PL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endParaRPr lang="pl-PL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88,23</a:t>
                      </a:r>
                      <a:endParaRPr lang="pl-PL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352651">
                <a:tc>
                  <a:txBody>
                    <a:bodyPr/>
                    <a:lstStyle/>
                    <a:p>
                      <a:pPr algn="l" fontAlgn="b"/>
                      <a:r>
                        <a:rPr lang="pl-PL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pl-PL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UNIWERSYTET  M. KOPERNIKA W TORUNIU</a:t>
                      </a:r>
                      <a:endParaRPr lang="pl-PL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</a:t>
                      </a:r>
                      <a:endParaRPr lang="pl-PL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86,79</a:t>
                      </a:r>
                      <a:endParaRPr lang="pl-PL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  <a:endParaRPr lang="pl-PL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84,00</a:t>
                      </a:r>
                      <a:endParaRPr lang="pl-PL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  <a:endParaRPr lang="pl-PL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76,00</a:t>
                      </a:r>
                      <a:endParaRPr lang="pl-PL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52651">
                <a:tc>
                  <a:txBody>
                    <a:bodyPr/>
                    <a:lstStyle/>
                    <a:p>
                      <a:pPr algn="l"/>
                      <a:r>
                        <a:rPr lang="pl-PL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pl-PL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UNIWERSYTET WARMIŃSKO - MAZURSKI</a:t>
                      </a:r>
                      <a:endParaRPr lang="pl-PL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</a:t>
                      </a:r>
                      <a:endParaRPr lang="pl-PL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73,85</a:t>
                      </a:r>
                      <a:endParaRPr lang="pl-PL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</a:t>
                      </a:r>
                      <a:endParaRPr lang="pl-PL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69,23</a:t>
                      </a:r>
                      <a:endParaRPr lang="pl-PL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</a:t>
                      </a:r>
                      <a:endParaRPr lang="pl-PL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69,39</a:t>
                      </a:r>
                      <a:endParaRPr lang="pl-PL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20358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720080"/>
          </a:xfrm>
        </p:spPr>
        <p:txBody>
          <a:bodyPr/>
          <a:lstStyle/>
          <a:p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LICZBA WSZYSTKICH PRZYSTĘPUJĄCYCH</a:t>
            </a:r>
            <a:b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 LICZBA PRZYSTĘPUJĄCYCH ABSOLWENTÓW ROCZNIKA 2017 R.</a:t>
            </a:r>
            <a:endParaRPr lang="pl-PL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0550861"/>
              </p:ext>
            </p:extLst>
          </p:nvPr>
        </p:nvGraphicFramePr>
        <p:xfrm>
          <a:off x="251520" y="980728"/>
          <a:ext cx="8784976" cy="5472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38053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792088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l-PL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ANALIZA </a:t>
            </a:r>
            <a:r>
              <a:rPr lang="pl-PL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ZBIORCZA – WSZYSCY ZDAJĄCY WG UCZELNI </a:t>
            </a:r>
            <a:r>
              <a:rPr lang="pl-PL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l-PL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OBEJMUJE UCZELNIE, Z KTÓRYCH PRZYSTĄPIŁO </a:t>
            </a:r>
            <a:br>
              <a:rPr lang="pl-PL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l-PL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WIĘCEJ NIŻ OK. 3% WSZYSTKICH ZDAJĄCYCH (POWYŻEJ </a:t>
            </a:r>
            <a:r>
              <a:rPr lang="pl-PL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246 OSÓB)</a:t>
            </a:r>
            <a:endParaRPr lang="pl-PL" sz="1600" dirty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" name="Łącznik prosty 3"/>
          <p:cNvCxnSpPr/>
          <p:nvPr/>
        </p:nvCxnSpPr>
        <p:spPr>
          <a:xfrm>
            <a:off x="0" y="6303963"/>
            <a:ext cx="9144000" cy="1587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Symbol zastępczy zawartości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08397739"/>
              </p:ext>
            </p:extLst>
          </p:nvPr>
        </p:nvGraphicFramePr>
        <p:xfrm>
          <a:off x="179511" y="848666"/>
          <a:ext cx="8784977" cy="54091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2754"/>
                <a:gridCol w="3883710"/>
                <a:gridCol w="864096"/>
                <a:gridCol w="1337291"/>
                <a:gridCol w="2407126"/>
              </a:tblGrid>
              <a:tr h="258838">
                <a:tc>
                  <a:txBody>
                    <a:bodyPr/>
                    <a:lstStyle/>
                    <a:p>
                      <a:endParaRPr lang="pl-PL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800" dirty="0"/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PRZYSTĄPILI</a:t>
                      </a:r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l-PL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UZYSKALI WYNIK POZYTYWNY</a:t>
                      </a:r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 hMerge="1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pl-PL" altLang="pl-PL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b" horzOverflow="overflow"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751096">
                <a:tc>
                  <a:txBody>
                    <a:bodyPr/>
                    <a:lstStyle/>
                    <a:p>
                      <a:endParaRPr lang="pl-PL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UCZELNIA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LICZBA OSÓB</a:t>
                      </a:r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LICZBA OSÓB Z WYNIKIEM POZYTYWNYM Z DANEJ UCZELNI</a:t>
                      </a:r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ODSETEK OSÓB Z WYNIKIEM POZYTYWNYM Z DANEJ UCZELNI DO LICZBY OSÓB, KTÓRE PRZYSTĄPIŁY </a:t>
                      </a:r>
                    </a:p>
                    <a:p>
                      <a:pPr algn="ctr" fontAlgn="b"/>
                      <a:r>
                        <a:rPr lang="pl-PL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 DANEJ UCZELNI</a:t>
                      </a:r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62560"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UNIWERSYTET JAGIELLOŃSKI W KRAKOWIE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550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417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75,82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62560"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UNIWERSYTET ŁÓDZKI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302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66,56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62560"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UNIWERSYTET WARSZAWSKI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783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495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63,22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62560"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UNIWERSYTET IM. A. MICKIEWICZA W POZNANIU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510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315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61,76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62560"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UNIWERSYTET SZCZECIŃSKI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266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159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59,77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62560"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UNIWERSYTET WROCŁAWSKI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796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454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57,04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62560"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UNIWERSYTET M. KOPERNIKA W TORUNIU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462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263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56,93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62560"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UNIWERSYTET GDAŃSKI</a:t>
                      </a:r>
                    </a:p>
                  </a:txBody>
                  <a:tcPr marL="9525" marR="9525" marT="9525" marB="0" anchor="ctr">
                    <a:lnB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431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242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56,15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62560"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UNIWERSYTET ŚLĄSKI W KATOWICACH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472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260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55,08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62560"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KATOLICKI  UNIWERSYTET  LUBELSKI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333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183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54,95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62560"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UNIWERSYTET MARII CURIE-SKŁODOWSKIEJ W LUBLINIE 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394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209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53,05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62560"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UNIWERSYTET KARD. S. WYSZYŃSKIEGO W WARSZAWIE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385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52,21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62560"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UNIWERSYTET WARMIŃSKO-MAZURSKI</a:t>
                      </a:r>
                      <a:r>
                        <a:rPr lang="pl-PL" sz="11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W OLSZTYNIE</a:t>
                      </a:r>
                      <a:endParaRPr lang="pl-PL" sz="11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247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128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51,82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62560"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UCZELNIA ŁAZARSKIEGO 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274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34,67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18302"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POZOSTAŁE, Z ODSETKIEM Z OGÓŁU PRZYSTĘPUJĄCYCH MNIEJSZYM NIŻ 3%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1792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703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39,23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05059">
                <a:tc>
                  <a:txBody>
                    <a:bodyPr/>
                    <a:lstStyle/>
                    <a:p>
                      <a:endParaRPr lang="pl-PL" sz="1050" dirty="0"/>
                    </a:p>
                  </a:txBody>
                  <a:tcPr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RAZEM</a:t>
                      </a:r>
                      <a:endParaRPr lang="pl-PL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7 997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4 325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86843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008112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l-PL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PORÓWNANIE ZDAWALNOŚCI  </a:t>
            </a:r>
            <a:br>
              <a:rPr lang="pl-PL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l-PL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WSZYSTKICH ABSOLWENTÓW DANEJ UCZELNI I ABSOLWENTÓW ROCZNIKA 2017 </a:t>
            </a:r>
            <a:br>
              <a:rPr lang="pl-PL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l-PL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DO </a:t>
            </a:r>
            <a:r>
              <a:rPr lang="pl-PL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ŚREDNIEGO WYNIKU W KRAJU (OBEJMUJE UCZELNIE, Z KTÓRYCH PRZYSTĄPIŁO </a:t>
            </a:r>
            <a:br>
              <a:rPr lang="pl-PL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l-PL" sz="1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WIĘCEJ NIŻ OK. 3% </a:t>
            </a:r>
            <a:r>
              <a:rPr lang="pl-PL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WSZYSTKICH ZDAJĄCYCH NA APLIKACJĘ)</a:t>
            </a:r>
          </a:p>
        </p:txBody>
      </p:sp>
      <p:cxnSp>
        <p:nvCxnSpPr>
          <p:cNvPr id="4" name="Łącznik prosty 3"/>
          <p:cNvCxnSpPr/>
          <p:nvPr/>
        </p:nvCxnSpPr>
        <p:spPr>
          <a:xfrm>
            <a:off x="0" y="6303963"/>
            <a:ext cx="9144000" cy="1587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Symbol zastępczy zawartości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5201257"/>
              </p:ext>
            </p:extLst>
          </p:nvPr>
        </p:nvGraphicFramePr>
        <p:xfrm>
          <a:off x="318356" y="1124744"/>
          <a:ext cx="8507288" cy="52528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60371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792088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l-PL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ANALIZA ZBIORCZA </a:t>
            </a:r>
            <a:r>
              <a:rPr lang="pl-PL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WSZYSCY </a:t>
            </a:r>
            <a:r>
              <a:rPr lang="pl-PL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ZDAJĄCY WG UCZELNI </a:t>
            </a:r>
            <a:br>
              <a:rPr lang="pl-PL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l-PL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OBEJMUJE UCZELNIE, Z KTÓRYCH PRZYSTĄPIŁO </a:t>
            </a:r>
            <a:br>
              <a:rPr lang="pl-PL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l-PL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MNIEJ </a:t>
            </a:r>
            <a:r>
              <a:rPr lang="pl-PL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NIŻ OK. 3% WSZYSTKICH ZDAJĄCYCH </a:t>
            </a:r>
            <a:r>
              <a:rPr lang="pl-PL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(210 OSÓB LUB MNIEJ)</a:t>
            </a:r>
            <a:endParaRPr lang="pl-PL" sz="1600" dirty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" name="Łącznik prosty 3"/>
          <p:cNvCxnSpPr/>
          <p:nvPr/>
        </p:nvCxnSpPr>
        <p:spPr>
          <a:xfrm>
            <a:off x="0" y="6303963"/>
            <a:ext cx="9144000" cy="1587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Symbol zastępczy zawartości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92836747"/>
              </p:ext>
            </p:extLst>
          </p:nvPr>
        </p:nvGraphicFramePr>
        <p:xfrm>
          <a:off x="107504" y="870874"/>
          <a:ext cx="8928993" cy="52944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032"/>
                <a:gridCol w="3888432"/>
                <a:gridCol w="864096"/>
                <a:gridCol w="1337291"/>
                <a:gridCol w="2551142"/>
              </a:tblGrid>
              <a:tr h="283777">
                <a:tc>
                  <a:txBody>
                    <a:bodyPr/>
                    <a:lstStyle/>
                    <a:p>
                      <a:endParaRPr lang="pl-PL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800" dirty="0"/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PRZYSTĄPILI</a:t>
                      </a:r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l-PL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UZYSKALI WYNIK POZYTYWNY</a:t>
                      </a:r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 hMerge="1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pl-PL" altLang="pl-PL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b" horzOverflow="overflow"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647104">
                <a:tc>
                  <a:txBody>
                    <a:bodyPr/>
                    <a:lstStyle/>
                    <a:p>
                      <a:endParaRPr lang="pl-PL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UCZELNIA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LICZBA OSÓB</a:t>
                      </a:r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LICZBA OSÓB Z WYNIKIEM POZYTYWNYM Z DANEJ UCZELNI</a:t>
                      </a:r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ODSETEK OSÓB Z WYNIKIEM POZYTYWNYM Z DANEJ UCZELNI DO LICZBY OSÓB, KTÓRE PRZYSTĄPIŁY Z DANEJ UCZELNI</a:t>
                      </a:r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16076">
                <a:tc>
                  <a:txBody>
                    <a:bodyPr/>
                    <a:lstStyle/>
                    <a:p>
                      <a:pPr algn="ctr" fontAlgn="b"/>
                      <a:r>
                        <a:rPr lang="pl-PL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pl-PL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UNIWERSYTET RZESZOWSKI</a:t>
                      </a:r>
                    </a:p>
                  </a:txBody>
                  <a:tcPr marL="9525" marR="9525" marT="9525" marB="0" anchor="ctr"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208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113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54,33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16076">
                <a:tc>
                  <a:txBody>
                    <a:bodyPr/>
                    <a:lstStyle/>
                    <a:p>
                      <a:pPr algn="ctr" fontAlgn="b"/>
                      <a:r>
                        <a:rPr lang="pl-PL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pl-PL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UCZELNIE ZAGRANICZNE</a:t>
                      </a:r>
                    </a:p>
                  </a:txBody>
                  <a:tcPr marL="9525" marR="9525" marT="9525" marB="0" anchor="ctr"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16076">
                <a:tc>
                  <a:txBody>
                    <a:bodyPr/>
                    <a:lstStyle/>
                    <a:p>
                      <a:pPr algn="ctr" fontAlgn="b"/>
                      <a:r>
                        <a:rPr lang="pl-PL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pl-PL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UNIWERSYTET OPOLSKI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185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89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48,11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16076">
                <a:tc>
                  <a:txBody>
                    <a:bodyPr/>
                    <a:lstStyle/>
                    <a:p>
                      <a:pPr algn="ctr" fontAlgn="b"/>
                      <a:r>
                        <a:rPr lang="pl-PL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pl-PL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UNIWERSYTET W BIAŁYMSTOKU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204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44,12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60387">
                <a:tc>
                  <a:txBody>
                    <a:bodyPr/>
                    <a:lstStyle/>
                    <a:p>
                      <a:pPr algn="ctr" fontAlgn="b"/>
                      <a:r>
                        <a:rPr lang="pl-PL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pl-PL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WYŻSZA SZKOŁA ADMINISTRACJI  I BIZNESU</a:t>
                      </a:r>
                    </a:p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IM. E. KWIATKOWSKIEGO W GDYNI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41,67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16076">
                <a:tc>
                  <a:txBody>
                    <a:bodyPr/>
                    <a:lstStyle/>
                    <a:p>
                      <a:pPr algn="ctr" fontAlgn="b"/>
                      <a:r>
                        <a:rPr lang="pl-PL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pl-PL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EUROPEJSKA WYŻSZA SZKOŁA PRAWA I ADMINISTRACJI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89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39,33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16076">
                <a:tc>
                  <a:txBody>
                    <a:bodyPr/>
                    <a:lstStyle/>
                    <a:p>
                      <a:pPr algn="ctr" fontAlgn="b"/>
                      <a:r>
                        <a:rPr lang="pl-PL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pl-PL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AKADEMIA  LEONA KOŹMIŃSKIEGO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210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81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38,57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60387">
                <a:tc>
                  <a:txBody>
                    <a:bodyPr/>
                    <a:lstStyle/>
                    <a:p>
                      <a:pPr algn="ctr" fontAlgn="b"/>
                      <a:r>
                        <a:rPr lang="pl-PL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pl-PL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KRAKOWSKA AKADEMIA</a:t>
                      </a:r>
                    </a:p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IM. ANDRZEJA</a:t>
                      </a:r>
                      <a:r>
                        <a:rPr lang="pl-PL" sz="11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FRYCZA MODRZEWSKIEGO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208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79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37,98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49083">
                <a:tc>
                  <a:txBody>
                    <a:bodyPr/>
                    <a:lstStyle/>
                    <a:p>
                      <a:pPr algn="ctr" fontAlgn="b"/>
                      <a:r>
                        <a:rPr lang="pl-PL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pl-PL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WYŻSZA SZKOŁA BANKOWA W GDAŃSKU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37,04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60387">
                <a:tc>
                  <a:txBody>
                    <a:bodyPr/>
                    <a:lstStyle/>
                    <a:p>
                      <a:pPr algn="ctr" fontAlgn="b"/>
                      <a:r>
                        <a:rPr lang="pl-PL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pl-PL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WYŻSZA SZKOŁA EKONOMII, PRAWA I NAUK MEDYCZNYCH IM. PROF. E. LIPIŃSKIEGO W KIELCACH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35,90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60387">
                <a:tc>
                  <a:txBody>
                    <a:bodyPr/>
                    <a:lstStyle/>
                    <a:p>
                      <a:pPr algn="ctr" fontAlgn="b"/>
                      <a:r>
                        <a:rPr lang="pl-PL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pl-PL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KUL </a:t>
                      </a:r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WYDZIAŁ</a:t>
                      </a:r>
                      <a:r>
                        <a:rPr lang="pl-PL" sz="11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ZAMIEJSCOWY</a:t>
                      </a:r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PRAWA I NAUK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 GOSPODARCE W STALOWEJ WOLI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16076">
                <a:tc>
                  <a:txBody>
                    <a:bodyPr/>
                    <a:lstStyle/>
                    <a:p>
                      <a:pPr algn="ctr" fontAlgn="b"/>
                      <a:r>
                        <a:rPr lang="pl-PL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pl-PL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WSPIA – RZESZOWSKA</a:t>
                      </a:r>
                      <a:r>
                        <a:rPr lang="pl-PL" sz="11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SZKOŁA WYŻSZA</a:t>
                      </a:r>
                      <a:endParaRPr lang="pl-PL" sz="11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34,62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60387">
                <a:tc>
                  <a:txBody>
                    <a:bodyPr/>
                    <a:lstStyle/>
                    <a:p>
                      <a:pPr algn="ctr" fontAlgn="b"/>
                      <a:r>
                        <a:rPr lang="pl-PL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pl-PL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KUJAWSKO-POMORSKA</a:t>
                      </a:r>
                      <a:r>
                        <a:rPr lang="pl-PL" sz="11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SZKOŁA WYŻSZA </a:t>
                      </a:r>
                    </a:p>
                    <a:p>
                      <a:pPr algn="l" fontAlgn="b"/>
                      <a:r>
                        <a:rPr lang="pl-PL" sz="11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 BYDGOSZCZY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33,33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77558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008112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l-PL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PORÓWNANIE ZDAWALNOŚCI  </a:t>
            </a:r>
            <a:br>
              <a:rPr lang="pl-PL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l-PL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WSZYSTKICH ABSOLWENTÓW DANEJ UCZELNI I ABSOLWENTÓW ROCZNIKA 2017 </a:t>
            </a:r>
            <a:br>
              <a:rPr lang="pl-PL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l-PL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DO ŚREDNIEGO WYNIKU W KRAJU (OBEJMUJE UCZELNIE, Z KTÓRYCH </a:t>
            </a:r>
            <a:r>
              <a:rPr lang="pl-PL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PRZYSTĄPIŁO</a:t>
            </a:r>
            <a:r>
              <a:rPr lang="pl-PL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l-PL" sz="1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MNIEJ </a:t>
            </a:r>
            <a:r>
              <a:rPr lang="pl-PL" sz="1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NIŻ OK. 3% </a:t>
            </a:r>
            <a:r>
              <a:rPr lang="pl-PL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WSZYSTKICH ZDAJĄCYCH NA APLIKACJĘ)</a:t>
            </a:r>
          </a:p>
        </p:txBody>
      </p:sp>
      <p:graphicFrame>
        <p:nvGraphicFramePr>
          <p:cNvPr id="3" name="Symbol zastępczy zawartości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28150188"/>
              </p:ext>
            </p:extLst>
          </p:nvPr>
        </p:nvGraphicFramePr>
        <p:xfrm>
          <a:off x="179512" y="1124744"/>
          <a:ext cx="8507288" cy="51792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4" name="Łącznik prosty 3"/>
          <p:cNvCxnSpPr/>
          <p:nvPr/>
        </p:nvCxnSpPr>
        <p:spPr>
          <a:xfrm>
            <a:off x="0" y="6303963"/>
            <a:ext cx="9144000" cy="1587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581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792088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l-PL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ANALIZA ZBIORCZA </a:t>
            </a:r>
            <a:r>
              <a:rPr lang="pl-PL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WSZYSCY </a:t>
            </a:r>
            <a:r>
              <a:rPr lang="pl-PL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ZDAJĄCY WG UCZELNI </a:t>
            </a:r>
            <a:br>
              <a:rPr lang="pl-PL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l-PL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OBEJMUJE UCZELNIE, Z KTÓRYCH PRZYSTĄPIŁO </a:t>
            </a:r>
            <a:br>
              <a:rPr lang="pl-PL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l-PL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MNIEJ </a:t>
            </a:r>
            <a:r>
              <a:rPr lang="pl-PL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NIŻ OK. 3% WSZYSTKICH ZDAJĄCYCH </a:t>
            </a:r>
            <a:r>
              <a:rPr lang="pl-PL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(210 OSÓB LUB MNIEJ)  C.D.</a:t>
            </a:r>
            <a:endParaRPr lang="pl-PL" sz="1600" dirty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" name="Łącznik prosty 3"/>
          <p:cNvCxnSpPr/>
          <p:nvPr/>
        </p:nvCxnSpPr>
        <p:spPr>
          <a:xfrm>
            <a:off x="0" y="6303963"/>
            <a:ext cx="9144000" cy="1587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Symbol zastępczy zawartości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41798353"/>
              </p:ext>
            </p:extLst>
          </p:nvPr>
        </p:nvGraphicFramePr>
        <p:xfrm>
          <a:off x="179513" y="836712"/>
          <a:ext cx="8784974" cy="56931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3386"/>
                <a:gridCol w="3825714"/>
                <a:gridCol w="850159"/>
                <a:gridCol w="1315721"/>
                <a:gridCol w="2509994"/>
              </a:tblGrid>
              <a:tr h="235907">
                <a:tc>
                  <a:txBody>
                    <a:bodyPr/>
                    <a:lstStyle/>
                    <a:p>
                      <a:endParaRPr lang="pl-PL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800" dirty="0"/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PRZYSTĄPILI</a:t>
                      </a:r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l-PL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UZYSKALI WYNIK POZYTYWNY</a:t>
                      </a:r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 hMerge="1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pl-PL" altLang="pl-PL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b" horzOverflow="overflow"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594757">
                <a:tc>
                  <a:txBody>
                    <a:bodyPr/>
                    <a:lstStyle/>
                    <a:p>
                      <a:pPr algn="ctr"/>
                      <a:endParaRPr lang="pl-PL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UCZELNIA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LICZBA OSÓB</a:t>
                      </a:r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LICZBA OSÓB Z WYNIKIEM POZYTYWNYM Z DANEJ UCZELNI</a:t>
                      </a:r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ODSETEK OSÓB Z WYNIKIEM POZYTYWNYM Z DANEJ UCZELNI DO LICZBY OSÓB, KTÓRE PRZYSTĄPIŁY Z DANEJ UCZELNI</a:t>
                      </a:r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18680">
                <a:tc>
                  <a:txBody>
                    <a:bodyPr/>
                    <a:lstStyle/>
                    <a:p>
                      <a:pPr algn="ctr" fontAlgn="b"/>
                      <a:r>
                        <a:rPr lang="pl-PL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pl-PL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KUL </a:t>
                      </a:r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WYDZIAŁ</a:t>
                      </a:r>
                      <a:r>
                        <a:rPr lang="pl-PL" sz="11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ZAMIEJSCOWY</a:t>
                      </a:r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NAUK PRAWNYCH </a:t>
                      </a:r>
                    </a:p>
                    <a:p>
                      <a:pPr algn="l" fontAlgn="b"/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 EKONOMICZNYCH W TOMASZOWIE LUBELSKIM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32,43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18680">
                <a:tc>
                  <a:txBody>
                    <a:bodyPr/>
                    <a:lstStyle/>
                    <a:p>
                      <a:pPr algn="ctr" fontAlgn="b"/>
                      <a:r>
                        <a:rPr lang="pl-PL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pl-PL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SWPS UNIWERSYTET HUMANISTYCZNOSPOŁECZNY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121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32,23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18680">
                <a:tc>
                  <a:txBody>
                    <a:bodyPr/>
                    <a:lstStyle/>
                    <a:p>
                      <a:pPr algn="ctr" fontAlgn="b"/>
                      <a:r>
                        <a:rPr lang="pl-PL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pl-PL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WYŻSZA SZKOŁA UMIEJĘTNOŚCI SPOŁECZNYCH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30,65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31234">
                <a:tc>
                  <a:txBody>
                    <a:bodyPr/>
                    <a:lstStyle/>
                    <a:p>
                      <a:pPr algn="ctr" fontAlgn="b"/>
                      <a:r>
                        <a:rPr lang="pl-PL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endParaRPr lang="pl-PL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PRYWATNA WYŻSZA SZKOŁA NAUK SPOŁECZNYCH, KOMPUTEROWYCH I MEDYCZNYCH Z SIEDZIBĄ </a:t>
                      </a:r>
                    </a:p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 WARSZAWIE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18680">
                <a:tc>
                  <a:txBody>
                    <a:bodyPr/>
                    <a:lstStyle/>
                    <a:p>
                      <a:pPr algn="ctr" fontAlgn="b"/>
                      <a:r>
                        <a:rPr lang="pl-PL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pl-PL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WYŻSZA SZKOŁA HUMANITAS W SOSNOWCU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26,92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18680">
                <a:tc>
                  <a:txBody>
                    <a:bodyPr/>
                    <a:lstStyle/>
                    <a:p>
                      <a:pPr algn="ctr" fontAlgn="b"/>
                      <a:r>
                        <a:rPr lang="pl-PL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  <a:endParaRPr lang="pl-PL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WYŻSZA SZKOŁA MENEDŻERSKA W WARSZAWIE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26,67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31234">
                <a:tc>
                  <a:txBody>
                    <a:bodyPr/>
                    <a:lstStyle/>
                    <a:p>
                      <a:pPr algn="ctr" fontAlgn="b"/>
                      <a:r>
                        <a:rPr lang="pl-PL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pl-PL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WYŻSZA SZKOŁA PRAWA IM. H. CHODKOWSKIEJ </a:t>
                      </a:r>
                    </a:p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WE WROCŁAWIU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25,81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31234">
                <a:tc>
                  <a:txBody>
                    <a:bodyPr/>
                    <a:lstStyle/>
                    <a:p>
                      <a:pPr algn="ctr" fontAlgn="b"/>
                      <a:r>
                        <a:rPr lang="pl-PL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  <a:endParaRPr lang="pl-PL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WYŻSZA SZKOŁA FINANSÓW I PRAWA </a:t>
                      </a:r>
                    </a:p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 BIELSKU-BIAŁEJ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25,71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31234">
                <a:tc>
                  <a:txBody>
                    <a:bodyPr/>
                    <a:lstStyle/>
                    <a:p>
                      <a:pPr algn="ctr" fontAlgn="b"/>
                      <a:r>
                        <a:rPr lang="pl-PL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  <a:endParaRPr lang="pl-PL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WYŻSZA</a:t>
                      </a:r>
                      <a:r>
                        <a:rPr lang="pl-PL" sz="11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SZKOŁA FINANSÓW I ZARZĄDZANIA W WARSZAWIE</a:t>
                      </a:r>
                      <a:endParaRPr lang="pl-PL" sz="11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31234">
                <a:tc>
                  <a:txBody>
                    <a:bodyPr/>
                    <a:lstStyle/>
                    <a:p>
                      <a:pPr algn="ctr" fontAlgn="b"/>
                      <a:r>
                        <a:rPr lang="pl-PL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  <a:endParaRPr lang="pl-PL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WYŻSZA SZKOŁA PEDAGOGIKI I ADMINISTARCJI</a:t>
                      </a:r>
                    </a:p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IM. MIESZKA I POZNAŃ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31234">
                <a:tc>
                  <a:txBody>
                    <a:bodyPr/>
                    <a:lstStyle/>
                    <a:p>
                      <a:pPr algn="ctr" fontAlgn="b"/>
                      <a:r>
                        <a:rPr lang="pl-PL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  <a:endParaRPr lang="pl-PL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UCZELNIA TECHNICZNO</a:t>
                      </a:r>
                      <a:r>
                        <a:rPr lang="pl-PL" sz="11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HANDLOWA</a:t>
                      </a:r>
                    </a:p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IM. H. CHODKOWSKIEJ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18,52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31234">
                <a:tc rowSpan="3">
                  <a:txBody>
                    <a:bodyPr/>
                    <a:lstStyle/>
                    <a:p>
                      <a:pPr algn="ctr" fontAlgn="b"/>
                      <a:r>
                        <a:rPr lang="pl-PL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pl-PL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GÓRNOŚLĄSKA</a:t>
                      </a:r>
                      <a:r>
                        <a:rPr lang="pl-PL" sz="11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WYŻSZA SZKOŁA HANDLOWA </a:t>
                      </a:r>
                    </a:p>
                    <a:p>
                      <a:pPr algn="l" fontAlgn="b"/>
                      <a:r>
                        <a:rPr lang="pl-PL" sz="11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IM. W. KORFANTEGO W KATOWICACH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18680">
                <a:tc vMerge="1">
                  <a:txBody>
                    <a:bodyPr/>
                    <a:lstStyle/>
                    <a:p>
                      <a:pPr algn="r" fontAlgn="b"/>
                      <a:endParaRPr lang="pl-PL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SPOŁECZNA AKADEMIA</a:t>
                      </a:r>
                      <a:r>
                        <a:rPr lang="pl-PL" sz="11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NAUK Z SIEDZIBĄ W ŁODZI</a:t>
                      </a:r>
                      <a:endParaRPr lang="pl-PL" sz="11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18680">
                <a:tc vMerge="1">
                  <a:txBody>
                    <a:bodyPr/>
                    <a:lstStyle/>
                    <a:p>
                      <a:pPr algn="r" fontAlgn="b"/>
                      <a:endParaRPr lang="pl-PL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WYŻSZA SZKOŁA MENEDŻERSKA W LEGNICY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09808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720080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l-PL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ABSOLWENCI Z </a:t>
            </a:r>
            <a:r>
              <a:rPr lang="pl-PL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2017 </a:t>
            </a:r>
            <a:r>
              <a:rPr lang="pl-PL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R., </a:t>
            </a:r>
            <a:r>
              <a:rPr lang="pl-PL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l-PL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KTÓRZY </a:t>
            </a:r>
            <a:r>
              <a:rPr lang="pl-PL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PRZYSTĄPILI DO EGZAMINÓW </a:t>
            </a:r>
            <a:r>
              <a:rPr lang="pl-PL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WG APLIKACJI</a:t>
            </a:r>
          </a:p>
        </p:txBody>
      </p:sp>
      <p:cxnSp>
        <p:nvCxnSpPr>
          <p:cNvPr id="4" name="Łącznik prosty 3"/>
          <p:cNvCxnSpPr/>
          <p:nvPr/>
        </p:nvCxnSpPr>
        <p:spPr>
          <a:xfrm>
            <a:off x="0" y="6303963"/>
            <a:ext cx="9144000" cy="1587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Symbol zastępczy zawartości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28061697"/>
              </p:ext>
            </p:extLst>
          </p:nvPr>
        </p:nvGraphicFramePr>
        <p:xfrm>
          <a:off x="179511" y="928119"/>
          <a:ext cx="8784977" cy="52371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2049"/>
                <a:gridCol w="3672408"/>
                <a:gridCol w="820892"/>
                <a:gridCol w="964907"/>
                <a:gridCol w="964907"/>
                <a:gridCol w="964907"/>
                <a:gridCol w="964907"/>
              </a:tblGrid>
              <a:tr h="373940">
                <a:tc>
                  <a:txBody>
                    <a:bodyPr/>
                    <a:lstStyle/>
                    <a:p>
                      <a:endParaRPr lang="pl-PL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1000" dirty="0"/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altLang="pl-PL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ŁĄCZNIE</a:t>
                      </a:r>
                    </a:p>
                  </a:txBody>
                  <a:tcPr anchor="b" horzOverflow="overflow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altLang="pl-PL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APLIKACJA ADWOKACKA</a:t>
                      </a:r>
                    </a:p>
                  </a:txBody>
                  <a:tcPr anchor="b" horzOverflow="overflow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altLang="pl-PL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APLIKACJA RADCOWSKA</a:t>
                      </a:r>
                    </a:p>
                  </a:txBody>
                  <a:tcPr anchor="b" horzOverflow="overflow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altLang="pl-PL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APLIKACJA NOTARIALNA</a:t>
                      </a:r>
                    </a:p>
                  </a:txBody>
                  <a:tcPr anchor="b" horzOverflow="overflow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altLang="pl-PL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APLIKACJA KOMORNICZA</a:t>
                      </a:r>
                    </a:p>
                  </a:txBody>
                  <a:tcPr horzOverflow="overflow"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327742">
                <a:tc>
                  <a:txBody>
                    <a:bodyPr/>
                    <a:lstStyle/>
                    <a:p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1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UNIWERSYTET WROCŁAWSKI</a:t>
                      </a:r>
                      <a:endParaRPr lang="pl-PL" sz="11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399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143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209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34070">
                <a:tc>
                  <a:txBody>
                    <a:bodyPr/>
                    <a:lstStyle/>
                    <a:p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1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UNIWERSYTET WARSZAWSKI</a:t>
                      </a:r>
                      <a:endParaRPr lang="pl-PL" sz="11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365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219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130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27742">
                <a:tc>
                  <a:txBody>
                    <a:bodyPr/>
                    <a:lstStyle/>
                    <a:p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1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UNIWERSYTET JAGIELLOŃSKI W KRAKOWIE</a:t>
                      </a:r>
                      <a:endParaRPr lang="pl-PL" sz="11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278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108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153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75227">
                <a:tc>
                  <a:txBody>
                    <a:bodyPr/>
                    <a:lstStyle/>
                    <a:p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1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UNIWERSYTET IM. A. MICKIEWICZA </a:t>
                      </a:r>
                    </a:p>
                    <a:p>
                      <a:pPr algn="l" fontAlgn="b"/>
                      <a:r>
                        <a:rPr lang="pl-PL" sz="11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 POZNANIU</a:t>
                      </a:r>
                      <a:endParaRPr lang="pl-PL" sz="11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231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132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27742">
                <a:tc>
                  <a:txBody>
                    <a:bodyPr/>
                    <a:lstStyle/>
                    <a:p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1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UNIWERSYTET ŚLĄSKI W KATOWICACH</a:t>
                      </a:r>
                      <a:endParaRPr lang="pl-PL" sz="11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197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82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27742">
                <a:tc>
                  <a:txBody>
                    <a:bodyPr/>
                    <a:lstStyle/>
                    <a:p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1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UNIWERSYTET M. KOPERNIKA W TORUNIU</a:t>
                      </a:r>
                      <a:endParaRPr lang="pl-PL" sz="11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188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118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2774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1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UNIWERSYTET GDAŃSKI</a:t>
                      </a:r>
                      <a:endParaRPr lang="pl-PL" sz="11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186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75227">
                <a:tc>
                  <a:txBody>
                    <a:bodyPr/>
                    <a:lstStyle/>
                    <a:p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1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UNIWERSYTET MARII CURIE-SKŁODOWSKIEJ </a:t>
                      </a:r>
                    </a:p>
                    <a:p>
                      <a:pPr algn="l" fontAlgn="b"/>
                      <a:r>
                        <a:rPr lang="pl-PL" sz="11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 LUBLINIE </a:t>
                      </a:r>
                      <a:endParaRPr lang="pl-PL" sz="11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175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103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7522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1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UNIWERSYTET KARD. S. WYSZYŃSKIEGO </a:t>
                      </a:r>
                    </a:p>
                    <a:p>
                      <a:pPr algn="l" fontAlgn="b"/>
                      <a:r>
                        <a:rPr lang="pl-PL" sz="11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 WARSZAWIE</a:t>
                      </a:r>
                      <a:endParaRPr lang="pl-PL" sz="11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161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27742">
                <a:tc>
                  <a:txBody>
                    <a:bodyPr/>
                    <a:lstStyle/>
                    <a:p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1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UNIWERSYTET ŁÓDZKI</a:t>
                      </a:r>
                      <a:endParaRPr lang="pl-PL" sz="11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147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27742">
                <a:tc>
                  <a:txBody>
                    <a:bodyPr/>
                    <a:lstStyle/>
                    <a:p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1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KATOLICKI</a:t>
                      </a:r>
                      <a:r>
                        <a:rPr lang="pl-PL" sz="115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UNIWERSYTET LUBELSKI</a:t>
                      </a:r>
                      <a:endParaRPr lang="pl-PL" sz="115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140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76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75227">
                <a:tc>
                  <a:txBody>
                    <a:bodyPr/>
                    <a:lstStyle/>
                    <a:p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15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UNIWERSYTET WARMIŃSKO-MAZURSKI </a:t>
                      </a:r>
                    </a:p>
                    <a:p>
                      <a:pPr algn="l" fontAlgn="b"/>
                      <a:r>
                        <a:rPr lang="pl-PL" sz="115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 OLSZTYNIE</a:t>
                      </a:r>
                      <a:endParaRPr lang="pl-PL" sz="115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127</a:t>
                      </a:r>
                      <a:endParaRPr lang="pl-PL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</a:t>
                      </a:r>
                      <a:endParaRPr lang="pl-PL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74</a:t>
                      </a:r>
                      <a:endParaRPr lang="pl-PL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pl-PL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pl-PL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34070">
                <a:tc>
                  <a:txBody>
                    <a:bodyPr/>
                    <a:lstStyle/>
                    <a:p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1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UNIWERSYTET SZCZECIŃSKI</a:t>
                      </a:r>
                      <a:endParaRPr lang="pl-PL" sz="11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115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76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36405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008112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l-PL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ODSETEK OSÓB Z WYNIKIEM POZYTYWNYM Z DANEJ UCZELNI DO LICZBY OSÓB, KTÓRE PRZYSTĄPIŁY Z DANEJ UCZELNI – PORÓWNANIE DO ŚREDNIEGO WYNIKU W KRAJU (OBEJMUJE UCZELNIE, Z KTÓRYCH PRZYSTĄPIŁO </a:t>
            </a:r>
            <a:br>
              <a:rPr lang="pl-PL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l-PL" sz="1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MNIEJ </a:t>
            </a:r>
            <a:r>
              <a:rPr lang="pl-PL" sz="1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NIŻ OK. 3% </a:t>
            </a:r>
            <a:r>
              <a:rPr lang="pl-PL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WSZYSTKICH ZDAJĄCYCH NA APLIKACJĘ)</a:t>
            </a:r>
          </a:p>
        </p:txBody>
      </p:sp>
      <p:graphicFrame>
        <p:nvGraphicFramePr>
          <p:cNvPr id="3" name="Symbol zastępczy zawartości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18717467"/>
              </p:ext>
            </p:extLst>
          </p:nvPr>
        </p:nvGraphicFramePr>
        <p:xfrm>
          <a:off x="179512" y="1124744"/>
          <a:ext cx="8507288" cy="51792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4" name="Łącznik prosty 3"/>
          <p:cNvCxnSpPr/>
          <p:nvPr/>
        </p:nvCxnSpPr>
        <p:spPr>
          <a:xfrm>
            <a:off x="0" y="6303963"/>
            <a:ext cx="9144000" cy="1587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0434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24805" y="116632"/>
            <a:ext cx="8229600" cy="72008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l-PL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ANALIZA ZBIORCZA </a:t>
            </a:r>
            <a:r>
              <a:rPr lang="pl-PL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WSZYSCY </a:t>
            </a:r>
            <a:r>
              <a:rPr lang="pl-PL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ZDAJĄCY WG UCZELNI </a:t>
            </a:r>
            <a:br>
              <a:rPr lang="pl-PL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l-PL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ZESTAWIENIE LAT </a:t>
            </a:r>
            <a:r>
              <a:rPr lang="pl-PL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2008-2017</a:t>
            </a:r>
          </a:p>
        </p:txBody>
      </p:sp>
      <p:cxnSp>
        <p:nvCxnSpPr>
          <p:cNvPr id="4" name="Łącznik prosty 3"/>
          <p:cNvCxnSpPr/>
          <p:nvPr/>
        </p:nvCxnSpPr>
        <p:spPr>
          <a:xfrm>
            <a:off x="0" y="6303963"/>
            <a:ext cx="9144000" cy="1587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7485075"/>
              </p:ext>
            </p:extLst>
          </p:nvPr>
        </p:nvGraphicFramePr>
        <p:xfrm>
          <a:off x="107505" y="836715"/>
          <a:ext cx="8928990" cy="532859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95266"/>
                <a:gridCol w="595266"/>
                <a:gridCol w="595266"/>
                <a:gridCol w="595266"/>
                <a:gridCol w="595266"/>
                <a:gridCol w="595266"/>
                <a:gridCol w="595266"/>
                <a:gridCol w="595266"/>
                <a:gridCol w="595266"/>
                <a:gridCol w="595266"/>
                <a:gridCol w="595266"/>
                <a:gridCol w="595266"/>
                <a:gridCol w="595266"/>
                <a:gridCol w="595266"/>
                <a:gridCol w="595266"/>
              </a:tblGrid>
              <a:tr h="2197414"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UCZELNIA</a:t>
                      </a:r>
                      <a:endParaRPr lang="pl-PL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72" marR="8572" marT="8572" marB="0" vert="vert27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1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UNIWERSYTET JAGIELLOŃSKI W KRAKOWIE</a:t>
                      </a:r>
                      <a:endParaRPr lang="pl-PL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72" marR="8572" marT="8572" marB="0" vert="vert27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1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UNIWERSYTET ŁÓDZKI</a:t>
                      </a:r>
                      <a:endParaRPr lang="pl-PL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72" marR="8572" marT="8572" marB="0" vert="vert27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1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UNIWERSYTET WARSZAWSKI</a:t>
                      </a:r>
                      <a:endParaRPr lang="pl-PL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72" marR="8572" marT="8572" marB="0" vert="vert27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1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UNIWERSYTET IM. A. MICKIEWICZA W POZNANIU</a:t>
                      </a:r>
                      <a:endParaRPr lang="pl-PL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72" marR="8572" marT="8572" marB="0" vert="vert27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1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UNIWERSYTET SZCZECIŃSKI</a:t>
                      </a:r>
                      <a:endParaRPr lang="pl-PL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72" marR="8572" marT="8572" marB="0" vert="vert27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1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UNIWERSYTET WROCŁAWSKI</a:t>
                      </a:r>
                      <a:endParaRPr lang="pl-PL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72" marR="8572" marT="8572" marB="0" vert="vert27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1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UNIWERSYTET M. KOPERNIKA W TORUNIU</a:t>
                      </a:r>
                      <a:endParaRPr lang="pl-PL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72" marR="8572" marT="8572" marB="0" vert="vert27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1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UNIWERSYTET GDAŃSKI</a:t>
                      </a:r>
                      <a:endParaRPr lang="pl-PL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72" marR="8572" marT="8572" marB="0" vert="vert27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1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UNIWERSYTET ŚLĄSKI W KATOWICACH</a:t>
                      </a:r>
                      <a:endParaRPr lang="pl-PL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72" marR="8572" marT="8572" marB="0" vert="vert27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1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KATOLICKI UNIWERSYTET LUBELSKI</a:t>
                      </a:r>
                      <a:endParaRPr lang="pl-PL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72" marR="8572" marT="8572" marB="0" vert="vert27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1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UMSC W LUBLINIE</a:t>
                      </a:r>
                      <a:endParaRPr lang="pl-PL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72" marR="8572" marT="8572" marB="0" vert="vert27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1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UNIWERSYTET KARD. S. WYSZYŃSKIEGO</a:t>
                      </a:r>
                      <a:endParaRPr lang="pl-PL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72" marR="8572" marT="8572" marB="0" vert="vert27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1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UNIWERSYTET WARMIŃSKO-MAZURSKI</a:t>
                      </a:r>
                      <a:endParaRPr lang="pl-PL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72" marR="8572" marT="8572" marB="0" vert="vert27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1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UCZELNIA ŁAZARSKIEGO</a:t>
                      </a:r>
                      <a:endParaRPr lang="pl-PL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72" marR="8572" marT="8572" marB="0" vert="vert27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314485"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4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</a:t>
                      </a:r>
                      <a:endParaRPr lang="pl-PL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72" marR="8572" marT="8572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4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pl-PL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72" marR="8572" marT="8572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4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pl-PL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72" marR="8572" marT="8572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4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pl-PL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72" marR="8572" marT="8572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4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pl-PL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72" marR="8572" marT="8572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4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pl-PL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72" marR="8572" marT="8572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4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pl-PL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72" marR="8572" marT="8572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4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pl-PL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72" marR="8572" marT="8572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4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pl-PL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72" marR="8572" marT="8572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4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pl-PL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72" marR="8572" marT="8572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4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pl-PL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72" marR="8572" marT="8572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4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pl-PL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72" marR="8572" marT="8572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4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pl-PL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72" marR="8572" marT="8572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4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pl-PL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72" marR="8572" marT="8572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4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pl-PL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72" marR="8572" marT="8572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14485"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4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2016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72" marR="8572" marT="857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4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72" marR="8572" marT="857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4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72" marR="8572" marT="857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4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72" marR="8572" marT="857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4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72" marR="8572" marT="857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4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72" marR="8572" marT="857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4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72" marR="8572" marT="857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400" b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72" marR="8572" marT="857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4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72" marR="8572" marT="857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4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72" marR="8572" marT="857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4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72" marR="8572" marT="857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4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72" marR="8572" marT="857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400" b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72" marR="8572" marT="857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400" b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</a:t>
                      </a:r>
                      <a:r>
                        <a:rPr lang="pl-PL" sz="1400" b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MU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72" marR="8572" marT="857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4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72" marR="8572" marT="8572" marB="0" anchor="ctr"/>
                </a:tc>
              </a:tr>
              <a:tr h="314485"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4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2015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72" marR="8572" marT="8572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4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72" marR="8572" marT="8572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4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72" marR="8572" marT="8572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4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72" marR="8572" marT="8572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4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72" marR="8572" marT="8572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4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72" marR="8572" marT="8572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4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72" marR="8572" marT="8572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4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72" marR="8572" marT="8572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4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72" marR="8572" marT="8572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4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72" marR="8572" marT="8572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4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72" marR="8572" marT="8572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4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72" marR="8572" marT="8572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4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72" marR="8572" marT="8572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4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72" marR="8572" marT="8572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4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72" marR="8572" marT="8572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14485"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400" b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2014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72" marR="8572" marT="857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400" b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72" marR="8572" marT="857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400" b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72" marR="8572" marT="857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400" b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72" marR="8572" marT="857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400" b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72" marR="8572" marT="857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400" b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72" marR="8572" marT="857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400" b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72" marR="8572" marT="857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400" b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72" marR="8572" marT="857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400" b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72" marR="8572" marT="857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400" b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72" marR="8572" marT="857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400" b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72" marR="8572" marT="857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400" b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72" marR="8572" marT="857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4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72" marR="8572" marT="857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400" b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</a:t>
                      </a:r>
                      <a:r>
                        <a:rPr lang="pl-PL" sz="1400" b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MU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72" marR="8572" marT="857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4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72" marR="8572" marT="8572" marB="0" anchor="ctr"/>
                </a:tc>
              </a:tr>
              <a:tr h="314485"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4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2013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72" marR="8572" marT="8572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4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72" marR="8572" marT="8572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4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72" marR="8572" marT="8572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4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72" marR="8572" marT="8572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4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72" marR="8572" marT="8572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4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72" marR="8572" marT="8572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4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72" marR="8572" marT="8572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4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72" marR="8572" marT="8572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4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72" marR="8572" marT="8572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4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72" marR="8572" marT="8572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4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72" marR="8572" marT="8572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4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72" marR="8572" marT="8572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4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72" marR="8572" marT="8572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4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72" marR="8572" marT="8572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4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72" marR="8572" marT="8572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14485"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400" b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2012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72" marR="8572" marT="857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400" b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72" marR="8572" marT="857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400" b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72" marR="8572" marT="857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400" b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72" marR="8572" marT="857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400" b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72" marR="8572" marT="857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400" b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72" marR="8572" marT="857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400" b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72" marR="8572" marT="857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400" b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72" marR="8572" marT="857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4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72" marR="8572" marT="857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400" b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72" marR="8572" marT="857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400" b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72" marR="8572" marT="857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400" b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72" marR="8572" marT="857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4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72" marR="8572" marT="857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4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72" marR="8572" marT="857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4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72" marR="8572" marT="8572" marB="0" anchor="ctr"/>
                </a:tc>
              </a:tr>
              <a:tr h="300813"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4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2011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72" marR="8572" marT="8572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4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72" marR="8572" marT="8572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4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72" marR="8572" marT="8572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4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72" marR="8572" marT="8572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4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72" marR="8572" marT="8572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4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72" marR="8572" marT="8572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4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72" marR="8572" marT="8572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4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72" marR="8572" marT="8572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4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72" marR="8572" marT="8572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4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72" marR="8572" marT="8572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400" b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72" marR="8572" marT="8572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4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72" marR="8572" marT="8572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4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72" marR="8572" marT="8572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4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72" marR="8572" marT="8572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4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72" marR="8572" marT="8572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14485"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400" b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2010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72" marR="8572" marT="857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400" b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72" marR="8572" marT="857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400" b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72" marR="8572" marT="857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400" b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72" marR="8572" marT="857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400" b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72" marR="8572" marT="857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400" b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72" marR="8572" marT="857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400" b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72" marR="8572" marT="857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400" b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72" marR="8572" marT="857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400" b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72" marR="8572" marT="857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400" b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72" marR="8572" marT="857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400" b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72" marR="8572" marT="857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400" b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72" marR="8572" marT="857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4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72" marR="8572" marT="857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400" b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MU</a:t>
                      </a:r>
                      <a:endParaRPr lang="pl-PL" sz="14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72" marR="8572" marT="857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4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72" marR="8572" marT="8572" marB="0" anchor="ctr"/>
                </a:tc>
              </a:tr>
              <a:tr h="314485"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4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2009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72" marR="8572" marT="8572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4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72" marR="8572" marT="8572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4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72" marR="8572" marT="8572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4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72" marR="8572" marT="8572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4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72" marR="8572" marT="8572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4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72" marR="8572" marT="8572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4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72" marR="8572" marT="8572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4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72" marR="8572" marT="8572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4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72" marR="8572" marT="8572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4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72" marR="8572" marT="8572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4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72" marR="8572" marT="8572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4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72" marR="8572" marT="8572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4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72" marR="8572" marT="8572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4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72" marR="8572" marT="8572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4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72" marR="8572" marT="8572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14485"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400" b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2008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72" marR="8572" marT="857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400" b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72" marR="8572" marT="857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400" b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72" marR="8572" marT="857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400" b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72" marR="8572" marT="857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400" b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72" marR="8572" marT="857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400" b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72" marR="8572" marT="857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4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72" marR="8572" marT="857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4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72" marR="8572" marT="857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400" b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72" marR="8572" marT="857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400" b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72" marR="8572" marT="857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400" b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72" marR="8572" marT="857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400" b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72" marR="8572" marT="857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400" b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72" marR="8572" marT="857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4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72" marR="8572" marT="857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4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72" marR="8572" marT="8572" marB="0" anchor="ctr"/>
                </a:tc>
              </a:tr>
            </a:tbl>
          </a:graphicData>
        </a:graphic>
      </p:graphicFrame>
      <p:sp>
        <p:nvSpPr>
          <p:cNvPr id="5" name="pole tekstowe 4"/>
          <p:cNvSpPr txBox="1"/>
          <p:nvPr/>
        </p:nvSpPr>
        <p:spPr>
          <a:xfrm>
            <a:off x="339497" y="6305550"/>
            <a:ext cx="51845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 – MAŁE UCZELNIE</a:t>
            </a:r>
            <a:endParaRPr lang="pl-PL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6407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328592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l-PL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KOBIETY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l-PL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 EGZAMINÓW PRZYSTĄPIŁO </a:t>
            </a:r>
            <a:r>
              <a:rPr lang="pl-PL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5 065 </a:t>
            </a:r>
            <a:r>
              <a:rPr lang="pl-PL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KOBIET,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l-PL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 STANOWI </a:t>
            </a:r>
            <a:r>
              <a:rPr lang="pl-PL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63,3%</a:t>
            </a:r>
            <a:r>
              <a:rPr lang="pl-PL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WSZYSTKICH ZDAJĄCYCH.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l-PL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WYNIK POZYTYWNY UZYSKAŁO </a:t>
            </a:r>
            <a:r>
              <a:rPr lang="pl-PL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2 677 </a:t>
            </a:r>
            <a:r>
              <a:rPr lang="pl-PL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KOBIET.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l-PL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ZDAWALNOŚĆ W GRUPIE KOBIET WYNIOSŁA </a:t>
            </a:r>
            <a:r>
              <a:rPr lang="pl-PL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52,8%.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pl-PL" sz="2400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l-PL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MĘŻCZYŹNI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l-PL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 </a:t>
            </a:r>
            <a:r>
              <a:rPr lang="pl-PL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EGZAMINÓW PRZYSTĄPIŁO </a:t>
            </a:r>
            <a:r>
              <a:rPr lang="pl-PL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2 932 </a:t>
            </a:r>
            <a:r>
              <a:rPr lang="pl-PL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MĘŻCZYZN, </a:t>
            </a:r>
            <a:endParaRPr lang="pl-PL" sz="2400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l-PL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 STANOWI </a:t>
            </a:r>
            <a:r>
              <a:rPr lang="pl-PL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36,7%</a:t>
            </a:r>
            <a:r>
              <a:rPr lang="pl-PL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WSZYSTKICH </a:t>
            </a:r>
            <a:r>
              <a:rPr lang="pl-PL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ZDAJĄCYCH.</a:t>
            </a:r>
            <a:endParaRPr lang="pl-PL" sz="2400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l-PL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WYNIK POZYTYWNY  UZYSKAŁO </a:t>
            </a:r>
            <a:r>
              <a:rPr lang="pl-PL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1 648 </a:t>
            </a:r>
            <a:r>
              <a:rPr lang="pl-PL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MĘŻCZYZN.</a:t>
            </a:r>
            <a:endParaRPr lang="pl-PL" sz="2400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l-PL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ZDAWALNOŚĆ W GRUPIE </a:t>
            </a:r>
            <a:r>
              <a:rPr lang="pl-PL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MĘŻCZYZN </a:t>
            </a:r>
            <a:r>
              <a:rPr lang="pl-PL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WYNIOSŁA </a:t>
            </a:r>
            <a:r>
              <a:rPr lang="pl-PL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56,2%.</a:t>
            </a:r>
            <a:endParaRPr lang="pl-PL" sz="2400" b="1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pl-PL" sz="20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Łącznik prosty 3"/>
          <p:cNvCxnSpPr/>
          <p:nvPr/>
        </p:nvCxnSpPr>
        <p:spPr>
          <a:xfrm>
            <a:off x="0" y="6303963"/>
            <a:ext cx="9144000" cy="1587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0611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92088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l-PL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CIEKAWOSTKI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3176"/>
          </a:xfrm>
        </p:spPr>
        <p:txBody>
          <a:bodyPr rtlCol="0">
            <a:normAutofit fontScale="92500"/>
          </a:bodyPr>
          <a:lstStyle/>
          <a:p>
            <a:pPr marL="174625" indent="-174625" algn="ctr">
              <a:lnSpc>
                <a:spcPct val="80000"/>
              </a:lnSpc>
              <a:buNone/>
            </a:pPr>
            <a:r>
              <a:rPr lang="pl-PL" altLang="pl-PL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NAJLEPSZE WYNIKI UZYSKANE PRZEZ </a:t>
            </a:r>
            <a:r>
              <a:rPr lang="pl-PL" altLang="pl-PL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KANDYDATÓW: </a:t>
            </a:r>
            <a:endParaRPr lang="pl-PL" altLang="pl-PL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4625" indent="-174625">
              <a:lnSpc>
                <a:spcPct val="80000"/>
              </a:lnSpc>
              <a:buClr>
                <a:schemeClr val="tx2"/>
              </a:buClr>
            </a:pPr>
            <a:r>
              <a:rPr lang="pl-PL" altLang="pl-PL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143 PUNKTY</a:t>
            </a:r>
            <a:endParaRPr lang="pl-PL" altLang="pl-PL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14375" lvl="1" indent="-350838">
              <a:lnSpc>
                <a:spcPct val="80000"/>
              </a:lnSpc>
              <a:tabLst>
                <a:tab pos="714375" algn="l"/>
              </a:tabLst>
            </a:pPr>
            <a:r>
              <a:rPr lang="pl-PL" altLang="pl-PL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ABSOLWENT 2017 (KOBIETA)</a:t>
            </a:r>
            <a:endParaRPr lang="pl-PL" altLang="pl-PL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14375" lvl="1" indent="-350838">
              <a:lnSpc>
                <a:spcPct val="80000"/>
              </a:lnSpc>
              <a:tabLst>
                <a:tab pos="714375" algn="l"/>
              </a:tabLst>
            </a:pPr>
            <a:r>
              <a:rPr lang="pl-PL" altLang="pl-PL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UNIWERSYTET WROCŁAWSKI</a:t>
            </a:r>
            <a:endParaRPr lang="pl-PL" altLang="pl-PL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14375" lvl="1" indent="-350838">
              <a:lnSpc>
                <a:spcPct val="80000"/>
              </a:lnSpc>
            </a:pPr>
            <a:r>
              <a:rPr lang="pl-PL" altLang="pl-PL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KOMISJA </a:t>
            </a:r>
            <a:r>
              <a:rPr lang="pl-PL" altLang="pl-PL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EGZAMINACYJNA DS. </a:t>
            </a:r>
            <a:r>
              <a:rPr lang="pl-PL" altLang="pl-PL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APLIKACJI ADWOKACKIEJ </a:t>
            </a:r>
            <a:r>
              <a:rPr lang="pl-PL" altLang="pl-PL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l-PL" altLang="pl-PL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altLang="pl-PL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 </a:t>
            </a:r>
            <a:r>
              <a:rPr lang="pl-PL" altLang="pl-PL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SIEDZIBĄ </a:t>
            </a:r>
            <a:r>
              <a:rPr lang="pl-PL" altLang="pl-PL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 WROCŁAWIU</a:t>
            </a:r>
          </a:p>
          <a:p>
            <a:pPr marL="363537" lvl="1" indent="0">
              <a:lnSpc>
                <a:spcPct val="80000"/>
              </a:lnSpc>
              <a:buNone/>
            </a:pPr>
            <a:r>
              <a:rPr lang="pl-PL" altLang="pl-PL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ORAZ</a:t>
            </a:r>
          </a:p>
          <a:p>
            <a:pPr marL="714375" lvl="1" indent="-350838">
              <a:lnSpc>
                <a:spcPct val="80000"/>
              </a:lnSpc>
              <a:tabLst>
                <a:tab pos="714375" algn="l"/>
              </a:tabLst>
            </a:pPr>
            <a:r>
              <a:rPr lang="pl-PL" altLang="pl-PL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ABSOLWENT 2017 </a:t>
            </a:r>
            <a:r>
              <a:rPr lang="pl-PL" altLang="pl-PL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(MĘŻCZYZNA)</a:t>
            </a:r>
            <a:endParaRPr lang="pl-PL" altLang="pl-PL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14375" lvl="1" indent="-350838">
              <a:lnSpc>
                <a:spcPct val="80000"/>
              </a:lnSpc>
              <a:tabLst>
                <a:tab pos="714375" algn="l"/>
              </a:tabLst>
            </a:pPr>
            <a:r>
              <a:rPr lang="pl-PL" altLang="pl-PL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UNIWERSYTET </a:t>
            </a:r>
            <a:r>
              <a:rPr lang="pl-PL" altLang="pl-PL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IM. ADAMA MICKIEWICZA W POZNANIU</a:t>
            </a:r>
            <a:endParaRPr lang="pl-PL" altLang="pl-PL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14375" lvl="1" indent="-350838">
              <a:lnSpc>
                <a:spcPct val="80000"/>
              </a:lnSpc>
            </a:pPr>
            <a:r>
              <a:rPr lang="pl-PL" altLang="pl-PL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KOMISJA EGZAMINACYJNA DS. </a:t>
            </a:r>
            <a:r>
              <a:rPr lang="pl-PL" altLang="pl-PL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APLIKACJI ADWOKACKIEJ </a:t>
            </a:r>
            <a:r>
              <a:rPr lang="pl-PL" altLang="pl-PL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l-PL" altLang="pl-PL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altLang="pl-PL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 SIEDZIBĄ </a:t>
            </a:r>
            <a:r>
              <a:rPr lang="pl-PL" altLang="pl-PL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 POZNANIU</a:t>
            </a:r>
            <a:endParaRPr lang="pl-PL" altLang="pl-PL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14375" lvl="1" indent="-350838">
              <a:lnSpc>
                <a:spcPct val="80000"/>
              </a:lnSpc>
            </a:pPr>
            <a:endParaRPr lang="pl-PL" altLang="pl-PL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4625" indent="-174625">
              <a:lnSpc>
                <a:spcPct val="80000"/>
              </a:lnSpc>
              <a:buClr>
                <a:schemeClr val="tx2"/>
              </a:buClr>
            </a:pPr>
            <a:r>
              <a:rPr lang="pl-PL" altLang="pl-PL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140 PUNKTÓW</a:t>
            </a:r>
            <a:endParaRPr lang="pl-PL" altLang="pl-PL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indent="-379413">
              <a:lnSpc>
                <a:spcPct val="80000"/>
              </a:lnSpc>
            </a:pPr>
            <a:r>
              <a:rPr lang="pl-PL" altLang="pl-PL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ABSOLWENT </a:t>
            </a:r>
            <a:r>
              <a:rPr lang="pl-PL" altLang="pl-PL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2017 (MĘŻCZYZNA)</a:t>
            </a:r>
            <a:endParaRPr lang="pl-PL" altLang="pl-PL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indent="-379413">
              <a:lnSpc>
                <a:spcPct val="80000"/>
              </a:lnSpc>
            </a:pPr>
            <a:r>
              <a:rPr lang="pl-PL" altLang="pl-PL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UNIWERSYTET </a:t>
            </a:r>
            <a:r>
              <a:rPr lang="pl-PL" altLang="pl-PL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JAGIELLOŃSKI W KRAKOWIE</a:t>
            </a:r>
            <a:endParaRPr lang="pl-PL" altLang="pl-PL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indent="-379413">
              <a:lnSpc>
                <a:spcPct val="80000"/>
              </a:lnSpc>
            </a:pPr>
            <a:r>
              <a:rPr lang="pl-PL" altLang="pl-PL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KOMISJA </a:t>
            </a:r>
            <a:r>
              <a:rPr lang="pl-PL" altLang="pl-PL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EGZAMINACYJNA DS</a:t>
            </a:r>
            <a:r>
              <a:rPr lang="pl-PL" altLang="pl-PL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pl-PL" altLang="pl-PL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APLIKACJI NOTARIALNEJ </a:t>
            </a:r>
          </a:p>
          <a:p>
            <a:pPr marL="712788" lvl="1" indent="-85725">
              <a:lnSpc>
                <a:spcPct val="80000"/>
              </a:lnSpc>
              <a:buNone/>
            </a:pPr>
            <a:r>
              <a:rPr lang="pl-PL" altLang="pl-PL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pl-PL" altLang="pl-PL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Z SIEDZIBĄ W KATOWICACH</a:t>
            </a:r>
            <a:endParaRPr lang="pl-PL" altLang="pl-PL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pl-PL" sz="20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4" name="Łącznik prosty 3"/>
          <p:cNvCxnSpPr/>
          <p:nvPr/>
        </p:nvCxnSpPr>
        <p:spPr>
          <a:xfrm>
            <a:off x="0" y="6303963"/>
            <a:ext cx="9144000" cy="1587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728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430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l-PL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CIEKAWOSTKI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4493096"/>
          </a:xfrm>
        </p:spPr>
        <p:txBody>
          <a:bodyPr rtlCol="0">
            <a:normAutofit/>
          </a:bodyPr>
          <a:lstStyle/>
          <a:p>
            <a:pPr>
              <a:buNone/>
            </a:pPr>
            <a:r>
              <a:rPr lang="pl-PL" altLang="pl-PL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201 </a:t>
            </a:r>
            <a:r>
              <a:rPr lang="pl-PL" altLang="pl-PL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OSÓB WSKAZAŁO, ŻE PRZYSTĘPUJE DO EGZAMINU </a:t>
            </a:r>
            <a:endParaRPr lang="pl-PL" altLang="pl-PL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pl-PL" altLang="pl-PL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pl-PL" altLang="pl-PL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 </a:t>
            </a:r>
            <a:r>
              <a:rPr lang="pl-PL" altLang="pl-PL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RAZ 5 LUB WIĘCEJ </a:t>
            </a:r>
          </a:p>
          <a:p>
            <a:pPr>
              <a:buNone/>
            </a:pPr>
            <a:r>
              <a:rPr lang="pl-PL" alt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(W TYM </a:t>
            </a:r>
            <a:r>
              <a:rPr lang="pl-PL" altLang="pl-PL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OSOBY </a:t>
            </a:r>
            <a:r>
              <a:rPr lang="pl-PL" alt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 RAZ </a:t>
            </a:r>
            <a:r>
              <a:rPr lang="pl-PL" altLang="pl-PL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 </a:t>
            </a:r>
            <a:r>
              <a:rPr lang="pl-PL" alt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pl-PL" altLang="pl-PL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 OSOBY </a:t>
            </a:r>
            <a:r>
              <a:rPr lang="pl-PL" alt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 RAZ </a:t>
            </a:r>
            <a:r>
              <a:rPr lang="pl-PL" altLang="pl-PL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9)</a:t>
            </a:r>
            <a:endParaRPr lang="pl-PL" altLang="pl-PL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endParaRPr lang="pl-PL" altLang="pl-PL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pl-PL" alt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pl-PL" altLang="pl-PL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OSOBY TE STANOWIĄ </a:t>
            </a:r>
            <a:r>
              <a:rPr lang="pl-PL" altLang="pl-PL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2,5% </a:t>
            </a:r>
            <a:r>
              <a:rPr lang="pl-PL" altLang="pl-PL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WSZYSTKICH PRZYSTĘPUJĄCYCH DO EGZAMINÓW</a:t>
            </a:r>
          </a:p>
          <a:p>
            <a:pPr>
              <a:buNone/>
            </a:pPr>
            <a:endParaRPr lang="pl-PL" altLang="pl-PL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pl-PL" alt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pl-PL" altLang="pl-PL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ZDAWALNOŚĆ W TEJ GRUPIE </a:t>
            </a:r>
            <a:r>
              <a:rPr lang="pl-PL" altLang="pl-PL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WYNIOSŁA 35,3% </a:t>
            </a:r>
          </a:p>
          <a:p>
            <a:pPr>
              <a:buNone/>
            </a:pPr>
            <a:r>
              <a:rPr lang="pl-PL" altLang="pl-PL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pl-PL" sz="20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4" name="Łącznik prosty 3"/>
          <p:cNvCxnSpPr/>
          <p:nvPr/>
        </p:nvCxnSpPr>
        <p:spPr>
          <a:xfrm>
            <a:off x="0" y="6303963"/>
            <a:ext cx="9144000" cy="1587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384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936104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l-PL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CIEKAWOSTKI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51520" y="1268760"/>
            <a:ext cx="8568952" cy="4824536"/>
          </a:xfrm>
        </p:spPr>
        <p:txBody>
          <a:bodyPr rtlCol="0"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pl-PL" altLang="pl-PL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 TYM ROKU DO EGZAMINU PRZYSTĄPIŁY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pl-PL" altLang="pl-PL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UZYSKAŁY Z EGZAMINU WYNIK POZYTYWNY DWIE </a:t>
            </a:r>
            <a:r>
              <a:rPr lang="pl-PL" altLang="pl-PL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OSOBY, KTÓRE </a:t>
            </a:r>
            <a:r>
              <a:rPr lang="pl-PL" alt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UKOŃCZYŁY </a:t>
            </a:r>
            <a:r>
              <a:rPr lang="pl-PL" altLang="pl-PL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STUDIA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pl-PL" altLang="pl-PL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 1985 R.,</a:t>
            </a:r>
          </a:p>
          <a:p>
            <a:pPr marL="0" indent="0" algn="ctr">
              <a:spcBef>
                <a:spcPts val="0"/>
              </a:spcBef>
              <a:buNone/>
            </a:pPr>
            <a:endParaRPr lang="pl-PL" altLang="pl-PL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9388" lvl="1" indent="0" algn="ctr">
              <a:spcBef>
                <a:spcPts val="0"/>
              </a:spcBef>
              <a:buNone/>
            </a:pPr>
            <a:r>
              <a:rPr lang="pl-PL" altLang="pl-PL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SĄ TO ABSOLWENCI:</a:t>
            </a:r>
          </a:p>
          <a:p>
            <a:pPr marL="179388" lvl="1" indent="0" algn="ctr">
              <a:spcBef>
                <a:spcPts val="0"/>
              </a:spcBef>
              <a:buNone/>
            </a:pPr>
            <a:r>
              <a:rPr lang="pl-PL" altLang="pl-PL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UNIWERSYTETU WARSZAWSKIEGO</a:t>
            </a:r>
          </a:p>
          <a:p>
            <a:pPr marL="179388" lvl="1" indent="0" algn="ctr">
              <a:spcBef>
                <a:spcPts val="0"/>
              </a:spcBef>
              <a:buNone/>
            </a:pPr>
            <a:r>
              <a:rPr lang="pl-PL" altLang="pl-PL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ORAZ</a:t>
            </a:r>
          </a:p>
          <a:p>
            <a:pPr marL="179388" lvl="1" indent="0" algn="ctr">
              <a:spcBef>
                <a:spcPts val="0"/>
              </a:spcBef>
              <a:buNone/>
            </a:pPr>
            <a:r>
              <a:rPr lang="pl-PL" altLang="pl-PL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UNIWERSYTETU WARMIŃSKO-MAZURSKIEGO</a:t>
            </a:r>
            <a:endParaRPr lang="pl-PL" altLang="pl-PL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9388" lvl="1" indent="0" algn="ctr">
              <a:spcBef>
                <a:spcPts val="0"/>
              </a:spcBef>
              <a:buNone/>
            </a:pPr>
            <a:r>
              <a:rPr lang="pl-PL" altLang="pl-PL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(DLA TEJ OSOBY BYŁ TO PIERWSZY EGZAMIN)</a:t>
            </a:r>
            <a:endParaRPr lang="pl-PL" altLang="pl-PL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pl-PL" sz="2000" dirty="0" smtClean="0">
              <a:solidFill>
                <a:schemeClr val="tx1">
                  <a:lumMod val="50000"/>
                  <a:lumOff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l-PL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GRATULUJEMY!</a:t>
            </a:r>
          </a:p>
        </p:txBody>
      </p:sp>
      <p:cxnSp>
        <p:nvCxnSpPr>
          <p:cNvPr id="4" name="Łącznik prosty 3"/>
          <p:cNvCxnSpPr/>
          <p:nvPr/>
        </p:nvCxnSpPr>
        <p:spPr>
          <a:xfrm>
            <a:off x="0" y="6303963"/>
            <a:ext cx="9144000" cy="1587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4173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/>
          <p:cNvSpPr txBox="1">
            <a:spLocks/>
          </p:cNvSpPr>
          <p:nvPr/>
        </p:nvSpPr>
        <p:spPr>
          <a:xfrm>
            <a:off x="179512" y="188641"/>
            <a:ext cx="8278688" cy="648072"/>
          </a:xfrm>
          <a:prstGeom prst="rect">
            <a:avLst/>
          </a:prstGeom>
        </p:spPr>
        <p:txBody>
          <a:bodyPr anchor="ctr">
            <a:normAutofit fontScale="92500" lnSpcReduction="2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l-PL" sz="4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PROFIL STATYSTYCZNY</a:t>
            </a:r>
            <a:endParaRPr lang="pl-PL" sz="4400" b="1" dirty="0">
              <a:solidFill>
                <a:schemeClr val="tx1">
                  <a:lumMod val="50000"/>
                  <a:lumOff val="50000"/>
                </a:schemeClr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5" name="Łącznik prosty 4"/>
          <p:cNvCxnSpPr/>
          <p:nvPr/>
        </p:nvCxnSpPr>
        <p:spPr>
          <a:xfrm>
            <a:off x="0" y="6303963"/>
            <a:ext cx="9144000" cy="1587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Podtytuł 2"/>
          <p:cNvSpPr txBox="1">
            <a:spLocks/>
          </p:cNvSpPr>
          <p:nvPr/>
        </p:nvSpPr>
        <p:spPr>
          <a:xfrm>
            <a:off x="971600" y="3753036"/>
            <a:ext cx="7486600" cy="2340260"/>
          </a:xfrm>
          <a:prstGeom prst="rect">
            <a:avLst/>
          </a:prstGeom>
        </p:spPr>
        <p:txBody>
          <a:bodyPr>
            <a:normAutofit/>
          </a:bodyPr>
          <a:lstStyle/>
          <a:p>
            <a:pPr eaLnBrk="1" hangingPunct="1">
              <a:buFont typeface="Wingdings" pitchFamily="2" charset="2"/>
              <a:buNone/>
            </a:pPr>
            <a:endParaRPr lang="pl-PL" altLang="pl-PL" sz="3200" b="1" dirty="0">
              <a:latin typeface="Arial" pitchFamily="34" charset="0"/>
            </a:endParaRPr>
          </a:p>
        </p:txBody>
      </p:sp>
      <p:sp>
        <p:nvSpPr>
          <p:cNvPr id="21" name="Symbol zastępczy tekstu 20"/>
          <p:cNvSpPr>
            <a:spLocks noGrp="1"/>
          </p:cNvSpPr>
          <p:nvPr>
            <p:ph type="body" idx="1"/>
          </p:nvPr>
        </p:nvSpPr>
        <p:spPr>
          <a:xfrm>
            <a:off x="179512" y="1484784"/>
            <a:ext cx="4040188" cy="432047"/>
          </a:xfrm>
        </p:spPr>
        <p:txBody>
          <a:bodyPr/>
          <a:lstStyle/>
          <a:p>
            <a:r>
              <a:rPr lang="pl-PL" sz="1800" u="sng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STATYSTYCZNY KANDYDAT</a:t>
            </a:r>
            <a:endParaRPr lang="pl-PL" sz="1800" u="sng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Symbol zastępczy zawartości 21"/>
          <p:cNvSpPr>
            <a:spLocks noGrp="1"/>
          </p:cNvSpPr>
          <p:nvPr>
            <p:ph sz="half" idx="2"/>
          </p:nvPr>
        </p:nvSpPr>
        <p:spPr>
          <a:xfrm>
            <a:off x="179512" y="2024844"/>
            <a:ext cx="3168352" cy="4068452"/>
          </a:xfrm>
        </p:spPr>
        <p:txBody>
          <a:bodyPr/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pl-PL" sz="1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UKOŃCZYŁ </a:t>
            </a:r>
            <a:r>
              <a:rPr lang="pl-PL" sz="18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STUDIA STACJONARNE</a:t>
            </a:r>
            <a:r>
              <a:rPr lang="pl-PL" sz="1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(57,99%) NA </a:t>
            </a:r>
            <a:r>
              <a:rPr lang="pl-PL" sz="18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UNIWERSYTECIE WROCŁAWSKIM</a:t>
            </a:r>
            <a:r>
              <a:rPr lang="pl-PL" sz="1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(9,95%)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pl-PL" sz="1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 </a:t>
            </a:r>
            <a:r>
              <a:rPr lang="pl-PL" sz="18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2017</a:t>
            </a:r>
            <a:r>
              <a:rPr lang="pl-PL" sz="1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R. </a:t>
            </a:r>
            <a:r>
              <a:rPr lang="pl-PL" sz="1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(42,99%)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pl-PL" sz="1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 OCENĄ </a:t>
            </a:r>
            <a:r>
              <a:rPr lang="pl-PL" sz="18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„DOBRY” </a:t>
            </a:r>
            <a:r>
              <a:rPr lang="pl-PL" sz="1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 DYPLOMIE (36,74%)</a:t>
            </a:r>
            <a:endParaRPr lang="pl-PL" sz="18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pl-PL" sz="1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ZDAWAŁ </a:t>
            </a:r>
            <a:r>
              <a:rPr lang="pl-PL" sz="1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 </a:t>
            </a:r>
            <a:r>
              <a:rPr lang="pl-PL" sz="1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WARSZAWIE</a:t>
            </a:r>
            <a:r>
              <a:rPr lang="pl-PL" sz="1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(30,80%)</a:t>
            </a:r>
            <a:endParaRPr lang="pl-PL" sz="18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pl-PL" sz="1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 APLIKACJĘ </a:t>
            </a:r>
            <a:r>
              <a:rPr lang="pl-PL" sz="18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RADCOWSKĄ</a:t>
            </a:r>
            <a:r>
              <a:rPr lang="pl-PL" sz="1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(53,60%)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pl-PL" sz="1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JEST </a:t>
            </a:r>
            <a:r>
              <a:rPr lang="pl-PL" sz="18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KOBIETĄ </a:t>
            </a:r>
            <a:r>
              <a:rPr lang="pl-PL" sz="1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(63,34%)</a:t>
            </a:r>
          </a:p>
        </p:txBody>
      </p:sp>
      <p:sp>
        <p:nvSpPr>
          <p:cNvPr id="23" name="Symbol zastępczy tekstu 22"/>
          <p:cNvSpPr>
            <a:spLocks noGrp="1"/>
          </p:cNvSpPr>
          <p:nvPr>
            <p:ph type="body" sz="quarter" idx="3"/>
          </p:nvPr>
        </p:nvSpPr>
        <p:spPr>
          <a:xfrm>
            <a:off x="4427984" y="908719"/>
            <a:ext cx="4176464" cy="360042"/>
          </a:xfrm>
        </p:spPr>
        <p:txBody>
          <a:bodyPr/>
          <a:lstStyle/>
          <a:p>
            <a:r>
              <a:rPr lang="pl-PL" u="sng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STATYSTYCZNY</a:t>
            </a:r>
            <a:r>
              <a:rPr lang="pl-PL" sz="2000" u="sng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APLIKANT</a:t>
            </a:r>
            <a:endParaRPr lang="pl-PL" sz="2000" u="sng" dirty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Symbol zastępczy zawartości 23"/>
          <p:cNvSpPr>
            <a:spLocks noGrp="1"/>
          </p:cNvSpPr>
          <p:nvPr>
            <p:ph sz="quarter" idx="4"/>
          </p:nvPr>
        </p:nvSpPr>
        <p:spPr>
          <a:xfrm>
            <a:off x="4318856" y="1268760"/>
            <a:ext cx="4644615" cy="5035203"/>
          </a:xfrm>
        </p:spPr>
        <p:txBody>
          <a:bodyPr/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pl-PL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UKOŃCZYŁ </a:t>
            </a:r>
            <a:r>
              <a:rPr lang="pl-PL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STUDIA STACJONARNE</a:t>
            </a:r>
            <a:r>
              <a:rPr lang="pl-PL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(66,24%)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pl-PL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 </a:t>
            </a:r>
            <a:r>
              <a:rPr lang="pl-PL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UNIWERSYTECIE </a:t>
            </a:r>
            <a:r>
              <a:rPr lang="pl-PL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WARSZAWSKIM </a:t>
            </a:r>
            <a:r>
              <a:rPr lang="pl-PL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(11,45%) </a:t>
            </a:r>
            <a:endParaRPr lang="pl-PL" dirty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pl-PL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 </a:t>
            </a:r>
            <a:r>
              <a:rPr lang="pl-PL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2017</a:t>
            </a:r>
            <a:r>
              <a:rPr lang="pl-PL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R. </a:t>
            </a:r>
            <a:r>
              <a:rPr lang="pl-PL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(50,68%) </a:t>
            </a:r>
            <a:endParaRPr lang="pl-PL" dirty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pl-PL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 OCENĄ </a:t>
            </a:r>
            <a:r>
              <a:rPr lang="pl-PL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„</a:t>
            </a:r>
            <a:r>
              <a:rPr lang="pl-PL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DOBRY PLUS”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pl-PL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 </a:t>
            </a:r>
            <a:r>
              <a:rPr lang="pl-PL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DYPLOMIE </a:t>
            </a:r>
            <a:r>
              <a:rPr lang="pl-PL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(36,83%)</a:t>
            </a:r>
            <a:endParaRPr lang="pl-PL" dirty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pl-PL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ZDAŁ </a:t>
            </a:r>
            <a:r>
              <a:rPr lang="pl-PL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 </a:t>
            </a:r>
            <a:r>
              <a:rPr lang="pl-PL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WARSZAWIE</a:t>
            </a:r>
            <a:r>
              <a:rPr lang="pl-PL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(30,01%)</a:t>
            </a:r>
            <a:endParaRPr lang="pl-PL" dirty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pl-PL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 </a:t>
            </a:r>
            <a:r>
              <a:rPr lang="pl-PL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APLIKACJĘ </a:t>
            </a:r>
            <a:r>
              <a:rPr lang="pl-PL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RADCOWSKĄ</a:t>
            </a:r>
            <a:r>
              <a:rPr lang="pl-PL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(54,20%)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pl-PL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JEST </a:t>
            </a:r>
            <a:r>
              <a:rPr lang="pl-PL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KOBIETĄ </a:t>
            </a:r>
            <a:r>
              <a:rPr lang="pl-PL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(51,58%)</a:t>
            </a:r>
            <a:endParaRPr lang="pl-PL" dirty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l-PL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0445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9595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/>
          <p:cNvSpPr txBox="1">
            <a:spLocks/>
          </p:cNvSpPr>
          <p:nvPr/>
        </p:nvSpPr>
        <p:spPr>
          <a:xfrm>
            <a:off x="500063" y="2000250"/>
            <a:ext cx="7958137" cy="3156942"/>
          </a:xfrm>
          <a:prstGeom prst="rect">
            <a:avLst/>
          </a:prstGeom>
        </p:spPr>
        <p:txBody>
          <a:bodyPr anchor="ctr">
            <a:normAutofit fontScale="925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l-PL" sz="5800" dirty="0" smtClean="0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Dziękujemy</a:t>
            </a:r>
          </a:p>
          <a:p>
            <a:pPr algn="ctr" fontAlgn="auto">
              <a:spcAft>
                <a:spcPts val="0"/>
              </a:spcAft>
              <a:defRPr/>
            </a:pPr>
            <a:endParaRPr lang="pl-PL" sz="5200" dirty="0" smtClean="0">
              <a:solidFill>
                <a:schemeClr val="bg1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 fontAlgn="auto">
              <a:spcAft>
                <a:spcPts val="0"/>
              </a:spcAft>
              <a:defRPr/>
            </a:pPr>
            <a:r>
              <a:rPr lang="pl-PL" sz="4400" dirty="0" smtClean="0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Departament Zawodów Prawniczych 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pl-PL" sz="4400" dirty="0" smtClean="0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i Dostępu do Pomocy Prawnej</a:t>
            </a:r>
            <a:endParaRPr lang="pl-PL" sz="4400" dirty="0">
              <a:solidFill>
                <a:schemeClr val="bg1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5" name="Łącznik prosty 4"/>
          <p:cNvCxnSpPr/>
          <p:nvPr/>
        </p:nvCxnSpPr>
        <p:spPr>
          <a:xfrm>
            <a:off x="0" y="6303963"/>
            <a:ext cx="9144000" cy="1587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00" name="Obraz 5" descr="logotyp_kontra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500063"/>
            <a:ext cx="2928937" cy="735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720080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l-PL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ABSOLWENCI Z </a:t>
            </a:r>
            <a:r>
              <a:rPr lang="pl-PL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2017 </a:t>
            </a:r>
            <a:r>
              <a:rPr lang="pl-PL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R., </a:t>
            </a:r>
            <a:r>
              <a:rPr lang="pl-PL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l-PL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KTÓRZY </a:t>
            </a:r>
            <a:r>
              <a:rPr lang="pl-PL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PRZYSTĄPILI DO EGZAMINÓW </a:t>
            </a:r>
            <a:r>
              <a:rPr lang="pl-PL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WG APLIKACJI</a:t>
            </a:r>
          </a:p>
        </p:txBody>
      </p:sp>
      <p:cxnSp>
        <p:nvCxnSpPr>
          <p:cNvPr id="4" name="Łącznik prosty 3"/>
          <p:cNvCxnSpPr/>
          <p:nvPr/>
        </p:nvCxnSpPr>
        <p:spPr>
          <a:xfrm>
            <a:off x="0" y="6303963"/>
            <a:ext cx="9144000" cy="1587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Symbol zastępczy zawartości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69901628"/>
              </p:ext>
            </p:extLst>
          </p:nvPr>
        </p:nvGraphicFramePr>
        <p:xfrm>
          <a:off x="179511" y="836713"/>
          <a:ext cx="8784977" cy="5436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41"/>
                <a:gridCol w="3744416"/>
                <a:gridCol w="820892"/>
                <a:gridCol w="964907"/>
                <a:gridCol w="964907"/>
                <a:gridCol w="964907"/>
                <a:gridCol w="964907"/>
              </a:tblGrid>
              <a:tr h="449016">
                <a:tc>
                  <a:txBody>
                    <a:bodyPr/>
                    <a:lstStyle/>
                    <a:p>
                      <a:endParaRPr lang="pl-PL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1000" dirty="0"/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altLang="pl-PL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ŁĄCZNIE</a:t>
                      </a:r>
                    </a:p>
                  </a:txBody>
                  <a:tcPr anchor="b" horzOverflow="overflow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altLang="pl-PL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APLIKACJA ADWOKACKA</a:t>
                      </a:r>
                    </a:p>
                  </a:txBody>
                  <a:tcPr anchor="b" horzOverflow="overflow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altLang="pl-PL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APLIKACJA RADCOWSKA</a:t>
                      </a:r>
                    </a:p>
                  </a:txBody>
                  <a:tcPr anchor="b" horzOverflow="overflow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altLang="pl-PL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APLIKACJA NOTARIALNA</a:t>
                      </a:r>
                    </a:p>
                  </a:txBody>
                  <a:tcPr anchor="b" horzOverflow="overflow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altLang="pl-PL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APLIKACJA KOMORNICZA</a:t>
                      </a:r>
                    </a:p>
                  </a:txBody>
                  <a:tcPr horzOverflow="overflow"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367378">
                <a:tc>
                  <a:txBody>
                    <a:bodyPr/>
                    <a:lstStyle/>
                    <a:p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1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UCZELNIA ŁAZARSKIEGO </a:t>
                      </a:r>
                      <a:endParaRPr lang="pl-PL" sz="11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93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67378">
                <a:tc>
                  <a:txBody>
                    <a:bodyPr/>
                    <a:lstStyle/>
                    <a:p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15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AKADEMIA LEONA KOŹMIŃSKIEGO</a:t>
                      </a:r>
                      <a:endParaRPr lang="pl-PL" sz="115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87</a:t>
                      </a:r>
                      <a:endParaRPr lang="pl-PL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</a:t>
                      </a:r>
                      <a:endParaRPr lang="pl-PL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</a:t>
                      </a:r>
                      <a:endParaRPr lang="pl-PL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pl-PL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pl-PL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67378">
                <a:tc>
                  <a:txBody>
                    <a:bodyPr/>
                    <a:lstStyle/>
                    <a:p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1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UNIWERSYTET RZESZOWSKI</a:t>
                      </a:r>
                      <a:endParaRPr lang="pl-PL" sz="11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79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33100">
                <a:tc>
                  <a:txBody>
                    <a:bodyPr/>
                    <a:lstStyle/>
                    <a:p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15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KRAKOWSKA AKADEMIA </a:t>
                      </a:r>
                    </a:p>
                    <a:p>
                      <a:pPr algn="l" fontAlgn="b"/>
                      <a:r>
                        <a:rPr lang="pl-PL" sz="115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IM. ANDRZEJA FRYCZA</a:t>
                      </a:r>
                      <a:r>
                        <a:rPr lang="pl-PL" sz="115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l-PL" sz="115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MODRZEWSKIEGO</a:t>
                      </a:r>
                      <a:endParaRPr lang="pl-PL" sz="115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76</a:t>
                      </a:r>
                      <a:endParaRPr lang="pl-PL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pl-PL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</a:t>
                      </a:r>
                      <a:endParaRPr lang="pl-PL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pl-PL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pl-PL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23410">
                <a:tc rowSpan="2">
                  <a:txBody>
                    <a:bodyPr/>
                    <a:lstStyle/>
                    <a:p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15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UNIWERSYTET W BIAŁYMSTOKU</a:t>
                      </a:r>
                      <a:endParaRPr lang="pl-PL" sz="115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</a:t>
                      </a:r>
                      <a:endParaRPr lang="pl-PL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  <a:endParaRPr lang="pl-PL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</a:t>
                      </a:r>
                      <a:endParaRPr lang="pl-PL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pl-PL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pl-PL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23410">
                <a:tc vMerge="1">
                  <a:txBody>
                    <a:bodyPr/>
                    <a:lstStyle/>
                    <a:p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15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UNIWERSYTET OPOLSKI</a:t>
                      </a:r>
                      <a:endParaRPr lang="pl-PL" sz="115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</a:t>
                      </a:r>
                      <a:endParaRPr lang="pl-PL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pl-PL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</a:t>
                      </a:r>
                      <a:endParaRPr lang="pl-PL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pl-PL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pl-PL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23410">
                <a:tc>
                  <a:txBody>
                    <a:bodyPr/>
                    <a:lstStyle/>
                    <a:p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15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SWPS UNIWERSYTET HUMANISTYCZNOSPOŁECZNY</a:t>
                      </a:r>
                      <a:endParaRPr lang="pl-PL" sz="115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</a:t>
                      </a:r>
                      <a:endParaRPr lang="pl-PL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endParaRPr lang="pl-PL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</a:t>
                      </a:r>
                      <a:endParaRPr lang="pl-PL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pl-PL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pl-PL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33100">
                <a:tc>
                  <a:txBody>
                    <a:bodyPr/>
                    <a:lstStyle/>
                    <a:p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15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WYŻSZA SZKOŁA ADMINISTRACJI</a:t>
                      </a:r>
                      <a:r>
                        <a:rPr lang="pl-PL" sz="115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l-PL" sz="115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 BIZNESU </a:t>
                      </a:r>
                    </a:p>
                    <a:p>
                      <a:pPr algn="l" fontAlgn="b"/>
                      <a:r>
                        <a:rPr lang="pl-PL" sz="115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IM. E. KWIATKOWSKIEGO W GDYNI</a:t>
                      </a:r>
                      <a:endParaRPr lang="pl-PL" sz="115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</a:t>
                      </a:r>
                      <a:endParaRPr lang="pl-PL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pl-PL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pl-PL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pl-PL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pl-PL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33100">
                <a:tc>
                  <a:txBody>
                    <a:bodyPr/>
                    <a:lstStyle/>
                    <a:p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15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WYŻSZA SZKOŁA PRAWA IM. CHODKOWSKIEJ  WE WROCŁAWIU</a:t>
                      </a:r>
                      <a:endParaRPr lang="pl-PL" sz="115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</a:t>
                      </a:r>
                      <a:endParaRPr lang="pl-PL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pl-PL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pl-PL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pl-PL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pl-PL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23410">
                <a:tc>
                  <a:txBody>
                    <a:bodyPr/>
                    <a:lstStyle/>
                    <a:p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15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WSPIA – RZESZOWSKA SZKOŁA WYŻSZA </a:t>
                      </a:r>
                      <a:endParaRPr lang="pl-PL" sz="115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</a:t>
                      </a:r>
                      <a:endParaRPr lang="pl-PL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23410">
                <a:tc>
                  <a:txBody>
                    <a:bodyPr/>
                    <a:lstStyle/>
                    <a:p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15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WYŻSZA SZKOŁA UMIEJĘTNOŚCI SPOŁECZNYCH</a:t>
                      </a:r>
                      <a:endParaRPr lang="pl-PL" sz="115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  <a:endParaRPr lang="pl-PL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pl-PL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pl-PL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pl-PL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pl-PL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33100">
                <a:tc>
                  <a:txBody>
                    <a:bodyPr/>
                    <a:lstStyle/>
                    <a:p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15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EUROPEJSKA WYŻSZA SZKOŁA PRAWA </a:t>
                      </a:r>
                    </a:p>
                    <a:p>
                      <a:pPr algn="l" fontAlgn="b"/>
                      <a:r>
                        <a:rPr lang="pl-PL" sz="115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 ADMINISTRACJI</a:t>
                      </a:r>
                      <a:endParaRPr lang="pl-PL" sz="115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  <a:endParaRPr lang="pl-PL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pl-PL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pl-PL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pl-PL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pl-PL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67198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720080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l-PL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ABSOLWENCI Z </a:t>
            </a:r>
            <a:r>
              <a:rPr lang="pl-PL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2017 </a:t>
            </a:r>
            <a:r>
              <a:rPr lang="pl-PL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R., </a:t>
            </a:r>
            <a:r>
              <a:rPr lang="pl-PL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l-PL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KTÓRZY </a:t>
            </a:r>
            <a:r>
              <a:rPr lang="pl-PL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PRZYSTĄPILI DO EGZAMINÓW </a:t>
            </a:r>
            <a:r>
              <a:rPr lang="pl-PL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WG APLIKACJI</a:t>
            </a:r>
          </a:p>
        </p:txBody>
      </p:sp>
      <p:cxnSp>
        <p:nvCxnSpPr>
          <p:cNvPr id="4" name="Łącznik prosty 3"/>
          <p:cNvCxnSpPr/>
          <p:nvPr/>
        </p:nvCxnSpPr>
        <p:spPr>
          <a:xfrm>
            <a:off x="0" y="6303963"/>
            <a:ext cx="9144000" cy="1587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Symbol zastępczy zawartości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8768241"/>
              </p:ext>
            </p:extLst>
          </p:nvPr>
        </p:nvGraphicFramePr>
        <p:xfrm>
          <a:off x="179511" y="836713"/>
          <a:ext cx="8784977" cy="51950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41"/>
                <a:gridCol w="3744416"/>
                <a:gridCol w="820892"/>
                <a:gridCol w="964907"/>
                <a:gridCol w="964907"/>
                <a:gridCol w="964907"/>
                <a:gridCol w="964907"/>
              </a:tblGrid>
              <a:tr h="482489">
                <a:tc>
                  <a:txBody>
                    <a:bodyPr/>
                    <a:lstStyle/>
                    <a:p>
                      <a:endParaRPr lang="pl-PL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1000" dirty="0"/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altLang="pl-PL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ŁĄCZNIE</a:t>
                      </a:r>
                    </a:p>
                  </a:txBody>
                  <a:tcPr anchor="b" horzOverflow="overflow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altLang="pl-PL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APLIKACJA ADWOKACKA</a:t>
                      </a:r>
                    </a:p>
                  </a:txBody>
                  <a:tcPr anchor="b" horzOverflow="overflow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altLang="pl-PL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APLIKACJA RADCOWSKA</a:t>
                      </a:r>
                    </a:p>
                  </a:txBody>
                  <a:tcPr anchor="b" horzOverflow="overflow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altLang="pl-PL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APLIKACJA NOTARIALNA</a:t>
                      </a:r>
                    </a:p>
                  </a:txBody>
                  <a:tcPr anchor="b" horzOverflow="overflow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altLang="pl-PL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APLIKACJA KOMORNICZA</a:t>
                      </a:r>
                    </a:p>
                  </a:txBody>
                  <a:tcPr horzOverflow="overflow"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394764">
                <a:tc>
                  <a:txBody>
                    <a:bodyPr/>
                    <a:lstStyle/>
                    <a:p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15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WYŻSZA SZKOŁA HUMANITAS W SOSNOWCU</a:t>
                      </a:r>
                    </a:p>
                  </a:txBody>
                  <a:tcPr marL="45720" marR="4572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594570">
                <a:tc>
                  <a:txBody>
                    <a:bodyPr/>
                    <a:lstStyle/>
                    <a:p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WYŻSZA SZKOŁA EKONOMII, PRAWA I NAUK MEDYCZNYCH IM. PROF. EDWARDA LIPIŃSKIEGO </a:t>
                      </a:r>
                    </a:p>
                    <a:p>
                      <a:pPr algn="l" fontAlgn="b"/>
                      <a:r>
                        <a:rPr lang="pl-PL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 KIELCACH</a:t>
                      </a:r>
                    </a:p>
                  </a:txBody>
                  <a:tcPr marL="45720" marR="4572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24693">
                <a:tc>
                  <a:txBody>
                    <a:bodyPr/>
                    <a:lstStyle/>
                    <a:p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KUL WYDZIAŁ ZAMIEJSCOWY PRAWA I NAUK </a:t>
                      </a:r>
                    </a:p>
                    <a:p>
                      <a:pPr algn="l" fontAlgn="b"/>
                      <a:r>
                        <a:rPr lang="pl-PL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 SPOŁECZEŃSTWIE W STALOWEJ WOLI</a:t>
                      </a:r>
                    </a:p>
                  </a:txBody>
                  <a:tcPr marL="45720" marR="4572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65386">
                <a:tc rowSpan="2">
                  <a:txBody>
                    <a:bodyPr/>
                    <a:lstStyle/>
                    <a:p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WYŻSZA SZKOŁA BANKOWA Z SIEDZIBĄ W GDAŃSKU</a:t>
                      </a:r>
                    </a:p>
                  </a:txBody>
                  <a:tcPr marL="45720" marR="4572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54974">
                <a:tc vMerge="1">
                  <a:txBody>
                    <a:bodyPr/>
                    <a:lstStyle/>
                    <a:p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WYŻSZA SZKOŁA FINANSÓW I PRAWA W BIELSKU-BIAŁEJ</a:t>
                      </a:r>
                    </a:p>
                  </a:txBody>
                  <a:tcPr marL="45720" marR="4572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54974">
                <a:tc>
                  <a:txBody>
                    <a:bodyPr/>
                    <a:lstStyle/>
                    <a:p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KUJAWSKO-POMORSKA SZKOŁA WYŻSZA W BYDGOSZCZY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54974">
                <a:tc>
                  <a:txBody>
                    <a:bodyPr/>
                    <a:lstStyle/>
                    <a:p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WYŻSZA SZKOŁA MENEDŻERSKA W WARSZAWIE</a:t>
                      </a:r>
                    </a:p>
                  </a:txBody>
                  <a:tcPr marL="45720" marR="4572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465386">
                <a:tc>
                  <a:txBody>
                    <a:bodyPr/>
                    <a:lstStyle/>
                    <a:p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WYŻSZA SZKOŁA PEDAGOGIKI I ADMINISTRACJI </a:t>
                      </a:r>
                    </a:p>
                    <a:p>
                      <a:pPr algn="l" fontAlgn="b"/>
                      <a:r>
                        <a:rPr lang="pl-PL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IM. MIESZKA I W POZNANIU</a:t>
                      </a:r>
                    </a:p>
                  </a:txBody>
                  <a:tcPr marL="45720" marR="4572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65386">
                <a:tc>
                  <a:txBody>
                    <a:bodyPr/>
                    <a:lstStyle/>
                    <a:p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WYŻSZA SZKOŁA FINANSÓW I ZARZĄDZANIA </a:t>
                      </a:r>
                    </a:p>
                    <a:p>
                      <a:pPr algn="l" fontAlgn="b"/>
                      <a:r>
                        <a:rPr lang="pl-PL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 WARSZAWIE</a:t>
                      </a:r>
                    </a:p>
                  </a:txBody>
                  <a:tcPr marL="45720" marR="4572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454974">
                <a:tc>
                  <a:txBody>
                    <a:bodyPr/>
                    <a:lstStyle/>
                    <a:p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SPOŁECZNA AKADEMIA NAUK Z SIEDZIBĄ W ŁODZI</a:t>
                      </a:r>
                    </a:p>
                  </a:txBody>
                  <a:tcPr marL="45720" marR="4572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46663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type="subTitle" idx="1"/>
          </p:nvPr>
        </p:nvSpPr>
        <p:spPr>
          <a:xfrm>
            <a:off x="107504" y="908720"/>
            <a:ext cx="8856984" cy="4730080"/>
          </a:xfrm>
          <a:solidFill>
            <a:schemeClr val="bg1"/>
          </a:solidFill>
        </p:spPr>
        <p:txBody>
          <a:bodyPr rtlCol="0">
            <a:normAutofit fontScale="92500"/>
          </a:bodyPr>
          <a:lstStyle/>
          <a:p>
            <a:pPr marL="0" indent="0" algn="ctr">
              <a:buNone/>
            </a:pPr>
            <a:r>
              <a:rPr lang="pl-PL" altLang="pl-PL" sz="28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OD ROKU 2006 </a:t>
            </a:r>
          </a:p>
          <a:p>
            <a:pPr marL="0" indent="0" algn="ctr">
              <a:buNone/>
            </a:pPr>
            <a:r>
              <a:rPr lang="pl-PL" altLang="pl-PL" sz="28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EGZAMINY NA APLIKACJE: </a:t>
            </a:r>
          </a:p>
          <a:p>
            <a:pPr marL="0" indent="0" algn="ctr">
              <a:buNone/>
            </a:pPr>
            <a:r>
              <a:rPr lang="pl-PL" altLang="pl-PL" sz="28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ADWOKACKĄ, RADCOWSKĄ I NOTARIALNĄ,</a:t>
            </a:r>
          </a:p>
          <a:p>
            <a:pPr marL="0" indent="0" algn="ctr">
              <a:buNone/>
            </a:pPr>
            <a:r>
              <a:rPr lang="pl-PL" altLang="pl-PL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OD ROKU 2008 TAKŻE NA APLIKACJĘ KOMORNICZĄ</a:t>
            </a:r>
            <a:r>
              <a:rPr lang="pl-PL" altLang="pl-PL" sz="28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ctr">
              <a:buNone/>
            </a:pPr>
            <a:r>
              <a:rPr lang="pl-PL" altLang="pl-PL" sz="28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ORGANIZUJE  </a:t>
            </a:r>
          </a:p>
          <a:p>
            <a:pPr marL="0" indent="0" algn="ctr">
              <a:buNone/>
            </a:pPr>
            <a:r>
              <a:rPr lang="pl-PL" altLang="pl-PL" sz="28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MINISTER SPRAWIEDLIWOŚCI </a:t>
            </a:r>
          </a:p>
          <a:p>
            <a:pPr marL="0" indent="0" algn="ctr">
              <a:buNone/>
            </a:pPr>
            <a:endParaRPr lang="pl-PL" altLang="pl-PL" sz="2800" dirty="0" smtClean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pl-PL" altLang="pl-PL" sz="28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WSZYSTKICH KANDYDATÓW OBOWIĄZUJĄ</a:t>
            </a:r>
          </a:p>
          <a:p>
            <a:pPr marL="0" indent="0" algn="ctr">
              <a:buNone/>
            </a:pPr>
            <a:r>
              <a:rPr lang="pl-PL" altLang="pl-PL" sz="28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TE SAME ZASADY I ZAKRES EGZAMINÓW WSTĘPNYCH</a:t>
            </a:r>
            <a:endParaRPr lang="pl-PL" altLang="pl-PL" sz="2800" dirty="0" smtClean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pl-PL" sz="20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4" name="Łącznik prosty 3"/>
          <p:cNvCxnSpPr/>
          <p:nvPr/>
        </p:nvCxnSpPr>
        <p:spPr>
          <a:xfrm>
            <a:off x="0" y="6303963"/>
            <a:ext cx="9144000" cy="1587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ymbol zastępczy zawartości 2"/>
          <p:cNvSpPr txBox="1">
            <a:spLocks/>
          </p:cNvSpPr>
          <p:nvPr/>
        </p:nvSpPr>
        <p:spPr>
          <a:xfrm>
            <a:off x="466725" y="3305175"/>
            <a:ext cx="8229600" cy="25527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defRPr/>
            </a:pPr>
            <a:endParaRPr lang="pl-PL" sz="20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0070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772816"/>
            <a:ext cx="8229600" cy="3456384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l-PL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EGZAMINY NA APLIKACJE: </a:t>
            </a:r>
            <a:br>
              <a:rPr lang="pl-PL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l-PL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ADWOKACKĄ, RADCOWSKĄ, NOTARIALNĄ I KOMORNICZĄ</a:t>
            </a:r>
            <a:br>
              <a:rPr lang="pl-PL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l-PL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l-PL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30 </a:t>
            </a:r>
            <a:r>
              <a:rPr lang="pl-PL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WRZEŚNIA </a:t>
            </a:r>
            <a:r>
              <a:rPr lang="pl-PL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2017 </a:t>
            </a:r>
            <a:r>
              <a:rPr lang="pl-PL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R.</a:t>
            </a:r>
            <a:endParaRPr lang="pl-PL" dirty="0" smtClean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" name="Łącznik prosty 3"/>
          <p:cNvCxnSpPr/>
          <p:nvPr/>
        </p:nvCxnSpPr>
        <p:spPr>
          <a:xfrm>
            <a:off x="0" y="6303963"/>
            <a:ext cx="9144000" cy="1587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762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51520" y="286462"/>
            <a:ext cx="8229600" cy="1126314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l-PL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EGZAMINY </a:t>
            </a:r>
            <a:r>
              <a:rPr lang="pl-PL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PRZEPROWADZIŁY</a:t>
            </a:r>
            <a:r>
              <a:rPr lang="pl-PL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l-PL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62 KOMISJE EGZAMINACYJNE POWOŁANE </a:t>
            </a:r>
            <a:r>
              <a:rPr lang="pl-PL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PRZY </a:t>
            </a:r>
            <a:br>
              <a:rPr lang="pl-PL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l-PL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MINISTRZE SPRAWIEDLIWOŚCI:</a:t>
            </a:r>
          </a:p>
        </p:txBody>
      </p:sp>
      <p:cxnSp>
        <p:nvCxnSpPr>
          <p:cNvPr id="4" name="Łącznik prosty 3"/>
          <p:cNvCxnSpPr/>
          <p:nvPr/>
        </p:nvCxnSpPr>
        <p:spPr>
          <a:xfrm>
            <a:off x="0" y="6303963"/>
            <a:ext cx="9144000" cy="1587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ymbol zastępczy zawartości 7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675163"/>
          </a:xfrm>
        </p:spPr>
        <p:txBody>
          <a:bodyPr/>
          <a:lstStyle/>
          <a:p>
            <a:r>
              <a:rPr lang="pl-PL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22 </a:t>
            </a:r>
            <a:r>
              <a:rPr 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 OBSZARZE WŁAŚCIWOŚCI </a:t>
            </a:r>
            <a:r>
              <a:rPr lang="pl-PL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24 </a:t>
            </a:r>
            <a:r>
              <a:rPr 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OKRĘGOWYCH RAD ADWOKACKICH, </a:t>
            </a:r>
            <a:endParaRPr lang="pl-PL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l-PL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l-PL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27 </a:t>
            </a:r>
            <a:r>
              <a:rPr 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 OBSZARZE WŁAŚCIWOŚCI </a:t>
            </a:r>
            <a:r>
              <a:rPr lang="pl-PL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 </a:t>
            </a:r>
            <a:r>
              <a:rPr 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OKRĘGOWYCH IZB RADCÓW </a:t>
            </a:r>
            <a:r>
              <a:rPr lang="pl-PL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PRAWNYCH,</a:t>
            </a:r>
          </a:p>
          <a:p>
            <a:pPr marL="0" indent="0">
              <a:buNone/>
            </a:pPr>
            <a:endParaRPr lang="pl-PL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l-PL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 </a:t>
            </a:r>
            <a:r>
              <a:rPr 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 OBSZARZE WŁAŚCIWOŚCI 11 RAD IZB </a:t>
            </a:r>
            <a:r>
              <a:rPr lang="pl-PL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NOTARIALNYCH,</a:t>
            </a:r>
          </a:p>
          <a:p>
            <a:endParaRPr lang="pl-PL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l-PL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 </a:t>
            </a:r>
            <a:r>
              <a:rPr 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 OBSZARZE WŁAŚCIWOŚCI 11 RAD IZB </a:t>
            </a:r>
            <a:r>
              <a:rPr lang="pl-PL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KOMORNICZYCH.</a:t>
            </a:r>
            <a:endParaRPr lang="pl-PL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547286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l-PL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EGZAMIN W 2017 R.</a:t>
            </a:r>
          </a:p>
        </p:txBody>
      </p:sp>
      <p:graphicFrame>
        <p:nvGraphicFramePr>
          <p:cNvPr id="6" name="Symbol zastępczy zawartości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7948452"/>
              </p:ext>
            </p:extLst>
          </p:nvPr>
        </p:nvGraphicFramePr>
        <p:xfrm>
          <a:off x="426368" y="1268760"/>
          <a:ext cx="8291264" cy="54912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19064"/>
                <a:gridCol w="2057400"/>
                <a:gridCol w="2057400"/>
                <a:gridCol w="2057400"/>
              </a:tblGrid>
              <a:tr h="632394">
                <a:tc gridSpan="4">
                  <a:txBody>
                    <a:bodyPr/>
                    <a:lstStyle/>
                    <a:p>
                      <a:pPr algn="ctr"/>
                      <a:r>
                        <a:rPr lang="pl-PL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PRZYSTĄPIŁO </a:t>
                      </a:r>
                      <a:r>
                        <a:rPr lang="pl-PL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/>
                        </a:rPr>
                        <a:t> </a:t>
                      </a:r>
                      <a:r>
                        <a:rPr lang="pl-PL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7 997 OSÓB</a:t>
                      </a:r>
                    </a:p>
                    <a:p>
                      <a:pPr algn="ctr"/>
                      <a:r>
                        <a:rPr lang="pl-PL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ZDAŁO    </a:t>
                      </a:r>
                      <a:r>
                        <a:rPr lang="pl-PL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/>
                        </a:rPr>
                        <a:t>  4 325 OSÓB  54,1%</a:t>
                      </a:r>
                      <a:endParaRPr lang="pl-PL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</a:tr>
              <a:tr h="632394">
                <a:tc>
                  <a:txBody>
                    <a:bodyPr/>
                    <a:lstStyle/>
                    <a:p>
                      <a:pPr algn="ctr"/>
                      <a:r>
                        <a:rPr lang="pl-PL" sz="4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/>
                        </a:rPr>
                        <a:t></a:t>
                      </a:r>
                      <a:endParaRPr lang="pl-PL" sz="4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4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/>
                        </a:rPr>
                        <a:t></a:t>
                      </a:r>
                      <a:endParaRPr lang="pl-PL" sz="4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4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/>
                        </a:rPr>
                        <a:t></a:t>
                      </a:r>
                      <a:endParaRPr lang="pl-PL" sz="40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4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/>
                        </a:rPr>
                        <a:t></a:t>
                      </a:r>
                      <a:endParaRPr lang="pl-PL" sz="40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577403">
                <a:tc>
                  <a:txBody>
                    <a:bodyPr/>
                    <a:lstStyle/>
                    <a:p>
                      <a:pPr algn="ctr"/>
                      <a:r>
                        <a:rPr lang="pl-PL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APLIKACJA ADWOKACKA</a:t>
                      </a:r>
                      <a:endParaRPr lang="pl-PL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APLIKACJA RADCOWSKA</a:t>
                      </a:r>
                      <a:endParaRPr lang="pl-PL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APLIKACJA NOTARIALNA</a:t>
                      </a:r>
                      <a:endParaRPr lang="pl-PL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APLIKACJA KOMORNICZA</a:t>
                      </a:r>
                      <a:endParaRPr lang="pl-PL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577403"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PRZYSTĄPIŁO</a:t>
                      </a:r>
                    </a:p>
                    <a:p>
                      <a:pPr algn="ctr"/>
                      <a:r>
                        <a:rPr lang="pl-PL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2 817 OSÓB</a:t>
                      </a:r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PRZYSTĄPIŁO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4 286 OSÓB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PRZYSTĄPIŁY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682 OSOBY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PRZYSTĄPIŁO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212 OSÓB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52241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b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(35,2%)</a:t>
                      </a:r>
                    </a:p>
                    <a:p>
                      <a:pPr algn="ctr"/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b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(53,6%)</a:t>
                      </a:r>
                    </a:p>
                    <a:p>
                      <a:pPr algn="ctr"/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b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(8,5%)</a:t>
                      </a:r>
                    </a:p>
                    <a:p>
                      <a:pPr algn="ctr"/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b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(2,7%)</a:t>
                      </a:r>
                    </a:p>
                    <a:p>
                      <a:pPr algn="ctr"/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632394">
                <a:tc>
                  <a:txBody>
                    <a:bodyPr/>
                    <a:lstStyle/>
                    <a:p>
                      <a:pPr algn="ctr"/>
                      <a:r>
                        <a:rPr lang="pl-PL" sz="4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/>
                        </a:rPr>
                        <a:t></a:t>
                      </a:r>
                      <a:endParaRPr lang="pl-PL" sz="4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4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/>
                        </a:rPr>
                        <a:t></a:t>
                      </a:r>
                      <a:endParaRPr lang="pl-PL" sz="40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4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/>
                        </a:rPr>
                        <a:t></a:t>
                      </a:r>
                      <a:endParaRPr lang="pl-PL" sz="40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4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/>
                        </a:rPr>
                        <a:t></a:t>
                      </a:r>
                      <a:endParaRPr lang="pl-PL" sz="40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577403">
                <a:tc>
                  <a:txBody>
                    <a:bodyPr/>
                    <a:lstStyle/>
                    <a:p>
                      <a:pPr algn="ctr"/>
                      <a:r>
                        <a:rPr lang="pl-PL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ZDAŁY </a:t>
                      </a:r>
                    </a:p>
                    <a:p>
                      <a:pPr algn="ctr"/>
                      <a:r>
                        <a:rPr lang="pl-PL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1 604 OSOBY</a:t>
                      </a:r>
                      <a:endParaRPr lang="pl-PL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ZDAŁY </a:t>
                      </a:r>
                    </a:p>
                    <a:p>
                      <a:pPr algn="ctr"/>
                      <a:r>
                        <a:rPr lang="pl-PL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2 344 OSOBY</a:t>
                      </a:r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ZDAŁO </a:t>
                      </a:r>
                    </a:p>
                    <a:p>
                      <a:pPr algn="ctr"/>
                      <a:r>
                        <a:rPr lang="pl-PL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281  OSÓB</a:t>
                      </a:r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ZDAŁO </a:t>
                      </a:r>
                    </a:p>
                    <a:p>
                      <a:pPr algn="ctr"/>
                      <a:r>
                        <a:rPr lang="pl-PL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 OSÓB</a:t>
                      </a:r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888758">
                <a:tc>
                  <a:txBody>
                    <a:bodyPr/>
                    <a:lstStyle/>
                    <a:p>
                      <a:pPr algn="ctr"/>
                      <a:r>
                        <a:rPr lang="pl-PL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56,9%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54,7%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41,2%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45,3%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cxnSp>
        <p:nvCxnSpPr>
          <p:cNvPr id="4" name="Łącznik prosty 3"/>
          <p:cNvCxnSpPr/>
          <p:nvPr/>
        </p:nvCxnSpPr>
        <p:spPr>
          <a:xfrm>
            <a:off x="0" y="6303963"/>
            <a:ext cx="9144000" cy="1587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3153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0872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l-PL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PRZYSTĘPUJĄCY DO EGZAMINU                </a:t>
            </a:r>
            <a:br>
              <a:rPr lang="pl-PL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l-PL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NA APLIKACJĘ ADWOKACKĄ – ZDAWALNOŚĆ WG SIEDZIBY KOMISJI</a:t>
            </a:r>
            <a:endParaRPr lang="pl-PL" sz="2200" dirty="0" smtClean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" name="Łącznik prosty 3"/>
          <p:cNvCxnSpPr/>
          <p:nvPr/>
        </p:nvCxnSpPr>
        <p:spPr>
          <a:xfrm>
            <a:off x="0" y="6303963"/>
            <a:ext cx="9144000" cy="1587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Symbol zastępczy zawartości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6491748"/>
              </p:ext>
            </p:extLst>
          </p:nvPr>
        </p:nvGraphicFramePr>
        <p:xfrm>
          <a:off x="107504" y="1052736"/>
          <a:ext cx="4320479" cy="50405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117"/>
                <a:gridCol w="1500382"/>
                <a:gridCol w="1286853"/>
                <a:gridCol w="1152127"/>
              </a:tblGrid>
              <a:tr h="708889">
                <a:tc>
                  <a:txBody>
                    <a:bodyPr/>
                    <a:lstStyle/>
                    <a:p>
                      <a:endParaRPr lang="pl-PL" sz="1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SIEDZIBA KOMISJI EGZAMINACYJNEJ</a:t>
                      </a:r>
                      <a:endParaRPr lang="pl-PL" sz="1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PRZYSTĘPUJĄCY</a:t>
                      </a:r>
                      <a:endParaRPr lang="pl-PL" sz="1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ZDAWALNOŚĆ</a:t>
                      </a:r>
                      <a:endParaRPr lang="pl-PL" sz="1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433167">
                <a:tc>
                  <a:txBody>
                    <a:bodyPr/>
                    <a:lstStyle/>
                    <a:p>
                      <a:r>
                        <a:rPr lang="pl-PL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pl-PL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BIAŁYSTOK</a:t>
                      </a:r>
                      <a:endParaRPr lang="pl-PL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106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43,4%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33167">
                <a:tc>
                  <a:txBody>
                    <a:bodyPr/>
                    <a:lstStyle/>
                    <a:p>
                      <a:r>
                        <a:rPr lang="pl-PL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pl-PL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BIELSKO-BIAŁA</a:t>
                      </a:r>
                      <a:endParaRPr lang="pl-PL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39,5%</a:t>
                      </a: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433167">
                <a:tc>
                  <a:txBody>
                    <a:bodyPr/>
                    <a:lstStyle/>
                    <a:p>
                      <a:r>
                        <a:rPr lang="pl-PL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pl-PL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CZĘSTOCHOWA</a:t>
                      </a:r>
                      <a:endParaRPr lang="pl-PL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40,5%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433167">
                <a:tc>
                  <a:txBody>
                    <a:bodyPr/>
                    <a:lstStyle/>
                    <a:p>
                      <a:r>
                        <a:rPr lang="pl-PL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pl-PL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GDAŃSK</a:t>
                      </a:r>
                      <a:endParaRPr lang="pl-PL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206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58,7%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33167">
                <a:tc>
                  <a:txBody>
                    <a:bodyPr/>
                    <a:lstStyle/>
                    <a:p>
                      <a:r>
                        <a:rPr lang="pl-PL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pl-PL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KATOWICE</a:t>
                      </a:r>
                      <a:endParaRPr lang="pl-PL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176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55,7%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33167">
                <a:tc>
                  <a:txBody>
                    <a:bodyPr/>
                    <a:lstStyle/>
                    <a:p>
                      <a:r>
                        <a:rPr lang="pl-PL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pl-PL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KIELCE</a:t>
                      </a:r>
                      <a:endParaRPr lang="pl-PL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50,9%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33167">
                <a:tc>
                  <a:txBody>
                    <a:bodyPr/>
                    <a:lstStyle/>
                    <a:p>
                      <a:r>
                        <a:rPr lang="pl-PL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pl-PL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KRAKÓW</a:t>
                      </a:r>
                      <a:endParaRPr lang="pl-PL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186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67,7%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433167">
                <a:tc>
                  <a:txBody>
                    <a:bodyPr/>
                    <a:lstStyle/>
                    <a:p>
                      <a:r>
                        <a:rPr lang="pl-PL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pl-PL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LUBLIN</a:t>
                      </a:r>
                      <a:endParaRPr lang="pl-PL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115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58,3%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33167">
                <a:tc>
                  <a:txBody>
                    <a:bodyPr/>
                    <a:lstStyle/>
                    <a:p>
                      <a:r>
                        <a:rPr lang="pl-PL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pl-PL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ŁÓDŹ</a:t>
                      </a:r>
                      <a:endParaRPr lang="pl-PL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77,1%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433167">
                <a:tc>
                  <a:txBody>
                    <a:bodyPr/>
                    <a:lstStyle/>
                    <a:p>
                      <a:r>
                        <a:rPr lang="pl-PL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pl-PL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OPOLE</a:t>
                      </a:r>
                      <a:endParaRPr lang="pl-PL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57,1%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2" name="Symbol zastępczy zawartości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08856517"/>
              </p:ext>
            </p:extLst>
          </p:nvPr>
        </p:nvGraphicFramePr>
        <p:xfrm>
          <a:off x="4720268" y="1052736"/>
          <a:ext cx="4391760" cy="50405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3821"/>
                <a:gridCol w="1550395"/>
                <a:gridCol w="1296144"/>
                <a:gridCol w="1151400"/>
              </a:tblGrid>
              <a:tr h="775536">
                <a:tc>
                  <a:txBody>
                    <a:bodyPr/>
                    <a:lstStyle/>
                    <a:p>
                      <a:endParaRPr lang="pl-PL" sz="1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SIEDZIBA KOMISJI EGZAMINACYJNEJ</a:t>
                      </a:r>
                      <a:endParaRPr lang="pl-PL" sz="1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PRZYSTĘPUJĄCY</a:t>
                      </a:r>
                      <a:endParaRPr lang="pl-PL" sz="1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ZDAWALNOŚĆ</a:t>
                      </a:r>
                      <a:endParaRPr lang="pl-PL" sz="1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473892">
                <a:tc>
                  <a:txBody>
                    <a:bodyPr/>
                    <a:lstStyle/>
                    <a:p>
                      <a:r>
                        <a:rPr lang="pl-PL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pl-PL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POZNAŃ</a:t>
                      </a:r>
                      <a:endParaRPr lang="pl-PL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156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59,6%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73892">
                <a:tc>
                  <a:txBody>
                    <a:bodyPr/>
                    <a:lstStyle/>
                    <a:p>
                      <a:r>
                        <a:rPr lang="pl-PL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pl-PL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RZESZÓW</a:t>
                      </a:r>
                      <a:endParaRPr lang="pl-PL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144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50,7%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73892">
                <a:tc>
                  <a:txBody>
                    <a:bodyPr/>
                    <a:lstStyle/>
                    <a:p>
                      <a:r>
                        <a:rPr lang="pl-PL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pl-PL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SZCZECIN</a:t>
                      </a:r>
                      <a:endParaRPr lang="pl-PL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53,2%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73892">
                <a:tc>
                  <a:txBody>
                    <a:bodyPr/>
                    <a:lstStyle/>
                    <a:p>
                      <a:r>
                        <a:rPr lang="pl-PL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pl-PL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TORUŃ</a:t>
                      </a:r>
                      <a:endParaRPr lang="pl-PL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47,2%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73892">
                <a:tc>
                  <a:txBody>
                    <a:bodyPr/>
                    <a:lstStyle/>
                    <a:p>
                      <a:r>
                        <a:rPr lang="pl-PL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pl-PL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WAŁBRZYCH</a:t>
                      </a:r>
                      <a:endParaRPr lang="pl-PL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47,2%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73892">
                <a:tc>
                  <a:txBody>
                    <a:bodyPr/>
                    <a:lstStyle/>
                    <a:p>
                      <a:r>
                        <a:rPr lang="pl-PL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pl-PL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WARSZAWA</a:t>
                      </a:r>
                      <a:endParaRPr lang="pl-PL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1 042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57%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73892">
                <a:tc>
                  <a:txBody>
                    <a:bodyPr/>
                    <a:lstStyle/>
                    <a:p>
                      <a:r>
                        <a:rPr lang="pl-PL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endParaRPr lang="pl-PL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WROCŁAW</a:t>
                      </a:r>
                      <a:endParaRPr lang="pl-PL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232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59,9%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73892">
                <a:tc>
                  <a:txBody>
                    <a:bodyPr/>
                    <a:lstStyle/>
                    <a:p>
                      <a:r>
                        <a:rPr lang="pl-PL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pl-PL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ZIELONA</a:t>
                      </a:r>
                      <a:r>
                        <a:rPr lang="pl-PL" sz="12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GÓRA</a:t>
                      </a:r>
                      <a:endParaRPr lang="pl-PL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51,1%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73892">
                <a:tc gridSpan="2">
                  <a:txBody>
                    <a:bodyPr/>
                    <a:lstStyle/>
                    <a:p>
                      <a:pPr algn="r"/>
                      <a:r>
                        <a:rPr lang="pl-PL" sz="1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RAZEM</a:t>
                      </a:r>
                      <a:endParaRPr lang="pl-PL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 sz="10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2 817</a:t>
                      </a:r>
                      <a:endParaRPr lang="pl-PL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56,9%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07402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0872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l-PL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PRZYSTĘPUJĄCY DO EGZAMINU                </a:t>
            </a:r>
            <a:br>
              <a:rPr lang="pl-PL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l-PL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NA APLIKACJĘ </a:t>
            </a:r>
            <a:r>
              <a:rPr lang="pl-PL" sz="2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RADCOWSKĄ </a:t>
            </a:r>
            <a:r>
              <a:rPr lang="pl-PL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ZDAWALNOŚĆ WG SIEDZIBY KOMISJI</a:t>
            </a:r>
            <a:endParaRPr lang="pl-PL" sz="2200" dirty="0" smtClean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" name="Łącznik prosty 3"/>
          <p:cNvCxnSpPr/>
          <p:nvPr/>
        </p:nvCxnSpPr>
        <p:spPr>
          <a:xfrm>
            <a:off x="0" y="6303963"/>
            <a:ext cx="9144000" cy="1587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Symbol zastępczy zawartości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67111347"/>
              </p:ext>
            </p:extLst>
          </p:nvPr>
        </p:nvGraphicFramePr>
        <p:xfrm>
          <a:off x="107504" y="1052741"/>
          <a:ext cx="4320479" cy="51241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117"/>
                <a:gridCol w="1500382"/>
                <a:gridCol w="1286853"/>
                <a:gridCol w="1152127"/>
              </a:tblGrid>
              <a:tr h="659003">
                <a:tc>
                  <a:txBody>
                    <a:bodyPr/>
                    <a:lstStyle/>
                    <a:p>
                      <a:r>
                        <a:rPr lang="pl-PL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LP</a:t>
                      </a:r>
                      <a:endParaRPr lang="pl-PL" sz="1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SIEDZIBA KOMISJI EGZAMINACYJNEJ</a:t>
                      </a:r>
                      <a:endParaRPr lang="pl-PL" sz="1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PRZYSTĘPUJĄCY</a:t>
                      </a:r>
                      <a:endParaRPr lang="pl-PL" sz="1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ZDAWALNOŚĆ</a:t>
                      </a:r>
                      <a:endParaRPr lang="pl-PL" sz="1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420809">
                <a:tc>
                  <a:txBody>
                    <a:bodyPr/>
                    <a:lstStyle/>
                    <a:p>
                      <a:r>
                        <a:rPr lang="pl-PL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pl-PL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BIAŁYSTOK</a:t>
                      </a:r>
                      <a:endParaRPr lang="pl-PL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83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43,4%</a:t>
                      </a:r>
                      <a:endParaRPr lang="pl-PL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432351">
                <a:tc>
                  <a:txBody>
                    <a:bodyPr/>
                    <a:lstStyle/>
                    <a:p>
                      <a:r>
                        <a:rPr lang="pl-PL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pl-PL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BYDGOSZCZ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77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51,9%</a:t>
                      </a:r>
                      <a:endParaRPr lang="pl-PL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20809">
                <a:tc>
                  <a:txBody>
                    <a:bodyPr/>
                    <a:lstStyle/>
                    <a:p>
                      <a:r>
                        <a:rPr lang="pl-PL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pl-PL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GDAŃSK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282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52,3%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55876">
                <a:tc>
                  <a:txBody>
                    <a:bodyPr/>
                    <a:lstStyle/>
                    <a:p>
                      <a:r>
                        <a:rPr lang="pl-PL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pl-PL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KATOWICE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259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52,1%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55876">
                <a:tc>
                  <a:txBody>
                    <a:bodyPr/>
                    <a:lstStyle/>
                    <a:p>
                      <a:r>
                        <a:rPr lang="pl-PL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pl-PL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KIELCE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44,9 %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55876">
                <a:tc>
                  <a:txBody>
                    <a:bodyPr/>
                    <a:lstStyle/>
                    <a:p>
                      <a:r>
                        <a:rPr lang="pl-PL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pl-PL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KOSZALIN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50,8%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55876">
                <a:tc>
                  <a:txBody>
                    <a:bodyPr/>
                    <a:lstStyle/>
                    <a:p>
                      <a:r>
                        <a:rPr lang="pl-PL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pl-PL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KRAKÓW</a:t>
                      </a: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397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64,5%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455876">
                <a:tc>
                  <a:txBody>
                    <a:bodyPr/>
                    <a:lstStyle/>
                    <a:p>
                      <a:r>
                        <a:rPr lang="pl-PL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pl-PL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LUBLIN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184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56,5%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55876">
                <a:tc>
                  <a:txBody>
                    <a:bodyPr/>
                    <a:lstStyle/>
                    <a:p>
                      <a:r>
                        <a:rPr lang="pl-PL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pl-PL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ŁÓDŹ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141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58,2%</a:t>
                      </a:r>
                      <a:endParaRPr lang="pl-PL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55876">
                <a:tc>
                  <a:txBody>
                    <a:bodyPr/>
                    <a:lstStyle/>
                    <a:p>
                      <a:r>
                        <a:rPr lang="pl-PL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pl-PL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OLSZTYN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109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51,4%</a:t>
                      </a:r>
                      <a:endParaRPr lang="pl-PL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2" name="Symbol zastępczy zawartości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29678559"/>
              </p:ext>
            </p:extLst>
          </p:nvPr>
        </p:nvGraphicFramePr>
        <p:xfrm>
          <a:off x="4720268" y="1052736"/>
          <a:ext cx="4391760" cy="51125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3821"/>
                <a:gridCol w="1550395"/>
                <a:gridCol w="1296144"/>
                <a:gridCol w="1151400"/>
              </a:tblGrid>
              <a:tr h="719016">
                <a:tc>
                  <a:txBody>
                    <a:bodyPr/>
                    <a:lstStyle/>
                    <a:p>
                      <a:r>
                        <a:rPr lang="pl-PL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LP</a:t>
                      </a:r>
                      <a:endParaRPr lang="pl-PL" sz="1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SIEDZIBA KOMISJI EGZAMINACYJNEJ</a:t>
                      </a:r>
                      <a:endParaRPr lang="pl-PL" sz="1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PRZYSTĘPUJĄCY</a:t>
                      </a:r>
                      <a:endParaRPr lang="pl-PL" sz="1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ZDAWALNOŚĆ</a:t>
                      </a:r>
                      <a:endParaRPr lang="pl-PL" sz="1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439355">
                <a:tc>
                  <a:txBody>
                    <a:bodyPr/>
                    <a:lstStyle/>
                    <a:p>
                      <a:r>
                        <a:rPr lang="pl-PL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pl-PL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OPOLE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160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49,4%</a:t>
                      </a:r>
                      <a:endParaRPr lang="pl-PL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39355">
                <a:tc>
                  <a:txBody>
                    <a:bodyPr/>
                    <a:lstStyle/>
                    <a:p>
                      <a:r>
                        <a:rPr lang="pl-PL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pl-PL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POZNAŃ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420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57,6%</a:t>
                      </a:r>
                      <a:endParaRPr lang="pl-PL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39355">
                <a:tc>
                  <a:txBody>
                    <a:bodyPr/>
                    <a:lstStyle/>
                    <a:p>
                      <a:r>
                        <a:rPr lang="pl-PL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pl-PL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RZESZÓW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123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47,2 %</a:t>
                      </a:r>
                      <a:endParaRPr lang="pl-PL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39355">
                <a:tc>
                  <a:txBody>
                    <a:bodyPr/>
                    <a:lstStyle/>
                    <a:p>
                      <a:r>
                        <a:rPr lang="pl-PL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pl-PL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SZCZECIN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115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64,3%</a:t>
                      </a:r>
                      <a:endParaRPr lang="pl-PL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439355">
                <a:tc>
                  <a:txBody>
                    <a:bodyPr/>
                    <a:lstStyle/>
                    <a:p>
                      <a:r>
                        <a:rPr lang="pl-PL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pl-PL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TORUŃ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136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59,6%</a:t>
                      </a:r>
                      <a:endParaRPr lang="pl-PL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39355">
                <a:tc>
                  <a:txBody>
                    <a:bodyPr/>
                    <a:lstStyle/>
                    <a:p>
                      <a:r>
                        <a:rPr lang="pl-PL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pl-PL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WAŁBRZYCH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33,8%</a:t>
                      </a:r>
                      <a:endParaRPr lang="pl-PL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439355">
                <a:tc>
                  <a:txBody>
                    <a:bodyPr/>
                    <a:lstStyle/>
                    <a:p>
                      <a:r>
                        <a:rPr lang="pl-PL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endParaRPr lang="pl-PL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WARSZAWA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1 168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52,7%</a:t>
                      </a:r>
                      <a:endParaRPr lang="pl-PL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39355">
                <a:tc>
                  <a:txBody>
                    <a:bodyPr/>
                    <a:lstStyle/>
                    <a:p>
                      <a:r>
                        <a:rPr lang="pl-PL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pl-PL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WROCŁAW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347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60,2%</a:t>
                      </a:r>
                      <a:endParaRPr lang="pl-PL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39355">
                <a:tc>
                  <a:txBody>
                    <a:bodyPr/>
                    <a:lstStyle/>
                    <a:p>
                      <a:r>
                        <a:rPr lang="pl-PL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  <a:endParaRPr lang="pl-PL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ZIELONA GÓRA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50%</a:t>
                      </a:r>
                      <a:endParaRPr lang="pl-PL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39355">
                <a:tc gridSpan="2"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RAZEM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200" b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4 286</a:t>
                      </a:r>
                      <a:endParaRPr lang="pl-PL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54,7%</a:t>
                      </a:r>
                      <a:endParaRPr lang="pl-PL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09701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0872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l-PL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PRZYSTĘPUJĄCY DO EGZAMINU                </a:t>
            </a:r>
            <a:br>
              <a:rPr lang="pl-PL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l-PL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NA APLIKACJĘ </a:t>
            </a:r>
            <a:r>
              <a:rPr lang="pl-PL" sz="2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NOTARIALNĄ </a:t>
            </a:r>
            <a:r>
              <a:rPr lang="pl-PL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ZDAWALNOŚĆ WG SIEDZIBY KOMISJI</a:t>
            </a:r>
            <a:endParaRPr lang="pl-PL" sz="2200" dirty="0" smtClean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" name="Łącznik prosty 3"/>
          <p:cNvCxnSpPr/>
          <p:nvPr/>
        </p:nvCxnSpPr>
        <p:spPr>
          <a:xfrm>
            <a:off x="0" y="6303963"/>
            <a:ext cx="9144000" cy="1587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2" name="Symbol zastępczy zawartości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22793503"/>
              </p:ext>
            </p:extLst>
          </p:nvPr>
        </p:nvGraphicFramePr>
        <p:xfrm>
          <a:off x="2376120" y="1196752"/>
          <a:ext cx="4391760" cy="48245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3821"/>
                <a:gridCol w="1550395"/>
                <a:gridCol w="1296144"/>
                <a:gridCol w="1151400"/>
              </a:tblGrid>
              <a:tr h="914196">
                <a:tc>
                  <a:txBody>
                    <a:bodyPr/>
                    <a:lstStyle/>
                    <a:p>
                      <a:r>
                        <a:rPr lang="pl-PL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LP</a:t>
                      </a:r>
                      <a:endParaRPr lang="pl-PL" sz="1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SIEDZIBA KOMISJI EGZAMINACYJNEJ</a:t>
                      </a:r>
                      <a:endParaRPr lang="pl-PL" sz="1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PRZYSTĘPUJĄCY</a:t>
                      </a:r>
                      <a:endParaRPr lang="pl-PL" sz="1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ZDAWALNOŚĆ</a:t>
                      </a:r>
                      <a:endParaRPr lang="pl-PL" sz="1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558620">
                <a:tc>
                  <a:txBody>
                    <a:bodyPr/>
                    <a:lstStyle/>
                    <a:p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GDAŃSK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122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39,3%</a:t>
                      </a:r>
                      <a:endParaRPr lang="pl-PL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558620">
                <a:tc>
                  <a:txBody>
                    <a:bodyPr/>
                    <a:lstStyle/>
                    <a:p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KATOWICE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44,6%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558620">
                <a:tc>
                  <a:txBody>
                    <a:bodyPr/>
                    <a:lstStyle/>
                    <a:p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KRAKÓW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42,4%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558620">
                <a:tc>
                  <a:txBody>
                    <a:bodyPr/>
                    <a:lstStyle/>
                    <a:p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POZNAŃ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110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52,7%</a:t>
                      </a: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558620">
                <a:tc>
                  <a:txBody>
                    <a:bodyPr/>
                    <a:lstStyle/>
                    <a:p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WARSZAWA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211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32,2%</a:t>
                      </a: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558620">
                <a:tc>
                  <a:txBody>
                    <a:bodyPr/>
                    <a:lstStyle/>
                    <a:p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WROCŁAW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84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47,6%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558620">
                <a:tc gridSpan="2"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RAZEM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800" b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682</a:t>
                      </a:r>
                      <a:endParaRPr lang="pl-PL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41,2%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81962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0872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l-PL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PRZYSTĘPUJĄCY DO EGZAMINU                </a:t>
            </a:r>
            <a:br>
              <a:rPr lang="pl-PL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l-PL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NA APLIKACJĘ </a:t>
            </a:r>
            <a:r>
              <a:rPr lang="pl-PL" sz="2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KOMORNICZĄ </a:t>
            </a:r>
            <a:r>
              <a:rPr lang="pl-PL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ZDAWALNOŚĆ WG SIEDZIBY KOMISJI</a:t>
            </a:r>
            <a:endParaRPr lang="pl-PL" sz="2200" dirty="0" smtClean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" name="Łącznik prosty 3"/>
          <p:cNvCxnSpPr/>
          <p:nvPr/>
        </p:nvCxnSpPr>
        <p:spPr>
          <a:xfrm>
            <a:off x="0" y="6303963"/>
            <a:ext cx="9144000" cy="1587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2" name="Symbol zastępczy zawartości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30443137"/>
              </p:ext>
            </p:extLst>
          </p:nvPr>
        </p:nvGraphicFramePr>
        <p:xfrm>
          <a:off x="2376120" y="1196752"/>
          <a:ext cx="4391760" cy="49685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3821"/>
                <a:gridCol w="1550395"/>
                <a:gridCol w="1296144"/>
                <a:gridCol w="1151400"/>
              </a:tblGrid>
              <a:tr h="629267">
                <a:tc>
                  <a:txBody>
                    <a:bodyPr/>
                    <a:lstStyle/>
                    <a:p>
                      <a:r>
                        <a:rPr lang="pl-PL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LP</a:t>
                      </a:r>
                      <a:endParaRPr lang="pl-PL" sz="1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SIEDZIBA KOMISJI EGZAMINACYJNEJ</a:t>
                      </a:r>
                      <a:endParaRPr lang="pl-PL" sz="1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PRZYSTĘPUJĄCY</a:t>
                      </a:r>
                      <a:endParaRPr lang="pl-PL" sz="1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ZDAWALNOŚĆ</a:t>
                      </a:r>
                      <a:endParaRPr lang="pl-PL" sz="1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542411">
                <a:tc>
                  <a:txBody>
                    <a:bodyPr/>
                    <a:lstStyle/>
                    <a:p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GDAŃSK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45,9%</a:t>
                      </a:r>
                      <a:endParaRPr lang="pl-PL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542411">
                <a:tc>
                  <a:txBody>
                    <a:bodyPr/>
                    <a:lstStyle/>
                    <a:p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KATOWICE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56,7%</a:t>
                      </a: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542411">
                <a:tc>
                  <a:txBody>
                    <a:bodyPr/>
                    <a:lstStyle/>
                    <a:p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KRAKÓW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21,1%</a:t>
                      </a: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542411">
                <a:tc>
                  <a:txBody>
                    <a:bodyPr/>
                    <a:lstStyle/>
                    <a:p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ŁÓDŹ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37%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542411">
                <a:tc>
                  <a:txBody>
                    <a:bodyPr/>
                    <a:lstStyle/>
                    <a:p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POZNAŃ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45,2%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542411">
                <a:tc>
                  <a:txBody>
                    <a:bodyPr/>
                    <a:lstStyle/>
                    <a:p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WARSZAWA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52,4%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542411">
                <a:tc>
                  <a:txBody>
                    <a:bodyPr/>
                    <a:lstStyle/>
                    <a:p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WROCŁAW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46,2%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542411">
                <a:tc gridSpan="2"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RAZEM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800" b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212</a:t>
                      </a:r>
                      <a:endParaRPr lang="pl-PL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45,3%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67679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94928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l-PL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STRUKTURA </a:t>
            </a:r>
            <a:r>
              <a:rPr lang="pl-PL" sz="4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  ABSOLWENTÓW </a:t>
            </a:r>
            <a:br>
              <a:rPr lang="pl-PL" sz="4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l-PL" sz="4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POSZCZEGÓLNYCH   UCZELNI </a:t>
            </a:r>
            <a:br>
              <a:rPr lang="pl-PL" sz="4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l-PL" sz="4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PRZYSTĘPUJĄCYCH   DO </a:t>
            </a:r>
            <a:br>
              <a:rPr lang="pl-PL" sz="4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l-PL" sz="4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EGZAMINÓW   W   2017 </a:t>
            </a:r>
            <a:r>
              <a:rPr lang="pl-PL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R. </a:t>
            </a:r>
            <a:r>
              <a:rPr lang="pl-PL" sz="4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4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l-PL" sz="4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PRZED   KOMISJAMI,  W  KTÓRYCH </a:t>
            </a:r>
            <a:r>
              <a:rPr lang="pl-PL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ZDAWALNOŚĆ </a:t>
            </a:r>
            <a:r>
              <a:rPr lang="pl-PL" sz="4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 BYŁA  NAJWYŻSZA</a:t>
            </a:r>
          </a:p>
        </p:txBody>
      </p:sp>
      <p:cxnSp>
        <p:nvCxnSpPr>
          <p:cNvPr id="4" name="Łącznik prosty 3"/>
          <p:cNvCxnSpPr/>
          <p:nvPr/>
        </p:nvCxnSpPr>
        <p:spPr>
          <a:xfrm>
            <a:off x="0" y="6303963"/>
            <a:ext cx="9144000" cy="1587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4915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/>
          <a:p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KOMISJA EGZAMINACYJNA DS. APLIKACJI </a:t>
            </a: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ADWOKACKIEJ</a:t>
            </a:r>
            <a:b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 SIEDZIBĄ W </a:t>
            </a: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ŁODZI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 EGZAMINU </a:t>
            </a: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PRZYSTĄPIŁO 96 OSÓB 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ZDAWALNOŚĆ </a:t>
            </a: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77,1% </a:t>
            </a:r>
            <a:endParaRPr lang="pl-PL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Łącznik prosty 3"/>
          <p:cNvCxnSpPr/>
          <p:nvPr/>
        </p:nvCxnSpPr>
        <p:spPr>
          <a:xfrm>
            <a:off x="0" y="6303963"/>
            <a:ext cx="9144000" cy="1587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Symbol zastępczy zawartości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42995882"/>
              </p:ext>
            </p:extLst>
          </p:nvPr>
        </p:nvGraphicFramePr>
        <p:xfrm>
          <a:off x="179512" y="1628800"/>
          <a:ext cx="8784976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163202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/>
          <a:p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KOMISJA EGZAMINACYJNA DS. APLIKACJI </a:t>
            </a: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ADWOKACKIEJ</a:t>
            </a:r>
            <a:b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 SIEDZIBĄ W </a:t>
            </a: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KRAKOWIE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 EGZAMINU </a:t>
            </a: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PRZYSTĄPIŁO 186 OSÓB 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ZDAWALNOŚĆ </a:t>
            </a: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67,7% </a:t>
            </a:r>
            <a:endParaRPr lang="pl-PL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Łącznik prosty 3"/>
          <p:cNvCxnSpPr/>
          <p:nvPr/>
        </p:nvCxnSpPr>
        <p:spPr>
          <a:xfrm>
            <a:off x="0" y="6303963"/>
            <a:ext cx="9144000" cy="1587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Symbol zastępczy zawartości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48798477"/>
              </p:ext>
            </p:extLst>
          </p:nvPr>
        </p:nvGraphicFramePr>
        <p:xfrm>
          <a:off x="179512" y="1628800"/>
          <a:ext cx="8784976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704441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0" y="476672"/>
            <a:ext cx="9144000" cy="5381203"/>
          </a:xfrm>
          <a:solidFill>
            <a:schemeClr val="bg1"/>
          </a:solidFill>
        </p:spPr>
        <p:txBody>
          <a:bodyPr rtlCol="0">
            <a:normAutofit/>
          </a:bodyPr>
          <a:lstStyle/>
          <a:p>
            <a:pPr marL="0" indent="0" algn="ctr">
              <a:buNone/>
            </a:pPr>
            <a:endParaRPr lang="pl-PL" altLang="pl-PL" sz="280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pl-PL" altLang="pl-PL" sz="28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OD 2008 ROKU SPORZĄDZANA JEST ANALIZA WYNIKÓW PO EGZAMINACH WSTĘPNYCH</a:t>
            </a:r>
          </a:p>
          <a:p>
            <a:pPr marL="0" indent="0" algn="ctr">
              <a:buNone/>
            </a:pPr>
            <a:endParaRPr lang="pl-PL" altLang="pl-PL" sz="280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pl-PL" altLang="pl-PL" sz="28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 DNIU DZISIEJSZYM ODBYWA SIĘ </a:t>
            </a:r>
          </a:p>
          <a:p>
            <a:pPr marL="0" indent="0" algn="ctr">
              <a:buNone/>
            </a:pPr>
            <a:r>
              <a:rPr lang="pl-PL" altLang="pl-PL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DZIESIĄTA</a:t>
            </a:r>
            <a:r>
              <a:rPr lang="pl-PL" altLang="pl-PL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altLang="pl-PL" sz="28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KONFERENCJA </a:t>
            </a:r>
          </a:p>
          <a:p>
            <a:pPr marL="0" indent="0" algn="ctr">
              <a:buNone/>
            </a:pPr>
            <a:r>
              <a:rPr lang="pl-PL" altLang="pl-PL" sz="28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MINISTRA SPRAWIEDLIWOŚCI </a:t>
            </a:r>
          </a:p>
          <a:p>
            <a:pPr marL="0" indent="0" algn="ctr">
              <a:buNone/>
            </a:pPr>
            <a:r>
              <a:rPr lang="pl-PL" altLang="pl-PL" sz="28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Z DZIEKANAMI WYDZIAŁÓW PRAWA</a:t>
            </a:r>
          </a:p>
          <a:p>
            <a:pPr marL="0" indent="0" algn="ctr">
              <a:buNone/>
            </a:pPr>
            <a:r>
              <a:rPr lang="pl-PL" altLang="pl-PL" sz="28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UCZELNI WYŻSZYCH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pl-PL" sz="20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4" name="Łącznik prosty 3"/>
          <p:cNvCxnSpPr/>
          <p:nvPr/>
        </p:nvCxnSpPr>
        <p:spPr>
          <a:xfrm>
            <a:off x="0" y="6303963"/>
            <a:ext cx="9144000" cy="1587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ymbol zastępczy zawartości 2"/>
          <p:cNvSpPr txBox="1">
            <a:spLocks/>
          </p:cNvSpPr>
          <p:nvPr/>
        </p:nvSpPr>
        <p:spPr>
          <a:xfrm>
            <a:off x="466725" y="3305175"/>
            <a:ext cx="8229600" cy="25527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defRPr/>
            </a:pPr>
            <a:endParaRPr lang="pl-PL" sz="20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95944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/>
          <a:p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KOMISJA EGZAMINACYJNA DS. APLIKACJI </a:t>
            </a: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RADCOWSKIEJ</a:t>
            </a:r>
            <a:b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 SIEDZIBĄ W </a:t>
            </a: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KRAKOWIE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 EGZAMINU </a:t>
            </a: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PRZYSTĄPIŁO 397 OSÓB 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ZDAWALNOŚĆ </a:t>
            </a: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64,5% </a:t>
            </a:r>
            <a:endParaRPr lang="pl-PL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Łącznik prosty 3"/>
          <p:cNvCxnSpPr/>
          <p:nvPr/>
        </p:nvCxnSpPr>
        <p:spPr>
          <a:xfrm>
            <a:off x="0" y="6303963"/>
            <a:ext cx="9144000" cy="1587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Symbol zastępczy zawartości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75885779"/>
              </p:ext>
            </p:extLst>
          </p:nvPr>
        </p:nvGraphicFramePr>
        <p:xfrm>
          <a:off x="107504" y="1261463"/>
          <a:ext cx="8928992" cy="50352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910086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43000"/>
          </a:xfrm>
        </p:spPr>
        <p:txBody>
          <a:bodyPr/>
          <a:lstStyle/>
          <a:p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KOMISJA EGZAMINACYJNA DS. APLIKACJI </a:t>
            </a: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RADCOWSKIEJ</a:t>
            </a:r>
            <a:b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 SIEDZIBĄ W </a:t>
            </a: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SZCZECINIE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 EGZAMINU </a:t>
            </a: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PRZYSTĄPIŁO 115 OSÓB 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ZDAWALNOŚĆ </a:t>
            </a: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64,3% </a:t>
            </a:r>
            <a:endParaRPr lang="pl-PL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Łącznik prosty 3"/>
          <p:cNvCxnSpPr/>
          <p:nvPr/>
        </p:nvCxnSpPr>
        <p:spPr>
          <a:xfrm>
            <a:off x="0" y="6303963"/>
            <a:ext cx="9144000" cy="1587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Symbol zastępczy zawartości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64282482"/>
              </p:ext>
            </p:extLst>
          </p:nvPr>
        </p:nvGraphicFramePr>
        <p:xfrm>
          <a:off x="215516" y="1484784"/>
          <a:ext cx="8712968" cy="5040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01540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/>
          <a:p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KOMISJA EGZAMINACYJNA DS. APLIKACJI NOTARIALNEJ </a:t>
            </a:r>
            <a:b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 SIEDZIBĄ W POZNANIU</a:t>
            </a:r>
            <a:b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 EGZAMINU PRZYSTĄPIŁO </a:t>
            </a: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110 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OSÓB – ZDAWALNOŚĆ </a:t>
            </a: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52,7% </a:t>
            </a:r>
            <a:endParaRPr lang="pl-PL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Łącznik prosty 3"/>
          <p:cNvCxnSpPr/>
          <p:nvPr/>
        </p:nvCxnSpPr>
        <p:spPr>
          <a:xfrm>
            <a:off x="0" y="6303963"/>
            <a:ext cx="9144000" cy="1587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Symbol zastępczy zawartości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81348425"/>
              </p:ext>
            </p:extLst>
          </p:nvPr>
        </p:nvGraphicFramePr>
        <p:xfrm>
          <a:off x="4689" y="1268760"/>
          <a:ext cx="8856984" cy="48574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478151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/>
          <a:p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KOMISJA EGZAMINACYJNA DS. APLIKACJI </a:t>
            </a: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KOMORNICZEJ</a:t>
            </a:r>
            <a:b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 SIEDZIBĄ W </a:t>
            </a: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KATOWICACH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 EGZAMINU </a:t>
            </a: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PRZYSTĄPIŁO 30 OSÓB 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ZDAWALNOŚĆ </a:t>
            </a: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56,7% </a:t>
            </a:r>
            <a:endParaRPr lang="pl-PL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Symbol zastępczy zawartości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93636442"/>
              </p:ext>
            </p:extLst>
          </p:nvPr>
        </p:nvGraphicFramePr>
        <p:xfrm>
          <a:off x="-4401" y="1417960"/>
          <a:ext cx="8928992" cy="48860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4" name="Łącznik prosty 3"/>
          <p:cNvCxnSpPr/>
          <p:nvPr/>
        </p:nvCxnSpPr>
        <p:spPr>
          <a:xfrm>
            <a:off x="0" y="6303963"/>
            <a:ext cx="9144000" cy="1587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1172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94928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l-PL" sz="4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KOMISJE EGZAMINACYJNE </a:t>
            </a:r>
            <a:br>
              <a:rPr lang="pl-PL" sz="4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l-PL" sz="4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Z SIEDZIBĄ W WARSZAWIE</a:t>
            </a:r>
          </a:p>
        </p:txBody>
      </p:sp>
      <p:cxnSp>
        <p:nvCxnSpPr>
          <p:cNvPr id="4" name="Łącznik prosty 3"/>
          <p:cNvCxnSpPr/>
          <p:nvPr/>
        </p:nvCxnSpPr>
        <p:spPr>
          <a:xfrm>
            <a:off x="0" y="6303963"/>
            <a:ext cx="9144000" cy="1587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9300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323528" y="116632"/>
            <a:ext cx="8568952" cy="1080120"/>
          </a:xfrm>
        </p:spPr>
        <p:txBody>
          <a:bodyPr/>
          <a:lstStyle/>
          <a:p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PIĘĆ KOMISJI EGZAMINACYJNYCH 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DS. APLIKACJI </a:t>
            </a: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ADWOKACKIEJ</a:t>
            </a:r>
            <a:b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 SIEDZIBĄ W </a:t>
            </a: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WARSZAWIE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 EGZAMINU </a:t>
            </a: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PRZYSTĄPIŁY  1 042 OSOBY 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ZDAŁY 594 OSOBY (57%) </a:t>
            </a:r>
            <a:endParaRPr lang="pl-PL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Symbol zastępczy zawartości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89908940"/>
              </p:ext>
            </p:extLst>
          </p:nvPr>
        </p:nvGraphicFramePr>
        <p:xfrm>
          <a:off x="58078" y="1124744"/>
          <a:ext cx="9108504" cy="5328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pole tekstowe 1"/>
          <p:cNvSpPr txBox="1"/>
          <p:nvPr/>
        </p:nvSpPr>
        <p:spPr>
          <a:xfrm>
            <a:off x="251520" y="6433268"/>
            <a:ext cx="8892480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pl-PL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 EGZAMINU WSTĘPNEGO NA APLIKACJĘ ADWOKACKĄ W WARSZAWIE </a:t>
            </a:r>
            <a:r>
              <a:rPr lang="pl-PL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PRZYSTAPIŁO </a:t>
            </a:r>
            <a:r>
              <a:rPr lang="pl-PL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36,99% </a:t>
            </a:r>
            <a:endParaRPr lang="pl-PL" sz="1200" dirty="0" smtClean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pl-PL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WSZYSTKICH </a:t>
            </a:r>
            <a:r>
              <a:rPr lang="pl-PL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KANDYDATÓW NA TĄ APLIKACJĘ</a:t>
            </a:r>
          </a:p>
        </p:txBody>
      </p:sp>
    </p:spTree>
    <p:extLst>
      <p:ext uri="{BB962C8B-B14F-4D97-AF65-F5344CB8AC3E}">
        <p14:creationId xmlns:p14="http://schemas.microsoft.com/office/powerpoint/2010/main" val="636003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251520" y="116632"/>
            <a:ext cx="8712968" cy="1080120"/>
          </a:xfrm>
        </p:spPr>
        <p:txBody>
          <a:bodyPr/>
          <a:lstStyle/>
          <a:p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PIĘĆ KOMISJI EGZAMINACYJNYCH 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DS. APLIKACJI </a:t>
            </a: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RADCOWSKIEJ</a:t>
            </a:r>
            <a:b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 SIEDZIBĄ W </a:t>
            </a: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WARSZAWIE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 EGZAMINU </a:t>
            </a: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PRZYSTĄPIŁO 1 168 OSÓB 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ZDAŁO 614 OSÓB (52,7%) </a:t>
            </a:r>
            <a:endParaRPr lang="pl-PL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Symbol zastępczy zawartości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96244793"/>
              </p:ext>
            </p:extLst>
          </p:nvPr>
        </p:nvGraphicFramePr>
        <p:xfrm>
          <a:off x="17748" y="1124744"/>
          <a:ext cx="9108504" cy="53232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4" name="Łącznik prosty 3"/>
          <p:cNvCxnSpPr/>
          <p:nvPr/>
        </p:nvCxnSpPr>
        <p:spPr>
          <a:xfrm>
            <a:off x="0" y="6303963"/>
            <a:ext cx="9144000" cy="1587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pole tekstowe 1"/>
          <p:cNvSpPr txBox="1"/>
          <p:nvPr/>
        </p:nvSpPr>
        <p:spPr>
          <a:xfrm>
            <a:off x="467544" y="6305550"/>
            <a:ext cx="7704856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pl-PL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 EGZAMINU WSTĘPNEGO NA APLIKACJĘ RADCOWSKĄ W WARSZAWIE PRZYSTĄPIŁO 27,25% WSZYSTKICH KANDYDATÓW NA TĄ APLIKACJĘ</a:t>
            </a:r>
          </a:p>
        </p:txBody>
      </p:sp>
    </p:spTree>
    <p:extLst>
      <p:ext uri="{BB962C8B-B14F-4D97-AF65-F5344CB8AC3E}">
        <p14:creationId xmlns:p14="http://schemas.microsoft.com/office/powerpoint/2010/main" val="3817394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94928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l-PL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STRUKTURA </a:t>
            </a:r>
            <a:r>
              <a:rPr lang="pl-PL" sz="4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4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l-PL" sz="4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PRZEMIESZCZANIA SIĘ </a:t>
            </a:r>
            <a:br>
              <a:rPr lang="pl-PL" sz="4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l-PL" sz="4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ABSOLWENTÓW 2017 R.</a:t>
            </a:r>
            <a:br>
              <a:rPr lang="pl-PL" sz="4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l-PL" sz="4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PRZYSTĘPUJĄCYCH DO EGZAMINÓW</a:t>
            </a:r>
            <a:br>
              <a:rPr lang="pl-PL" sz="4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l-PL" sz="4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4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l-PL" sz="4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- WYBRANE   UCZELNIE -</a:t>
            </a:r>
          </a:p>
        </p:txBody>
      </p:sp>
      <p:cxnSp>
        <p:nvCxnSpPr>
          <p:cNvPr id="4" name="Łącznik prosty 3"/>
          <p:cNvCxnSpPr/>
          <p:nvPr/>
        </p:nvCxnSpPr>
        <p:spPr>
          <a:xfrm>
            <a:off x="0" y="6303963"/>
            <a:ext cx="9144000" cy="1587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0520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UNIWERSYTET   WROCŁAWSKI – 399 OSÓB</a:t>
            </a:r>
          </a:p>
        </p:txBody>
      </p:sp>
      <p:graphicFrame>
        <p:nvGraphicFramePr>
          <p:cNvPr id="6" name="Symbol zastępczy zawartości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00144128"/>
              </p:ext>
            </p:extLst>
          </p:nvPr>
        </p:nvGraphicFramePr>
        <p:xfrm>
          <a:off x="457200" y="1268760"/>
          <a:ext cx="8229600" cy="49294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4" name="Łącznik prosty 3"/>
          <p:cNvCxnSpPr/>
          <p:nvPr/>
        </p:nvCxnSpPr>
        <p:spPr>
          <a:xfrm>
            <a:off x="0" y="6303963"/>
            <a:ext cx="9144000" cy="1587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pole tekstowe 4"/>
          <p:cNvSpPr txBox="1"/>
          <p:nvPr/>
        </p:nvSpPr>
        <p:spPr>
          <a:xfrm>
            <a:off x="251520" y="1194471"/>
            <a:ext cx="3528392" cy="45397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WARSZAWA – 14 OSÓB - 3,5%</a:t>
            </a:r>
          </a:p>
          <a:p>
            <a:endParaRPr lang="pl-PL" sz="9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l-PL" sz="1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 OSÓB – 2,7%</a:t>
            </a:r>
          </a:p>
          <a:p>
            <a:r>
              <a:rPr lang="pl-PL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KRAKÓW	</a:t>
            </a:r>
          </a:p>
          <a:p>
            <a:r>
              <a:rPr lang="pl-PL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OPOLE	</a:t>
            </a:r>
          </a:p>
          <a:p>
            <a:endParaRPr lang="pl-PL" sz="9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l-PL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POZNAŃ	– 8 OSÓB – 2%</a:t>
            </a:r>
          </a:p>
          <a:p>
            <a:endParaRPr lang="pl-PL" sz="9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l-PL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ZIELONA GÓRA – 6 OSÓB – 1,5%</a:t>
            </a:r>
          </a:p>
          <a:p>
            <a:endParaRPr lang="pl-PL" sz="9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l-PL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KATOWICE – 4 OSOBY – 1%</a:t>
            </a:r>
          </a:p>
          <a:p>
            <a:endParaRPr lang="pl-PL" sz="9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l-PL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GDAŃSK – 3 OSOBY – 0,7%</a:t>
            </a:r>
          </a:p>
          <a:p>
            <a:endParaRPr lang="pl-PL" sz="9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l-PL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CZĘSTOCHOWA – 2 OSOBY – 0,5%</a:t>
            </a:r>
          </a:p>
          <a:p>
            <a:endParaRPr lang="pl-PL" sz="9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l-PL" sz="1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OSOBA - 0,25%</a:t>
            </a:r>
          </a:p>
          <a:p>
            <a:r>
              <a:rPr lang="pl-PL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BIELSKO-BIAŁA</a:t>
            </a:r>
          </a:p>
          <a:p>
            <a:r>
              <a:rPr lang="pl-PL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KIELCE</a:t>
            </a:r>
          </a:p>
          <a:p>
            <a:r>
              <a:rPr lang="pl-PL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ŁÓDŹ	</a:t>
            </a:r>
          </a:p>
          <a:p>
            <a:r>
              <a:rPr lang="pl-PL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RZESZÓW</a:t>
            </a:r>
          </a:p>
          <a:p>
            <a:r>
              <a:rPr lang="pl-PL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SZCZECIN</a:t>
            </a:r>
          </a:p>
          <a:p>
            <a:r>
              <a:rPr lang="pl-PL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TORUŃ</a:t>
            </a:r>
            <a:r>
              <a:rPr lang="pl-P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pl-PL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5616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UNIWERSYTET   WARSZAWSKI – 365 OSÓB</a:t>
            </a:r>
          </a:p>
        </p:txBody>
      </p:sp>
      <p:graphicFrame>
        <p:nvGraphicFramePr>
          <p:cNvPr id="6" name="Symbol zastępczy zawartości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406178"/>
              </p:ext>
            </p:extLst>
          </p:nvPr>
        </p:nvGraphicFramePr>
        <p:xfrm>
          <a:off x="457200" y="1412776"/>
          <a:ext cx="8229600" cy="47853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4" name="Łącznik prosty 3"/>
          <p:cNvCxnSpPr/>
          <p:nvPr/>
        </p:nvCxnSpPr>
        <p:spPr>
          <a:xfrm>
            <a:off x="0" y="6303963"/>
            <a:ext cx="9144000" cy="1587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4320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39552" y="476672"/>
            <a:ext cx="7920880" cy="5381203"/>
          </a:xfrm>
          <a:solidFill>
            <a:schemeClr val="bg1"/>
          </a:solidFill>
        </p:spPr>
        <p:txBody>
          <a:bodyPr rtlCol="0">
            <a:normAutofit/>
          </a:bodyPr>
          <a:lstStyle/>
          <a:p>
            <a:pPr marL="0" indent="0" algn="ctr">
              <a:buNone/>
            </a:pPr>
            <a:endParaRPr lang="pl-PL" altLang="pl-PL" sz="280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pl-PL" altLang="pl-PL" sz="330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pl-PL" altLang="pl-PL" sz="3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pl-PL" altLang="pl-PL" sz="33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l-PL" altLang="pl-PL" sz="33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altLang="pl-PL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OGÓLNE DANE LICZBOWE</a:t>
            </a:r>
            <a:r>
              <a:rPr lang="pl-PL" altLang="pl-PL" sz="33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l-PL" altLang="pl-PL" sz="33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pl-PL" sz="3300" b="1" dirty="0" smtClean="0">
              <a:solidFill>
                <a:schemeClr val="tx1">
                  <a:lumMod val="50000"/>
                  <a:lumOff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Łącznik prosty 3"/>
          <p:cNvCxnSpPr/>
          <p:nvPr/>
        </p:nvCxnSpPr>
        <p:spPr>
          <a:xfrm>
            <a:off x="0" y="6303963"/>
            <a:ext cx="9144000" cy="1587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ymbol zastępczy zawartości 2"/>
          <p:cNvSpPr txBox="1">
            <a:spLocks/>
          </p:cNvSpPr>
          <p:nvPr/>
        </p:nvSpPr>
        <p:spPr>
          <a:xfrm>
            <a:off x="466725" y="3305175"/>
            <a:ext cx="8229600" cy="25527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defRPr/>
            </a:pPr>
            <a:endParaRPr lang="pl-PL" sz="20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3716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UNIWERSYTET   JAGIELLOŃSKI – 278 OSÓB</a:t>
            </a:r>
          </a:p>
        </p:txBody>
      </p:sp>
      <p:graphicFrame>
        <p:nvGraphicFramePr>
          <p:cNvPr id="6" name="Symbol zastępczy zawartości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24944870"/>
              </p:ext>
            </p:extLst>
          </p:nvPr>
        </p:nvGraphicFramePr>
        <p:xfrm>
          <a:off x="395536" y="1412776"/>
          <a:ext cx="8229600" cy="47853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4" name="Łącznik prosty 3"/>
          <p:cNvCxnSpPr/>
          <p:nvPr/>
        </p:nvCxnSpPr>
        <p:spPr>
          <a:xfrm>
            <a:off x="0" y="6303963"/>
            <a:ext cx="9144000" cy="1587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3152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3508" y="332656"/>
            <a:ext cx="8856984" cy="850106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UNIWERSYTET IM. ADAMA MICKIEWICZA W POZNANIU</a:t>
            </a:r>
            <a:br>
              <a:rPr lang="pl-PL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 231 OSÓB</a:t>
            </a:r>
          </a:p>
        </p:txBody>
      </p:sp>
      <p:graphicFrame>
        <p:nvGraphicFramePr>
          <p:cNvPr id="6" name="Symbol zastępczy zawartości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24567658"/>
              </p:ext>
            </p:extLst>
          </p:nvPr>
        </p:nvGraphicFramePr>
        <p:xfrm>
          <a:off x="323528" y="1412776"/>
          <a:ext cx="8229600" cy="47853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4" name="Łącznik prosty 3"/>
          <p:cNvCxnSpPr/>
          <p:nvPr/>
        </p:nvCxnSpPr>
        <p:spPr>
          <a:xfrm>
            <a:off x="0" y="6303963"/>
            <a:ext cx="9144000" cy="1587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0176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UNIWERSYTET   ŚLĄSKI W KATOWICACH – 197 OSÓB</a:t>
            </a:r>
          </a:p>
        </p:txBody>
      </p:sp>
      <p:graphicFrame>
        <p:nvGraphicFramePr>
          <p:cNvPr id="6" name="Symbol zastępczy zawartości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88098750"/>
              </p:ext>
            </p:extLst>
          </p:nvPr>
        </p:nvGraphicFramePr>
        <p:xfrm>
          <a:off x="323528" y="1340768"/>
          <a:ext cx="8229600" cy="47853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4" name="Łącznik prosty 3"/>
          <p:cNvCxnSpPr/>
          <p:nvPr/>
        </p:nvCxnSpPr>
        <p:spPr>
          <a:xfrm>
            <a:off x="0" y="6303963"/>
            <a:ext cx="9144000" cy="1587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1877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404664"/>
            <a:ext cx="7772400" cy="1470025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l-PL" sz="4000" dirty="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  <a:cs typeface="Times New Roman" pitchFamily="18" charset="0"/>
              </a:rPr>
              <a:t>ZAKRES ANALIZY</a:t>
            </a:r>
            <a:endParaRPr lang="pl-PL" sz="4000" dirty="0" smtClean="0">
              <a:solidFill>
                <a:schemeClr val="bg1">
                  <a:lumMod val="6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611560" y="2204864"/>
            <a:ext cx="7848872" cy="3433936"/>
          </a:xfrm>
        </p:spPr>
        <p:txBody>
          <a:bodyPr/>
          <a:lstStyle/>
          <a:p>
            <a:r>
              <a:rPr lang="pl-PL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ANALIZA PYTAŃ</a:t>
            </a:r>
          </a:p>
          <a:p>
            <a:r>
              <a:rPr lang="pl-PL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pl-PL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/>
              </a:rPr>
              <a:t></a:t>
            </a:r>
            <a:r>
              <a:rPr lang="pl-PL" sz="4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/>
              </a:rPr>
              <a:t></a:t>
            </a:r>
            <a:r>
              <a:rPr lang="pl-PL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pl-PL" sz="4000" dirty="0" smtClean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l-PL" sz="4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ANALIZA PROFILU PRZYSTĘPUJĄCYCH</a:t>
            </a:r>
            <a:endParaRPr lang="pl-PL" sz="4000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l-PL" dirty="0"/>
          </a:p>
        </p:txBody>
      </p:sp>
      <p:cxnSp>
        <p:nvCxnSpPr>
          <p:cNvPr id="4" name="Łącznik prosty 3"/>
          <p:cNvCxnSpPr/>
          <p:nvPr/>
        </p:nvCxnSpPr>
        <p:spPr>
          <a:xfrm>
            <a:off x="0" y="6303963"/>
            <a:ext cx="9144000" cy="1587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7800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74642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l-PL" sz="6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ANALIZA </a:t>
            </a:r>
            <a:br>
              <a:rPr lang="pl-PL" sz="6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l-PL" sz="6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PYTAŃ</a:t>
            </a:r>
          </a:p>
        </p:txBody>
      </p:sp>
      <p:cxnSp>
        <p:nvCxnSpPr>
          <p:cNvPr id="4" name="Łącznik prosty 3"/>
          <p:cNvCxnSpPr/>
          <p:nvPr/>
        </p:nvCxnSpPr>
        <p:spPr>
          <a:xfrm>
            <a:off x="0" y="6303963"/>
            <a:ext cx="9144000" cy="1587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0256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l-PL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ANALIZA PYTAŃ </a:t>
            </a:r>
            <a:endParaRPr lang="pl-PL" dirty="0" smtClean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" name="Łącznik prosty 3"/>
          <p:cNvCxnSpPr/>
          <p:nvPr/>
        </p:nvCxnSpPr>
        <p:spPr>
          <a:xfrm>
            <a:off x="0" y="6303963"/>
            <a:ext cx="9144000" cy="1587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ymbol zastępczy zawartości 2"/>
          <p:cNvSpPr txBox="1">
            <a:spLocks/>
          </p:cNvSpPr>
          <p:nvPr/>
        </p:nvSpPr>
        <p:spPr>
          <a:xfrm>
            <a:off x="457200" y="1772816"/>
            <a:ext cx="8229600" cy="403244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 algn="just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l-PL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OBLICZONO ODSETEK POPRAWNYCH ODPOWIEDZI UDZIELONYCH NA KAŻDE PYTANIE</a:t>
            </a:r>
          </a:p>
          <a:p>
            <a:pPr marL="342900" indent="-342900" algn="just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pl-PL" dirty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l-PL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KAŻDE Z PYTAŃ PRZYPORZĄDKOWANO DO ODPOWIEDNIEGO ZAKRESU PRAWA W ROZUMIENIU USTAW SAMORZĄDOWYCH</a:t>
            </a:r>
          </a:p>
          <a:p>
            <a:pPr algn="just" fontAlgn="auto">
              <a:spcBef>
                <a:spcPct val="20000"/>
              </a:spcBef>
              <a:spcAft>
                <a:spcPts val="0"/>
              </a:spcAft>
              <a:defRPr/>
            </a:pPr>
            <a:endParaRPr lang="pl-PL" dirty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l-PL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OBLICZONO ODSETEK POPRAWNYCH ODPOWIEDZI </a:t>
            </a:r>
          </a:p>
          <a:p>
            <a:pPr algn="just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pl-PL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DLA </a:t>
            </a:r>
            <a:r>
              <a:rPr lang="pl-PL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KAŻDEGO Z ZAKRESÓW PRAWA</a:t>
            </a:r>
          </a:p>
          <a:p>
            <a:pPr marL="342900" indent="-342900" algn="just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pl-PL" dirty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l-PL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WSKAZANO PYTANIA, KTÓRE BYŁY DLA ZDAJĄCYCH NAJTRUDNIEJSZE I </a:t>
            </a:r>
            <a:r>
              <a:rPr lang="pl-PL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NAJŁATWIEJSZE ORAZ </a:t>
            </a:r>
            <a:r>
              <a:rPr lang="pl-PL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ZAKRESY PRAWA, KTÓRE BYŁY DLA ZDAJĄCYCH NAJTRUDNIEJSZE I NAJŁATWIEJSZE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pl-PL" sz="20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0185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l-PL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ANALIZA PYTAŃ </a:t>
            </a:r>
            <a:endParaRPr lang="pl-PL" dirty="0" smtClean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" name="Łącznik prosty 3"/>
          <p:cNvCxnSpPr/>
          <p:nvPr/>
        </p:nvCxnSpPr>
        <p:spPr>
          <a:xfrm>
            <a:off x="0" y="6303963"/>
            <a:ext cx="9144000" cy="1587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ymbol zastępczy zawartości 2"/>
          <p:cNvSpPr txBox="1">
            <a:spLocks/>
          </p:cNvSpPr>
          <p:nvPr/>
        </p:nvSpPr>
        <p:spPr>
          <a:xfrm>
            <a:off x="457200" y="2492896"/>
            <a:ext cx="8229600" cy="3312368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pl-PL" sz="6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TEST </a:t>
            </a:r>
            <a:r>
              <a:rPr lang="pl-PL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 NA  </a:t>
            </a:r>
            <a:r>
              <a:rPr lang="pl-PL" sz="6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APLIKACJE: </a:t>
            </a:r>
            <a:r>
              <a:rPr lang="pl-PL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 ADWOKACKĄ </a:t>
            </a:r>
          </a:p>
          <a:p>
            <a:pPr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pl-PL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I  RADCOWSKĄ</a:t>
            </a:r>
            <a:endParaRPr lang="pl-PL" sz="6000" dirty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3162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792088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l-PL" sz="2200" dirty="0" smtClean="0">
                <a:latin typeface="Times New Roman" pitchFamily="18" charset="0"/>
                <a:cs typeface="Times New Roman" pitchFamily="18" charset="0"/>
              </a:rPr>
              <a:t>ZAKRES EGZAMINU</a:t>
            </a:r>
            <a:r>
              <a:rPr lang="pl-PL" sz="22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2200" dirty="0">
                <a:latin typeface="Times New Roman" pitchFamily="18" charset="0"/>
                <a:cs typeface="Times New Roman" pitchFamily="18" charset="0"/>
              </a:rPr>
            </a:br>
            <a:r>
              <a:rPr lang="pl-PL" sz="2200" dirty="0" smtClean="0">
                <a:latin typeface="Times New Roman" pitchFamily="18" charset="0"/>
                <a:cs typeface="Times New Roman" pitchFamily="18" charset="0"/>
              </a:rPr>
              <a:t>TEST </a:t>
            </a:r>
            <a:r>
              <a:rPr lang="pl-PL" sz="2200" dirty="0">
                <a:latin typeface="Times New Roman" pitchFamily="18" charset="0"/>
                <a:cs typeface="Times New Roman" pitchFamily="18" charset="0"/>
              </a:rPr>
              <a:t>NA APLIKACJE: </a:t>
            </a:r>
            <a:r>
              <a:rPr lang="pl-PL" sz="2200" dirty="0" smtClean="0">
                <a:latin typeface="Times New Roman" pitchFamily="18" charset="0"/>
                <a:cs typeface="Times New Roman" pitchFamily="18" charset="0"/>
              </a:rPr>
              <a:t>ADWOKACKĄ </a:t>
            </a:r>
            <a:r>
              <a:rPr lang="pl-PL" sz="2200" dirty="0"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pl-PL" sz="2200" dirty="0" smtClean="0">
                <a:latin typeface="Times New Roman" pitchFamily="18" charset="0"/>
                <a:cs typeface="Times New Roman" pitchFamily="18" charset="0"/>
              </a:rPr>
              <a:t>RADCOWSKĄ </a:t>
            </a:r>
            <a:r>
              <a:rPr lang="pl-PL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2000" dirty="0" smtClean="0">
                <a:latin typeface="Times New Roman" pitchFamily="18" charset="0"/>
                <a:cs typeface="Times New Roman" pitchFamily="18" charset="0"/>
              </a:rPr>
            </a:br>
            <a:endParaRPr lang="pl-PL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Symbol zastępczy zawartości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00733962"/>
              </p:ext>
            </p:extLst>
          </p:nvPr>
        </p:nvGraphicFramePr>
        <p:xfrm>
          <a:off x="323528" y="1052736"/>
          <a:ext cx="8712968" cy="56166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4" name="Łącznik prosty 3"/>
          <p:cNvCxnSpPr/>
          <p:nvPr/>
        </p:nvCxnSpPr>
        <p:spPr>
          <a:xfrm>
            <a:off x="0" y="6303963"/>
            <a:ext cx="9144000" cy="1587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489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78913" y="116632"/>
            <a:ext cx="8001000" cy="648072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l-PL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KANDYDACI NA APLIKANTÓW </a:t>
            </a:r>
            <a:r>
              <a:rPr lang="pl-PL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ADWOKACKICH I RADCOWSKICH</a:t>
            </a:r>
            <a:endParaRPr lang="pl-PL" sz="2000" dirty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Podtytuł 5"/>
          <p:cNvSpPr>
            <a:spLocks noGrp="1"/>
          </p:cNvSpPr>
          <p:nvPr>
            <p:ph type="subTitle" idx="1"/>
          </p:nvPr>
        </p:nvSpPr>
        <p:spPr>
          <a:xfrm>
            <a:off x="395535" y="1916832"/>
            <a:ext cx="8424937" cy="4248472"/>
          </a:xfrm>
        </p:spPr>
        <p:txBody>
          <a:bodyPr/>
          <a:lstStyle/>
          <a:p>
            <a:pPr algn="just"/>
            <a:r>
              <a:rPr lang="pl-PL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ZGODNIE Z KODEKSEM POSTĘPOWANIA KARNEGO, W POSTĘPOWANIU PRZYGOTOWAWCZYM ROZSTRZYGNIĘCIE STWIERDZAJĄCE SPRZECZNOŚĆ INTERESÓW KILKU PODEJRZANYCH BRONIONYCH PRZEZ TEGO SAMEGO OBROŃCĘ Z WYBORU I ZAKREŚLAJĄCE PODEJRZANYM TERMIN DO USTANOWIENIA INNYCH OBROŃCÓW WYDAJE:</a:t>
            </a:r>
          </a:p>
          <a:p>
            <a:pPr marL="361950" indent="-361950" algn="just"/>
            <a:r>
              <a:rPr lang="pl-PL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	PROKURATOR NADRZĘDNY NAD PROKURATOREM PROWADZĄCYM SPRAWĘ,</a:t>
            </a:r>
          </a:p>
          <a:p>
            <a:pPr marL="361950" indent="-361950" algn="just"/>
            <a:r>
              <a:rPr lang="pl-PL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	SĄD WŁAŚCIWY DO ROZPOZNANIA SPRAWY,</a:t>
            </a:r>
          </a:p>
          <a:p>
            <a:pPr marL="361950" indent="-361950" algn="just">
              <a:buAutoNum type="alphaUcPeriod" startAt="3"/>
            </a:pPr>
            <a:r>
              <a:rPr lang="pl-PL" sz="1600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PREZES SĄDU WŁAŚCIWEGO DO ROZPOZNANIA SPRAWY.</a:t>
            </a:r>
          </a:p>
          <a:p>
            <a:pPr algn="just"/>
            <a:endParaRPr lang="pl-PL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l-PL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pl-PL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ART. 85 § 2 I 3 KODEKSU POSTĘPOWANIA KARNEGO</a:t>
            </a:r>
            <a:endParaRPr lang="pl-PL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pl-PL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§ 2. STWIERDZAJĄC SPRZECZNOŚĆ SĄD WYDAJE POSTANOWIENIE, ZAKREŚLAJĄC OSKARŻONYM TERMIN DO USTANOWIENIA INNYCH OBROŃCÓW. W WYPADKU OBRONY Z URZĘDU SĄD WYZNACZA INNEGO OBROŃCĘ. NA POSTANOWIENIE PRZYSŁUGUJE ZAŻALENIE.</a:t>
            </a:r>
          </a:p>
          <a:p>
            <a:pPr algn="r"/>
            <a:r>
              <a:rPr lang="pl-PL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§ 3. W POSTĘPOWANIU PRZYGOTOWAWCZYM UPRAWNIENIA SĄDU OKREŚLONE W § 2 PRZYSŁUGUJĄ PREZESOWI SĄDU WŁAŚCIWEGO DO ROZPOZNANIA SPRAWY.</a:t>
            </a:r>
          </a:p>
          <a:p>
            <a:endParaRPr lang="pl-PL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Łącznik prosty 3"/>
          <p:cNvCxnSpPr/>
          <p:nvPr/>
        </p:nvCxnSpPr>
        <p:spPr>
          <a:xfrm>
            <a:off x="0" y="6303963"/>
            <a:ext cx="9144000" cy="1587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ymbol zastępczy zawartości 2"/>
          <p:cNvSpPr txBox="1">
            <a:spLocks/>
          </p:cNvSpPr>
          <p:nvPr/>
        </p:nvSpPr>
        <p:spPr>
          <a:xfrm>
            <a:off x="450313" y="764704"/>
            <a:ext cx="8229600" cy="864096"/>
          </a:xfrm>
          <a:prstGeom prst="rect">
            <a:avLst/>
          </a:prstGeom>
        </p:spPr>
        <p:txBody>
          <a:bodyPr>
            <a:normAutofit fontScale="47500" lnSpcReduction="20000"/>
          </a:bodyPr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pl-PL" sz="3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PYTANIE </a:t>
            </a:r>
            <a:r>
              <a:rPr lang="pl-PL" sz="3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NAJTRUDNIEJSZE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pl-PL" sz="3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KANDYDACI NA APL. ADWOKACKICH –  </a:t>
            </a:r>
            <a:r>
              <a:rPr lang="pl-PL" sz="3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13,00% </a:t>
            </a:r>
            <a:r>
              <a:rPr lang="pl-PL" sz="3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POPRAWNYCH ODPOWIEDZI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pl-PL" sz="3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KANDYDACI NA APL. RADCOWSKICH –   </a:t>
            </a:r>
            <a:r>
              <a:rPr lang="pl-PL" sz="3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11,03% </a:t>
            </a:r>
            <a:r>
              <a:rPr lang="pl-PL" sz="3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POPRAWNYCH ODPOWIEDZI</a:t>
            </a:r>
          </a:p>
          <a:p>
            <a:pPr algn="ctr" fontAlgn="auto">
              <a:spcBef>
                <a:spcPct val="20000"/>
              </a:spcBef>
              <a:spcAft>
                <a:spcPts val="0"/>
              </a:spcAft>
              <a:defRPr/>
            </a:pPr>
            <a:endParaRPr lang="pl-PL" dirty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pl-PL" sz="20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7" name="Symbol zastępczy zawartości 2"/>
          <p:cNvSpPr txBox="1">
            <a:spLocks/>
          </p:cNvSpPr>
          <p:nvPr/>
        </p:nvSpPr>
        <p:spPr>
          <a:xfrm>
            <a:off x="563065" y="1916832"/>
            <a:ext cx="8041383" cy="4388718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pl-PL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9678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78913" y="291557"/>
            <a:ext cx="7772400" cy="434479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l-PL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KANDYDACI NA APLIKANTÓW </a:t>
            </a:r>
            <a:r>
              <a:rPr lang="pl-PL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ADWOKACKICH</a:t>
            </a:r>
            <a:endParaRPr lang="pl-PL" sz="2000" dirty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" name="Łącznik prosty 3"/>
          <p:cNvCxnSpPr/>
          <p:nvPr/>
        </p:nvCxnSpPr>
        <p:spPr>
          <a:xfrm>
            <a:off x="0" y="6303963"/>
            <a:ext cx="9144000" cy="1587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ymbol zastępczy zawartości 2"/>
          <p:cNvSpPr txBox="1">
            <a:spLocks/>
          </p:cNvSpPr>
          <p:nvPr/>
        </p:nvSpPr>
        <p:spPr>
          <a:xfrm>
            <a:off x="450313" y="764705"/>
            <a:ext cx="8229600" cy="576064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pl-PL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PYTANIE </a:t>
            </a:r>
            <a:r>
              <a:rPr lang="pl-PL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NAJŁATWIEJSZE </a:t>
            </a:r>
            <a:endParaRPr lang="pl-PL" sz="1600" dirty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l-PL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95,78%  POPRAWNYCH </a:t>
            </a:r>
            <a:r>
              <a:rPr lang="pl-PL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ODPOWIEDZI</a:t>
            </a:r>
            <a:endParaRPr lang="pl-PL" sz="16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6" name="Symbol zastępczy zawartości 2"/>
          <p:cNvSpPr txBox="1">
            <a:spLocks/>
          </p:cNvSpPr>
          <p:nvPr/>
        </p:nvSpPr>
        <p:spPr>
          <a:xfrm>
            <a:off x="395536" y="1523653"/>
            <a:ext cx="8229600" cy="542925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pl-PL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KANDYDACI NA APL. </a:t>
            </a:r>
            <a:r>
              <a:rPr lang="pl-PL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RADCOWSKICH – 94,99% </a:t>
            </a:r>
            <a:r>
              <a:rPr lang="pl-PL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POPRAWNYCH </a:t>
            </a:r>
            <a:r>
              <a:rPr lang="pl-PL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ODPOWIEDZI </a:t>
            </a:r>
          </a:p>
          <a:p>
            <a:pPr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pl-PL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(4 POD WZGLĘDEM ŁATWOŚCI)</a:t>
            </a:r>
          </a:p>
          <a:p>
            <a:pPr algn="ctr" fontAlgn="auto">
              <a:spcBef>
                <a:spcPct val="20000"/>
              </a:spcBef>
              <a:spcAft>
                <a:spcPts val="0"/>
              </a:spcAft>
              <a:defRPr/>
            </a:pPr>
            <a:endParaRPr lang="pl-PL" sz="1400" dirty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pl-PL" sz="20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7" name="Symbol zastępczy zawartości 2"/>
          <p:cNvSpPr txBox="1">
            <a:spLocks/>
          </p:cNvSpPr>
          <p:nvPr/>
        </p:nvSpPr>
        <p:spPr>
          <a:xfrm>
            <a:off x="251520" y="2204864"/>
            <a:ext cx="8447752" cy="4172694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just">
              <a:tabLst>
                <a:tab pos="447675" algn="l"/>
              </a:tabLst>
            </a:pPr>
            <a:r>
              <a:rPr lang="pl-PL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ZGODNIE Z USTAWĄ – PRAWO O PROKURATURZE, PROKURATOR PRZEŁOŻONY:</a:t>
            </a:r>
          </a:p>
          <a:p>
            <a:pPr marL="361950" indent="-361950" algn="just">
              <a:tabLst>
                <a:tab pos="447675" algn="l"/>
              </a:tabLst>
            </a:pPr>
            <a:r>
              <a:rPr lang="pl-P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A.	</a:t>
            </a:r>
            <a:r>
              <a:rPr lang="pl-PL" sz="16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MOŻE POWIERZYĆ PODLEGŁYM PROKURATOROM WYKONYWANIE CZYNNOŚCI NALEŻĄCYCH DO JEGO ZAKRESU DZIAŁANIA, CHYBA ŻE USTAWA ZASTRZEGA OKREŚLONĄ CZYNNOŚĆ WYŁĄCZNIE DO JEGO WŁAŚCIWOŚCI,</a:t>
            </a:r>
          </a:p>
          <a:p>
            <a:pPr marL="361950" indent="-361950" algn="just">
              <a:tabLst>
                <a:tab pos="447675" algn="l"/>
              </a:tabLst>
            </a:pPr>
            <a:r>
              <a:rPr lang="pl-P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B.	NIGDY NIE MOŻE POWIERZYĆ PODLEGŁYM PROKURATOROM WYKONYWANIA CZYNNOŚCI NALEŻĄCYCH DO JEGO ZAKRESU DZIAŁANIA,</a:t>
            </a:r>
          </a:p>
          <a:p>
            <a:pPr marL="361950" indent="-361950" algn="just">
              <a:buAutoNum type="alphaUcPeriod" startAt="3"/>
              <a:tabLst>
                <a:tab pos="447675" algn="l"/>
              </a:tabLst>
            </a:pPr>
            <a:r>
              <a:rPr lang="pl-P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MOŻE POWIERZYĆ PODLEGŁYM PROKURATOROM WYKONYWANIE CZYNNOŚCI NALEŻĄCYCH DO JEGO ZAKRESU DZIAŁANIA, NAWET JEŻELI USTAWA ZASTRZEGA OKREŚLONĄ CZYNNOŚĆ WYŁĄCZNIE DO JEGO WŁAŚCIWOŚCI.</a:t>
            </a:r>
          </a:p>
          <a:p>
            <a:pPr marL="361950" indent="-361950" algn="just">
              <a:buAutoNum type="alphaUcPeriod" startAt="3"/>
              <a:tabLst>
                <a:tab pos="447675" algn="l"/>
              </a:tabLst>
            </a:pPr>
            <a:endParaRPr lang="pl-PL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1950" indent="-361950" algn="just">
              <a:buAutoNum type="alphaUcPeriod" startAt="3"/>
              <a:tabLst>
                <a:tab pos="447675" algn="l"/>
              </a:tabLst>
            </a:pPr>
            <a:endParaRPr lang="pl-PL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1950" indent="-361950" algn="just">
              <a:buAutoNum type="alphaUcPeriod" startAt="3"/>
              <a:tabLst>
                <a:tab pos="447675" algn="l"/>
              </a:tabLst>
            </a:pPr>
            <a:endParaRPr lang="pl-PL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1950" indent="-361950" algn="just">
              <a:buAutoNum type="alphaUcPeriod" startAt="3"/>
              <a:tabLst>
                <a:tab pos="447675" algn="l"/>
              </a:tabLst>
            </a:pPr>
            <a:endParaRPr lang="pl-PL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tabLst>
                <a:tab pos="447675" algn="l"/>
              </a:tabLst>
            </a:pPr>
            <a:r>
              <a:rPr lang="pl-PL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ART. 9 § 1 USTAWY Z DNIA 28 STYCZNIA 2016 R. – PRAWO O PROKURATURZE</a:t>
            </a:r>
          </a:p>
          <a:p>
            <a:pPr algn="r"/>
            <a:r>
              <a:rPr lang="pl-PL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§ 1. PROKURATOR PRZEŁOŻONY MOŻE POWIERZYĆ PODLEGŁYM PROKURATOROM WYKONYWANIE CZYNNOŚCI NALEŻĄCYCH DO JEGO ZAKRESU DZIAŁANIA, CHYBA ŻE USTAWA ZASTRZEGA OKREŚLONĄ CZYNNOŚĆ WYŁĄCZNIE DO JEGO WŁAŚCIWOŚCI.</a:t>
            </a:r>
          </a:p>
          <a:p>
            <a:pPr algn="just">
              <a:tabLst>
                <a:tab pos="447675" algn="l"/>
              </a:tabLst>
            </a:pPr>
            <a:endParaRPr lang="pl-PL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0766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l-PL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ŁĄCZNA LICZBA PRZYSTĘPUJĄCYCH </a:t>
            </a:r>
            <a:br>
              <a:rPr lang="pl-PL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l-PL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DO EGZAMINÓW </a:t>
            </a:r>
            <a:r>
              <a:rPr lang="pl-PL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WSTĘPNYCH</a:t>
            </a:r>
          </a:p>
        </p:txBody>
      </p:sp>
      <p:cxnSp>
        <p:nvCxnSpPr>
          <p:cNvPr id="4" name="Łącznik prosty 3"/>
          <p:cNvCxnSpPr/>
          <p:nvPr/>
        </p:nvCxnSpPr>
        <p:spPr>
          <a:xfrm>
            <a:off x="0" y="6303963"/>
            <a:ext cx="9144000" cy="1587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ymbol zastępczy zawartości 2"/>
          <p:cNvSpPr txBox="1">
            <a:spLocks/>
          </p:cNvSpPr>
          <p:nvPr/>
        </p:nvSpPr>
        <p:spPr>
          <a:xfrm>
            <a:off x="471488" y="2743200"/>
            <a:ext cx="8229600" cy="54292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pl-PL" sz="20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7" name="Symbol zastępczy zawartości 2"/>
          <p:cNvSpPr txBox="1">
            <a:spLocks/>
          </p:cNvSpPr>
          <p:nvPr/>
        </p:nvSpPr>
        <p:spPr>
          <a:xfrm>
            <a:off x="323528" y="2060848"/>
            <a:ext cx="8496943" cy="4104456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pl-PL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pl-PL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DO </a:t>
            </a:r>
            <a:r>
              <a:rPr lang="pl-PL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EGZAMINÓW NA </a:t>
            </a:r>
            <a:r>
              <a:rPr lang="pl-PL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APLIKACJE: </a:t>
            </a:r>
            <a:r>
              <a:rPr lang="pl-PL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ADWOKACKĄ, RADCOWSKĄ I </a:t>
            </a:r>
            <a:r>
              <a:rPr lang="pl-PL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NOTARIALNĄ 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pl-PL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pl-PL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W </a:t>
            </a:r>
            <a:r>
              <a:rPr lang="pl-PL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LATACH </a:t>
            </a:r>
            <a:r>
              <a:rPr lang="pl-PL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2006-2017 (12 </a:t>
            </a:r>
            <a:r>
              <a:rPr lang="pl-PL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LAT</a:t>
            </a:r>
            <a:r>
              <a:rPr lang="pl-PL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) ORAZ</a:t>
            </a:r>
            <a:r>
              <a:rPr lang="pl-PL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pl-PL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pl-PL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DO </a:t>
            </a:r>
            <a:r>
              <a:rPr lang="pl-PL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EGZAMINÓW NA APLIKACJĘ </a:t>
            </a:r>
            <a:r>
              <a:rPr lang="pl-PL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KOMORNICZĄ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pl-PL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pl-PL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W </a:t>
            </a:r>
            <a:r>
              <a:rPr lang="pl-PL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LATACH </a:t>
            </a:r>
            <a:r>
              <a:rPr lang="pl-PL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2008-2017 (10 </a:t>
            </a:r>
            <a:r>
              <a:rPr lang="pl-PL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LAT)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pl-PL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defRPr/>
            </a:pPr>
            <a:endParaRPr lang="pl-PL" sz="2000" dirty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pl-PL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pl-PL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PRZYSTĄPIŁO </a:t>
            </a:r>
            <a:r>
              <a:rPr lang="pl-PL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ŁĄCZNIE </a:t>
            </a:r>
            <a:r>
              <a:rPr lang="pl-PL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pl-PL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	122 680 OSÓB</a:t>
            </a:r>
            <a:endParaRPr lang="pl-PL" sz="2000" dirty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pl-PL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pl-PL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ZDAŁO  ŁĄCZNIE</a:t>
            </a:r>
            <a:r>
              <a:rPr lang="pl-PL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	 </a:t>
            </a:r>
            <a:r>
              <a:rPr lang="pl-PL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		55 509 OSÓB</a:t>
            </a:r>
            <a:endParaRPr lang="pl-PL" sz="2000" dirty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defRPr/>
            </a:pPr>
            <a:endParaRPr lang="pl-PL" sz="2000" dirty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pl-PL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pl-PL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ZDAŁO 45,2% PRZYSTĘPUJĄCYCH</a:t>
            </a:r>
            <a:endParaRPr lang="pl-PL" sz="2000" dirty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4527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504056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l-PL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KANDYDACI NA APLIKANTÓW </a:t>
            </a:r>
            <a:r>
              <a:rPr lang="pl-PL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RADCOWSKICH</a:t>
            </a:r>
            <a:endParaRPr lang="pl-PL" sz="2000" dirty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" name="Łącznik prosty 3"/>
          <p:cNvCxnSpPr/>
          <p:nvPr/>
        </p:nvCxnSpPr>
        <p:spPr>
          <a:xfrm>
            <a:off x="0" y="6303963"/>
            <a:ext cx="9144000" cy="1587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ymbol zastępczy zawartości 2"/>
          <p:cNvSpPr txBox="1">
            <a:spLocks/>
          </p:cNvSpPr>
          <p:nvPr/>
        </p:nvSpPr>
        <p:spPr>
          <a:xfrm>
            <a:off x="457200" y="823417"/>
            <a:ext cx="8229600" cy="700236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pl-PL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PYTANIE NAJŁATWIEJSZE </a:t>
            </a:r>
          </a:p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l-PL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96,62%  </a:t>
            </a:r>
            <a:r>
              <a:rPr lang="pl-PL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POPRAWNYCH ODPOWIEDZI</a:t>
            </a:r>
            <a:endParaRPr lang="pl-PL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 fontAlgn="auto">
              <a:spcBef>
                <a:spcPct val="20000"/>
              </a:spcBef>
              <a:spcAft>
                <a:spcPts val="0"/>
              </a:spcAft>
              <a:defRPr/>
            </a:pPr>
            <a:endParaRPr lang="pl-PL" dirty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pl-PL" sz="20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7" name="Symbol zastępczy zawartości 2"/>
          <p:cNvSpPr txBox="1">
            <a:spLocks/>
          </p:cNvSpPr>
          <p:nvPr/>
        </p:nvSpPr>
        <p:spPr>
          <a:xfrm>
            <a:off x="372954" y="2276872"/>
            <a:ext cx="8229600" cy="3595043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just">
              <a:tabLst>
                <a:tab pos="447675" algn="l"/>
              </a:tabLst>
            </a:pPr>
            <a:endParaRPr lang="pl-PL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Symbol zastępczy zawartości 2"/>
          <p:cNvSpPr txBox="1">
            <a:spLocks/>
          </p:cNvSpPr>
          <p:nvPr/>
        </p:nvSpPr>
        <p:spPr>
          <a:xfrm>
            <a:off x="395536" y="1523653"/>
            <a:ext cx="8229600" cy="542925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pl-PL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KANDYDACI NA APL. </a:t>
            </a:r>
            <a:r>
              <a:rPr lang="pl-PL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ADWOKACKICH – 94,77% </a:t>
            </a:r>
            <a:r>
              <a:rPr lang="pl-PL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POPRAWNYCH </a:t>
            </a:r>
            <a:r>
              <a:rPr lang="pl-PL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ODPOWIEDZI </a:t>
            </a:r>
          </a:p>
          <a:p>
            <a:pPr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pl-PL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(6 POD WZGLĘDEM ŁATWOŚCI)</a:t>
            </a:r>
          </a:p>
          <a:p>
            <a:pPr algn="ctr" fontAlgn="auto">
              <a:spcBef>
                <a:spcPct val="20000"/>
              </a:spcBef>
              <a:spcAft>
                <a:spcPts val="0"/>
              </a:spcAft>
              <a:defRPr/>
            </a:pPr>
            <a:endParaRPr lang="pl-PL" sz="1400" dirty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pl-PL" sz="20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8" name="pole tekstowe 7"/>
          <p:cNvSpPr txBox="1"/>
          <p:nvPr/>
        </p:nvSpPr>
        <p:spPr>
          <a:xfrm>
            <a:off x="251520" y="2276872"/>
            <a:ext cx="8568952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ZGODNIE Z KONSTYTUCJĄ RZECZYPOSPOLITEJ POLSKIEJ, KADENCJA SEJMU:</a:t>
            </a:r>
            <a:endParaRPr lang="pl-PL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1950" indent="-361950" algn="just"/>
            <a:r>
              <a:rPr lang="pl-P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A.	ROZPOCZYNA SIĘ Z DNIEM WYBORÓW DO SEJMU I TRWA DO DNIA POPRZEDZAJĄCEGO DZIEŃ WYBORÓW DO SEJMU NASTĘPNEJ KADENCJI,</a:t>
            </a:r>
          </a:p>
          <a:p>
            <a:pPr marL="361950" indent="-361950" algn="just"/>
            <a:r>
              <a:rPr lang="pl-P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B.	ROZPOCZYNA SIĘ Z DNIEM OGŁOSZENIA WYNIKÓW WYBORÓW DO SEJMU I TRWA DO DNIA POPRZEDZAJĄCEGO DZIEŃ WYBORÓW DO SEJMU NASTĘPNEJ KADENCJI,</a:t>
            </a:r>
          </a:p>
          <a:p>
            <a:pPr marL="361950" indent="-361950" algn="just">
              <a:buAutoNum type="alphaUcPeriod" startAt="3"/>
            </a:pPr>
            <a:r>
              <a:rPr lang="pl-PL" sz="16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ROZPOCZYNA SIĘ Z DNIEM ZEBRANIA SIĘ SEJMU NA PIERWSZE POSIEDZENIE I TRWA DO DNIA POPRZEDZAJĄCEGO DZIEŃ ZEBRANIA SIĘ SEJMU NASTĘPNEJ KADENCJI.</a:t>
            </a:r>
          </a:p>
          <a:p>
            <a:pPr marL="361950" indent="-361950" algn="just">
              <a:buAutoNum type="alphaUcPeriod" startAt="3"/>
            </a:pPr>
            <a:endParaRPr lang="pl-PL" sz="1600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1950" indent="-361950" algn="just">
              <a:buAutoNum type="alphaUcPeriod" startAt="3"/>
            </a:pPr>
            <a:endParaRPr lang="pl-PL" sz="16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1950" indent="-361950" algn="just">
              <a:buAutoNum type="alphaUcPeriod" startAt="3"/>
            </a:pPr>
            <a:endParaRPr lang="pl-PL" sz="1600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l-PL" sz="16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pl-PL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ART. 98 UST. 1 KONSTYTUCJI RZECZYPOSPOLITEJ POLSKIEJ</a:t>
            </a:r>
          </a:p>
          <a:p>
            <a:pPr algn="r"/>
            <a:r>
              <a:rPr lang="pl-PL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SEJM I SENAT SĄ WYBIERANE NA CZTEROLETNIE KADENCJE. KADENCJE SEJMU I SENATU ROZPOCZYNAJĄ SIĘ Z DNIEM ZEBRANIA SIĘ SEJMU NA PIERWSZE POSIEDZENIE I TRWAJĄ DO DNIA POPRZEDZAJĄCEGO DZIEŃ ZEBRANIA SIĘ SEJMU NASTĘPNEJ KADENCJI. </a:t>
            </a:r>
            <a:endParaRPr lang="pl-PL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7741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856984" cy="648072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l-PL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KANDYDACI NA APLIKANTÓW ADWOKACKICH I RADCOWSKICH </a:t>
            </a:r>
            <a:br>
              <a:rPr lang="pl-PL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 POPRAWNYCH ODPOWIEDZI </a:t>
            </a:r>
            <a:r>
              <a:rPr lang="pl-PL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WEDŁUG ZAKRESÓW PRAWA</a:t>
            </a:r>
            <a:endParaRPr lang="pl-PL" sz="2000" dirty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" name="Łącznik prosty 3"/>
          <p:cNvCxnSpPr/>
          <p:nvPr/>
        </p:nvCxnSpPr>
        <p:spPr>
          <a:xfrm>
            <a:off x="0" y="6303963"/>
            <a:ext cx="9144000" cy="1587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Symbol zastępczy zawartości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06881626"/>
              </p:ext>
            </p:extLst>
          </p:nvPr>
        </p:nvGraphicFramePr>
        <p:xfrm>
          <a:off x="107504" y="980728"/>
          <a:ext cx="8928992" cy="5184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747330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856984" cy="648072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l-PL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KANDYDACI NA APLIKANTÓW ADWOKACKICH I RADCOWSKICH </a:t>
            </a:r>
            <a:br>
              <a:rPr lang="pl-PL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 POPRAWNYCH ODPOWIEDZI DLA POSZCZEGÓLNYCH ZAKRESÓW </a:t>
            </a:r>
            <a:r>
              <a:rPr lang="pl-PL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PRAWA</a:t>
            </a:r>
            <a:endParaRPr lang="pl-PL" sz="2000" dirty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" name="Łącznik prosty 3"/>
          <p:cNvCxnSpPr/>
          <p:nvPr/>
        </p:nvCxnSpPr>
        <p:spPr>
          <a:xfrm>
            <a:off x="0" y="6303963"/>
            <a:ext cx="9144000" cy="1587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Symbol zastępczy zawartości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00005319"/>
              </p:ext>
            </p:extLst>
          </p:nvPr>
        </p:nvGraphicFramePr>
        <p:xfrm>
          <a:off x="107504" y="980728"/>
          <a:ext cx="8928992" cy="5544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182842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72008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l-PL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ZDAWALNOŚĆ WEDŁUG ZAKRESÓW PRAWA</a:t>
            </a:r>
            <a:br>
              <a:rPr lang="pl-PL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l-PL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KANDYDACI NA APLIKACJĘ ADWOKACKĄ</a:t>
            </a:r>
            <a:endParaRPr lang="pl-PL" sz="2400" dirty="0" smtClean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" name="Symbol zastępczy zawartości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45531484"/>
              </p:ext>
            </p:extLst>
          </p:nvPr>
        </p:nvGraphicFramePr>
        <p:xfrm>
          <a:off x="179512" y="1340768"/>
          <a:ext cx="8784976" cy="4824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4" name="Łącznik prosty 3"/>
          <p:cNvCxnSpPr/>
          <p:nvPr/>
        </p:nvCxnSpPr>
        <p:spPr>
          <a:xfrm>
            <a:off x="0" y="6303963"/>
            <a:ext cx="9144000" cy="1587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5167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72008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l-PL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ZDAWALNOŚĆ WEDŁUG ZAKRESÓW PRAWA </a:t>
            </a:r>
            <a:r>
              <a:rPr lang="pl-PL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l-PL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KANDYDACI NA APLIKACJĘ RADCOWSKĄ </a:t>
            </a:r>
            <a:endParaRPr lang="pl-PL" sz="2400" dirty="0" smtClean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" name="Symbol zastępczy zawartości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48331881"/>
              </p:ext>
            </p:extLst>
          </p:nvPr>
        </p:nvGraphicFramePr>
        <p:xfrm>
          <a:off x="179512" y="1340768"/>
          <a:ext cx="8784976" cy="4824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4" name="Łącznik prosty 3"/>
          <p:cNvCxnSpPr/>
          <p:nvPr/>
        </p:nvCxnSpPr>
        <p:spPr>
          <a:xfrm>
            <a:off x="0" y="6303963"/>
            <a:ext cx="9144000" cy="1587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0912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l-PL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ANALIZA PYTAŃ </a:t>
            </a:r>
            <a:endParaRPr lang="pl-PL" dirty="0" smtClean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" name="Łącznik prosty 3"/>
          <p:cNvCxnSpPr/>
          <p:nvPr/>
        </p:nvCxnSpPr>
        <p:spPr>
          <a:xfrm>
            <a:off x="0" y="6303963"/>
            <a:ext cx="9144000" cy="1587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ymbol zastępczy zawartości 2"/>
          <p:cNvSpPr txBox="1">
            <a:spLocks/>
          </p:cNvSpPr>
          <p:nvPr/>
        </p:nvSpPr>
        <p:spPr>
          <a:xfrm>
            <a:off x="457200" y="2492896"/>
            <a:ext cx="8229600" cy="3312368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pl-PL" sz="6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TEST </a:t>
            </a:r>
            <a:r>
              <a:rPr lang="pl-PL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 NA  APLIKACJĘ NOTARIALNĄ</a:t>
            </a:r>
            <a:endParaRPr lang="pl-PL" sz="6000" dirty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4046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792088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l-PL" sz="2400" dirty="0">
                <a:latin typeface="Times New Roman" pitchFamily="18" charset="0"/>
                <a:cs typeface="Times New Roman" pitchFamily="18" charset="0"/>
              </a:rPr>
              <a:t>ZAKRES EGZAMINU</a:t>
            </a:r>
            <a:br>
              <a:rPr lang="pl-PL" sz="2400" dirty="0">
                <a:latin typeface="Times New Roman" pitchFamily="18" charset="0"/>
                <a:cs typeface="Times New Roman" pitchFamily="18" charset="0"/>
              </a:rPr>
            </a:br>
            <a:r>
              <a:rPr lang="pl-PL" sz="2400" dirty="0">
                <a:latin typeface="Times New Roman" pitchFamily="18" charset="0"/>
                <a:cs typeface="Times New Roman" pitchFamily="18" charset="0"/>
              </a:rPr>
              <a:t>TEST NA </a:t>
            </a:r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APLIKACJĘ NOTARIALNĄ</a:t>
            </a:r>
            <a:endParaRPr lang="pl-PL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Symbol zastępczy zawartości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17196289"/>
              </p:ext>
            </p:extLst>
          </p:nvPr>
        </p:nvGraphicFramePr>
        <p:xfrm>
          <a:off x="143508" y="836712"/>
          <a:ext cx="8856984" cy="56166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4" name="Łącznik prosty 3"/>
          <p:cNvCxnSpPr/>
          <p:nvPr/>
        </p:nvCxnSpPr>
        <p:spPr>
          <a:xfrm>
            <a:off x="0" y="6303963"/>
            <a:ext cx="9144000" cy="1587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1302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504056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l-PL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KANDYDACI NA APLIKANTÓW </a:t>
            </a:r>
            <a:r>
              <a:rPr lang="pl-PL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NOTARIALNYCH</a:t>
            </a:r>
            <a:endParaRPr lang="pl-PL" sz="2000" dirty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" name="Łącznik prosty 3"/>
          <p:cNvCxnSpPr/>
          <p:nvPr/>
        </p:nvCxnSpPr>
        <p:spPr>
          <a:xfrm>
            <a:off x="0" y="6303963"/>
            <a:ext cx="9144000" cy="1587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ymbol zastępczy zawartości 2"/>
          <p:cNvSpPr txBox="1">
            <a:spLocks/>
          </p:cNvSpPr>
          <p:nvPr/>
        </p:nvSpPr>
        <p:spPr>
          <a:xfrm>
            <a:off x="471203" y="980728"/>
            <a:ext cx="8229600" cy="542925"/>
          </a:xfrm>
          <a:prstGeom prst="rect">
            <a:avLst/>
          </a:prstGeom>
        </p:spPr>
        <p:txBody>
          <a:bodyPr>
            <a:normAutofit fontScale="85000" lnSpcReduction="20000"/>
          </a:bodyPr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pl-PL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PYTANIE </a:t>
            </a:r>
            <a:r>
              <a:rPr lang="pl-PL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NAJTRUDNIEJSZE</a:t>
            </a:r>
          </a:p>
          <a:p>
            <a:pPr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pl-PL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11,82% </a:t>
            </a:r>
            <a:r>
              <a:rPr lang="pl-PL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POPRAWNYCH ODPOWIEDZI</a:t>
            </a:r>
            <a:r>
              <a:rPr lang="pl-PL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pl-PL" dirty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pl-PL" sz="20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7" name="Symbol zastępczy zawartości 2"/>
          <p:cNvSpPr txBox="1">
            <a:spLocks/>
          </p:cNvSpPr>
          <p:nvPr/>
        </p:nvSpPr>
        <p:spPr>
          <a:xfrm>
            <a:off x="466725" y="2204864"/>
            <a:ext cx="8229600" cy="3960440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just"/>
            <a:endParaRPr lang="pl-PL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l-PL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ZGODNIE Z KODEKSEM PRACY, BIEG PRZEDAWNIENIA ROSZCZENIA O URLOP WYPOCZYNKOWY NIE ROZPOCZYNA SIĘ, A ROZPOCZĘTY ULEGA ZAWIESZENIU NA CZAS KORZYSTANIA Z URLOPU:</a:t>
            </a:r>
            <a:endParaRPr lang="pl-PL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1950" lvl="0" indent="-361950"/>
            <a:r>
              <a:rPr lang="pl-P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A.	BEZPŁATNEGO,</a:t>
            </a:r>
          </a:p>
          <a:p>
            <a:pPr marL="361950" lvl="0" indent="-361950"/>
            <a:r>
              <a:rPr lang="pl-P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B.	MACIERZYŃSKIEGO,</a:t>
            </a:r>
          </a:p>
          <a:p>
            <a:pPr marL="361950" indent="-361950">
              <a:buAutoNum type="alphaUcPeriod" startAt="3"/>
            </a:pPr>
            <a:r>
              <a:rPr lang="pl-PL" sz="16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WYCHOWAWCZEGO.</a:t>
            </a:r>
          </a:p>
          <a:p>
            <a:pPr marL="361950" indent="-361950">
              <a:buAutoNum type="alphaUcPeriod" startAt="3"/>
            </a:pPr>
            <a:endParaRPr lang="pl-PL" sz="1600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1950" indent="-361950">
              <a:buAutoNum type="alphaUcPeriod" startAt="3"/>
            </a:pPr>
            <a:endParaRPr lang="pl-PL" sz="1600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1950" indent="-361950">
              <a:buAutoNum type="alphaUcPeriod" startAt="3"/>
            </a:pPr>
            <a:endParaRPr lang="pl-PL" sz="16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1950" indent="-361950">
              <a:buAutoNum type="alphaUcPeriod" startAt="3"/>
            </a:pPr>
            <a:endParaRPr lang="pl-PL" sz="1600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1950" indent="-361950">
              <a:buAutoNum type="alphaUcPeriod" startAt="3"/>
            </a:pPr>
            <a:endParaRPr lang="pl-PL" sz="16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1950" indent="-361950">
              <a:buAutoNum type="alphaUcPeriod" startAt="3"/>
            </a:pPr>
            <a:endParaRPr lang="pl-PL" sz="16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pl-PL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ART. 293</a:t>
            </a:r>
            <a:r>
              <a:rPr lang="pl-PL" sz="1600" b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pl-PL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KODEKSU PRACY</a:t>
            </a:r>
            <a:endParaRPr lang="pl-PL" sz="16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pl-PL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BIEG PRZEDAWNIENIA ROSZCZENIA O URLOP WYPOCZYNKOWY NIE ROZPOCZYNA SIĘ, </a:t>
            </a:r>
            <a:br>
              <a:rPr lang="pl-PL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ROZPOCZĘTY ULEGA ZAWIESZENIU NA CZAS KORZYSTANIA Z URLOPU WYCHOWAWCZEGO.</a:t>
            </a:r>
            <a:endParaRPr lang="pl-PL" sz="14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5157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504056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l-PL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KANDYDACI NA APLIKANTÓW </a:t>
            </a:r>
            <a:r>
              <a:rPr lang="pl-PL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NOTARIALNYCH</a:t>
            </a:r>
            <a:endParaRPr lang="pl-PL" sz="2000" dirty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" name="Łącznik prosty 3"/>
          <p:cNvCxnSpPr/>
          <p:nvPr/>
        </p:nvCxnSpPr>
        <p:spPr>
          <a:xfrm>
            <a:off x="0" y="6303963"/>
            <a:ext cx="9144000" cy="1587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ymbol zastępczy zawartości 2"/>
          <p:cNvSpPr txBox="1">
            <a:spLocks/>
          </p:cNvSpPr>
          <p:nvPr/>
        </p:nvSpPr>
        <p:spPr>
          <a:xfrm>
            <a:off x="471203" y="980728"/>
            <a:ext cx="8229600" cy="542925"/>
          </a:xfrm>
          <a:prstGeom prst="rect">
            <a:avLst/>
          </a:prstGeom>
        </p:spPr>
        <p:txBody>
          <a:bodyPr>
            <a:normAutofit fontScale="85000" lnSpcReduction="20000"/>
          </a:bodyPr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pl-PL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PYTANIE </a:t>
            </a:r>
            <a:r>
              <a:rPr lang="pl-PL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NAJŁATWIEJSZE</a:t>
            </a:r>
          </a:p>
          <a:p>
            <a:pPr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pl-PL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96,81% </a:t>
            </a:r>
            <a:r>
              <a:rPr lang="pl-PL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POPRAWNYCH ODPOWIEDZI</a:t>
            </a:r>
            <a:r>
              <a:rPr lang="pl-PL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pl-PL" dirty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pl-PL" sz="20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7" name="Symbol zastępczy zawartości 2"/>
          <p:cNvSpPr txBox="1">
            <a:spLocks/>
          </p:cNvSpPr>
          <p:nvPr/>
        </p:nvSpPr>
        <p:spPr>
          <a:xfrm>
            <a:off x="498487" y="2276872"/>
            <a:ext cx="8229600" cy="3888432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just"/>
            <a:r>
              <a:rPr lang="pl-PL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ZGODNIE Z KODEKSEM CYWILNYM, JEŻELI USTAWA UZALEŻNIA SKUTKI PRAWNE OD DOBREJ LUB ZŁEJ WIARY, DOMNIEMYWA SIĘ ISTNIENIE:</a:t>
            </a:r>
            <a:endParaRPr lang="pl-PL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1950" indent="-361950"/>
            <a:r>
              <a:rPr lang="pl-P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A.	ZŁEJ WIARY,</a:t>
            </a:r>
          </a:p>
          <a:p>
            <a:pPr marL="361950" indent="-361950"/>
            <a:r>
              <a:rPr lang="pl-P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B.	</a:t>
            </a:r>
            <a:r>
              <a:rPr lang="pl-PL" sz="16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DOBREJ WIARY,</a:t>
            </a:r>
          </a:p>
          <a:p>
            <a:pPr marL="361950" indent="-361950">
              <a:buAutoNum type="alphaUcPeriod" startAt="3"/>
            </a:pPr>
            <a:r>
              <a:rPr lang="pl-P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DOBREJ WIARY, ALE TYLKO W SPORZE KONSUMENTA Z PRZEDSIĘBIORCĄ.</a:t>
            </a:r>
          </a:p>
          <a:p>
            <a:pPr marL="361950" indent="-361950">
              <a:buAutoNum type="alphaUcPeriod" startAt="3"/>
            </a:pPr>
            <a:endParaRPr lang="pl-PL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1950" indent="-361950">
              <a:buAutoNum type="alphaUcPeriod" startAt="3"/>
            </a:pPr>
            <a:endParaRPr lang="pl-PL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1950" indent="-361950">
              <a:buAutoNum type="alphaUcPeriod" startAt="3"/>
            </a:pPr>
            <a:endParaRPr lang="pl-PL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1950" indent="-361950">
              <a:buAutoNum type="alphaUcPeriod" startAt="3"/>
            </a:pPr>
            <a:endParaRPr lang="pl-PL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1950" indent="-361950">
              <a:buAutoNum type="alphaUcPeriod" startAt="3"/>
            </a:pPr>
            <a:endParaRPr lang="pl-PL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1950" indent="-361950">
              <a:buAutoNum type="alphaUcPeriod" startAt="3"/>
            </a:pPr>
            <a:endParaRPr lang="pl-PL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1950" indent="-361950">
              <a:buAutoNum type="alphaUcPeriod" startAt="3"/>
            </a:pPr>
            <a:endParaRPr lang="pl-PL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pl-PL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ART. 7 KODEKSU CYWILNEGO</a:t>
            </a:r>
          </a:p>
          <a:p>
            <a:pPr algn="r"/>
            <a:r>
              <a:rPr lang="pl-PL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JEŻELI USTAWA UZALEŻNIA SKUTKI PRAWNE OD DOBREJ LUB ZŁEJ WIARY, DOMNIEMYWA SIĘ ISTNIENIE DOBREJ WIARY.</a:t>
            </a:r>
          </a:p>
          <a:p>
            <a:pPr marL="361950" indent="-361950">
              <a:buAutoNum type="alphaUcPeriod" startAt="3"/>
            </a:pPr>
            <a:endParaRPr lang="pl-PL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1714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864096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l-PL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KANDYDACI NA APLIKANTÓW </a:t>
            </a:r>
            <a:r>
              <a:rPr lang="pl-PL" sz="2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NOTARIALNYCH</a:t>
            </a:r>
            <a:r>
              <a:rPr lang="pl-PL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l-PL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% POPRAWNYCH ODPOWIEDZI WEDŁUG ZAKRESÓW PRAWA</a:t>
            </a:r>
            <a:endParaRPr lang="pl-PL" sz="2000" dirty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" name="Łącznik prosty 3"/>
          <p:cNvCxnSpPr/>
          <p:nvPr/>
        </p:nvCxnSpPr>
        <p:spPr>
          <a:xfrm>
            <a:off x="0" y="6303963"/>
            <a:ext cx="9144000" cy="1587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Symbol zastępczy zawartości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54591376"/>
              </p:ext>
            </p:extLst>
          </p:nvPr>
        </p:nvGraphicFramePr>
        <p:xfrm>
          <a:off x="107504" y="1052736"/>
          <a:ext cx="8867328" cy="5184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716636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l-PL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LICZBA PRZYSTĘPUJĄCYCH DO EGZ. NA APL. </a:t>
            </a:r>
            <a:br>
              <a:rPr lang="pl-PL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l-PL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ADWOKACKĄ, RADCOWSKĄ, NOTARIALNĄ, KOMORNICZĄ</a:t>
            </a:r>
            <a:br>
              <a:rPr lang="pl-PL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l-PL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W POSZCZEGÓLNYCH LATACH</a:t>
            </a:r>
            <a:endParaRPr lang="pl-PL" sz="2000" dirty="0" smtClean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Symbol zastępczy zawartości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09924670"/>
              </p:ext>
            </p:extLst>
          </p:nvPr>
        </p:nvGraphicFramePr>
        <p:xfrm>
          <a:off x="0" y="1340768"/>
          <a:ext cx="9144000" cy="4824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4" name="Łącznik prosty 3"/>
          <p:cNvCxnSpPr/>
          <p:nvPr/>
        </p:nvCxnSpPr>
        <p:spPr>
          <a:xfrm>
            <a:off x="0" y="6303963"/>
            <a:ext cx="9144000" cy="1587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9259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72008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l-PL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ZDAWALNOŚĆ WEDŁUG ZAKRESÓW PRAWA</a:t>
            </a:r>
            <a:r>
              <a:rPr lang="pl-PL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l-PL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KANDYDACI NA APLIKACJĘ NOTARIALNĄ</a:t>
            </a:r>
            <a:endParaRPr lang="pl-PL" sz="2400" dirty="0" smtClean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" name="Symbol zastępczy zawartości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70476069"/>
              </p:ext>
            </p:extLst>
          </p:nvPr>
        </p:nvGraphicFramePr>
        <p:xfrm>
          <a:off x="179512" y="1340768"/>
          <a:ext cx="8784976" cy="4824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4" name="Łącznik prosty 3"/>
          <p:cNvCxnSpPr/>
          <p:nvPr/>
        </p:nvCxnSpPr>
        <p:spPr>
          <a:xfrm>
            <a:off x="0" y="6303963"/>
            <a:ext cx="9144000" cy="1587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4714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l-PL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ANALIZA PYTAŃ </a:t>
            </a:r>
            <a:endParaRPr lang="pl-PL" dirty="0" smtClean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" name="Łącznik prosty 3"/>
          <p:cNvCxnSpPr/>
          <p:nvPr/>
        </p:nvCxnSpPr>
        <p:spPr>
          <a:xfrm>
            <a:off x="0" y="6303963"/>
            <a:ext cx="9144000" cy="1587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ymbol zastępczy zawartości 2"/>
          <p:cNvSpPr txBox="1">
            <a:spLocks/>
          </p:cNvSpPr>
          <p:nvPr/>
        </p:nvSpPr>
        <p:spPr>
          <a:xfrm>
            <a:off x="457200" y="2492896"/>
            <a:ext cx="8229600" cy="3312368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pl-PL" sz="6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TEST </a:t>
            </a:r>
            <a:r>
              <a:rPr lang="pl-PL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 NA  APLIKACJĘ  KOMORNICZĄ</a:t>
            </a:r>
            <a:endParaRPr lang="pl-PL" sz="6000" dirty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1140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92088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l-PL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ZAKRES EGZAMINU</a:t>
            </a:r>
            <a:br>
              <a:rPr lang="pl-PL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l-PL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TEST NA </a:t>
            </a:r>
            <a:r>
              <a:rPr lang="pl-PL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APLIKACJĘ KOMORNICZĄ</a:t>
            </a:r>
            <a:endParaRPr lang="pl-PL" sz="2400" dirty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Symbol zastępczy zawartości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46796399"/>
              </p:ext>
            </p:extLst>
          </p:nvPr>
        </p:nvGraphicFramePr>
        <p:xfrm>
          <a:off x="323528" y="1124743"/>
          <a:ext cx="8712968" cy="51792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4" name="Łącznik prosty 3"/>
          <p:cNvCxnSpPr/>
          <p:nvPr/>
        </p:nvCxnSpPr>
        <p:spPr>
          <a:xfrm>
            <a:off x="0" y="6303963"/>
            <a:ext cx="9144000" cy="1587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3115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504056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l-PL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KANDYDACI NA APLIKANTÓW </a:t>
            </a:r>
            <a:r>
              <a:rPr lang="pl-PL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KOMORNICZYCH</a:t>
            </a:r>
            <a:endParaRPr lang="pl-PL" sz="2000" dirty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" name="Łącznik prosty 3"/>
          <p:cNvCxnSpPr/>
          <p:nvPr/>
        </p:nvCxnSpPr>
        <p:spPr>
          <a:xfrm>
            <a:off x="0" y="6303963"/>
            <a:ext cx="9144000" cy="1587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ymbol zastępczy zawartości 2"/>
          <p:cNvSpPr txBox="1">
            <a:spLocks/>
          </p:cNvSpPr>
          <p:nvPr/>
        </p:nvSpPr>
        <p:spPr>
          <a:xfrm>
            <a:off x="471203" y="980728"/>
            <a:ext cx="8229600" cy="542925"/>
          </a:xfrm>
          <a:prstGeom prst="rect">
            <a:avLst/>
          </a:prstGeom>
        </p:spPr>
        <p:txBody>
          <a:bodyPr>
            <a:normAutofit fontScale="85000" lnSpcReduction="20000"/>
          </a:bodyPr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pl-PL" sz="19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PYTANIE </a:t>
            </a:r>
            <a:r>
              <a:rPr lang="pl-PL" sz="1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NAJTRUDNIEJSZE</a:t>
            </a:r>
          </a:p>
          <a:p>
            <a:pPr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pl-PL" sz="1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11,80% </a:t>
            </a:r>
            <a:r>
              <a:rPr lang="pl-PL" sz="19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POPRAWNYCH ODPOWIEDZI</a:t>
            </a:r>
            <a:r>
              <a:rPr lang="pl-PL" sz="1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pl-PL" sz="1900" dirty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pl-PL" sz="20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7" name="Symbol zastępczy zawartości 2"/>
          <p:cNvSpPr txBox="1">
            <a:spLocks/>
          </p:cNvSpPr>
          <p:nvPr/>
        </p:nvSpPr>
        <p:spPr>
          <a:xfrm>
            <a:off x="466724" y="1988840"/>
            <a:ext cx="8281739" cy="4315123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just"/>
            <a:r>
              <a:rPr lang="pl-PL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ZGODNIE Z USTAWĄ – PRAWO O USTROJU SĄDÓW ADMINISTRACYJNYCH, ASESORÓW SĄDOWYCH DO PEŁNIENIA URZĘDU NA STANOWISKU ASESORA SĄDOWEGO POWOŁUJE:</a:t>
            </a:r>
            <a:endParaRPr lang="pl-PL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1950" indent="-361950"/>
            <a:r>
              <a:rPr lang="pl-P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A.	PREZES NACZELNEGO SĄDU ADMINISTRACYJNEGO,</a:t>
            </a:r>
          </a:p>
          <a:p>
            <a:pPr marL="361950" indent="-361950"/>
            <a:r>
              <a:rPr lang="pl-P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B.	MINISTER SPRAWIEDLIWOŚCI,</a:t>
            </a:r>
          </a:p>
          <a:p>
            <a:pPr marL="361950" indent="-361950"/>
            <a:r>
              <a:rPr lang="pl-P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C.	</a:t>
            </a:r>
            <a:r>
              <a:rPr lang="pl-PL" sz="16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PREZYDENT RZECZYPOSPOLITEJ POLSKIEJ</a:t>
            </a:r>
            <a:r>
              <a:rPr lang="pl-P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buAutoNum type="alphaUcPeriod" startAt="3"/>
              <a:tabLst>
                <a:tab pos="361950" algn="l"/>
              </a:tabLst>
            </a:pPr>
            <a:endParaRPr lang="pl-PL" sz="1600" u="sng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lphaUcPeriod" startAt="3"/>
              <a:tabLst>
                <a:tab pos="361950" algn="l"/>
              </a:tabLst>
            </a:pPr>
            <a:endParaRPr lang="pl-PL" sz="1600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lphaUcPeriod" startAt="3"/>
              <a:tabLst>
                <a:tab pos="361950" algn="l"/>
              </a:tabLst>
            </a:pPr>
            <a:endParaRPr lang="pl-PL" sz="1600" u="sng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lphaUcPeriod" startAt="3"/>
              <a:tabLst>
                <a:tab pos="361950" algn="l"/>
              </a:tabLst>
            </a:pPr>
            <a:endParaRPr lang="pl-PL" sz="1600" u="sng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lphaUcPeriod" startAt="3"/>
              <a:tabLst>
                <a:tab pos="361950" algn="l"/>
              </a:tabLst>
            </a:pPr>
            <a:endParaRPr lang="pl-PL" sz="1600" u="sng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tabLst>
                <a:tab pos="361950" algn="l"/>
              </a:tabLst>
            </a:pPr>
            <a:r>
              <a:rPr lang="pl-PL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ART. 5 § 3 USTAWY Z DNIA 25 LIPCA 2002 R. – PRAWO O USTROJU SĄDÓW ADMINISTRACYJNYCH</a:t>
            </a:r>
            <a:endParaRPr lang="pl-PL" sz="1600" dirty="0"/>
          </a:p>
          <a:p>
            <a:pPr algn="r"/>
            <a:r>
              <a:rPr lang="pl-PL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ASESORÓW SĄDOWYCH DO PEŁNIENIA URZĘDU NA STANOWISKU ASESORA SĄDOWEGO POWOŁUJE PREZYDENT RZECZYPOSPOLITEJ POLSKIEJ, NA WNIOSEK KRAJOWEJ RADY SĄDOWNICTWA.</a:t>
            </a:r>
          </a:p>
          <a:p>
            <a:pPr algn="r">
              <a:tabLst>
                <a:tab pos="361950" algn="l"/>
              </a:tabLst>
            </a:pPr>
            <a:endParaRPr lang="pl-PL" sz="1600" u="sng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lphaUcPeriod" startAt="3"/>
              <a:tabLst>
                <a:tab pos="361950" algn="l"/>
              </a:tabLst>
            </a:pPr>
            <a:endParaRPr lang="pl-PL" sz="1600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lphaUcPeriod" startAt="3"/>
              <a:tabLst>
                <a:tab pos="361950" algn="l"/>
              </a:tabLst>
            </a:pPr>
            <a:endParaRPr lang="pl-PL" sz="1600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7021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504056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l-PL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KANDYDACI NA APLIKANTÓW </a:t>
            </a:r>
            <a:r>
              <a:rPr lang="pl-PL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KOMORNICZYCH</a:t>
            </a:r>
            <a:endParaRPr lang="pl-PL" sz="2000" dirty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" name="Łącznik prosty 3"/>
          <p:cNvCxnSpPr/>
          <p:nvPr/>
        </p:nvCxnSpPr>
        <p:spPr>
          <a:xfrm>
            <a:off x="0" y="6303963"/>
            <a:ext cx="9144000" cy="1587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ymbol zastępczy zawartości 2"/>
          <p:cNvSpPr txBox="1">
            <a:spLocks/>
          </p:cNvSpPr>
          <p:nvPr/>
        </p:nvSpPr>
        <p:spPr>
          <a:xfrm>
            <a:off x="471203" y="754328"/>
            <a:ext cx="8229600" cy="542925"/>
          </a:xfrm>
          <a:prstGeom prst="rect">
            <a:avLst/>
          </a:prstGeom>
        </p:spPr>
        <p:txBody>
          <a:bodyPr>
            <a:normAutofit fontScale="85000" lnSpcReduction="20000"/>
          </a:bodyPr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pl-PL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PYTANIE </a:t>
            </a:r>
            <a:r>
              <a:rPr lang="pl-PL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NAJŁATWIEJSZE</a:t>
            </a:r>
          </a:p>
          <a:p>
            <a:pPr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pl-PL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96,47% </a:t>
            </a:r>
            <a:r>
              <a:rPr lang="pl-PL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POPRAWNYCH ODPOWIEDZI</a:t>
            </a:r>
            <a:r>
              <a:rPr lang="pl-PL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pl-PL" dirty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pl-PL" sz="20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7" name="Symbol zastępczy zawartości 2"/>
          <p:cNvSpPr txBox="1">
            <a:spLocks/>
          </p:cNvSpPr>
          <p:nvPr/>
        </p:nvSpPr>
        <p:spPr>
          <a:xfrm>
            <a:off x="393254" y="1539676"/>
            <a:ext cx="8229600" cy="4764287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just"/>
            <a:r>
              <a:rPr lang="pl-PL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ZGODNIE Z KODEKSEM POSTĘPOWANIA CYWILNEGO, W DNI USTAWOWO UZNANE ZA WOLNE OD PRACY, JAKO TEŻ W PORZE NOCNEJ, CZYNNOŚCI EGZEKUCYJNYCH MOŻNA DOKONYWAĆ TYLKO:</a:t>
            </a:r>
            <a:endParaRPr lang="pl-PL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1950" indent="-361950" algn="just"/>
            <a:r>
              <a:rPr lang="pl-P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A.	</a:t>
            </a:r>
            <a:r>
              <a:rPr lang="pl-PL" sz="16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 WYPADKACH SZCZEGÓLNIE UZASADNIONYCH ZA PISEMNYM ZEZWOLENIEM PREZESA SĄDU REJONOWEGO, KTÓRE KOMORNIK NA ŻĄDANIE DŁUŻNIKA OKAŻE MU PRZY WYKONYWANIU CZYNNOŚCI,</a:t>
            </a:r>
          </a:p>
          <a:p>
            <a:pPr marL="361950" indent="-361950" algn="just"/>
            <a:r>
              <a:rPr lang="pl-P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B.	W WYPADKACH SZCZEGÓLNIE UZASADNIONYCH ZA PISEMNYM ZEZWOLENIEM PRZEWODNICZĄCEGO RADY IZBY KOMORNICZEJ, KTÓRE KOMORNIK NA ŻĄDANIE DŁUŻNIKA OKAŻE MU PRZY WYKONYWANIU CZYNNOŚCI,</a:t>
            </a:r>
          </a:p>
          <a:p>
            <a:pPr marL="361950" indent="-361950" algn="just">
              <a:buAutoNum type="alphaUcPeriod" startAt="3"/>
            </a:pPr>
            <a:r>
              <a:rPr lang="pl-P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 WYPADKACH SZCZEGÓLNIE UZASADNIONYCH, PODLEGAJĄCYCH ZATWIERDZENIU PRZEZ PREZESA SĄDU OKRĘGOWEGO NA ŻĄDANIE DŁUŻNIKA, KTÓREMU KOMORNIK JEST ZOBOWIĄZANY OKAZAĆ UZYSKANE ZATWIERDZENIE.</a:t>
            </a:r>
          </a:p>
          <a:p>
            <a:pPr algn="r"/>
            <a:endParaRPr lang="pl-PL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pl-PL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ART. 810 KODEKSU POSTĘPOWANIA CYWILNEGO</a:t>
            </a:r>
          </a:p>
          <a:p>
            <a:pPr algn="r"/>
            <a:r>
              <a:rPr lang="pl-PL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DNI USTAWOWO UZNANE ZA WOLNE OD PRACY, JAKO TEŻ W PORZE NOCNEJ, CZYNNOŚCI EGZEKUCYJNYCH MOŻNA DOKONYWAĆ TYLKO W WYPADKACH SZCZEGÓLNIE UZASADNIONYCH ZA PISEMNYM ZEZWOLENIEM PREZESA SĄDU REJONOWEGO, KTÓRE KOMORNIK NA ŻĄDANIE DŁUŻNIKA OKAŻE MU PRZY WYKONYWANIU CZYNNOŚCI.</a:t>
            </a:r>
            <a:endParaRPr lang="pl-PL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6590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864096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l-PL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KANDYDACI NA APLIKANTÓW </a:t>
            </a:r>
            <a:r>
              <a:rPr lang="pl-PL" sz="2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KOMORNICZYCH</a:t>
            </a:r>
            <a:r>
              <a:rPr lang="pl-PL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l-PL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% POPRAWNYCH ODPOWIEDZI WEDŁUG ZAKRESÓW PRAWA</a:t>
            </a:r>
            <a:endParaRPr lang="pl-PL" sz="2000" dirty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" name="Łącznik prosty 3"/>
          <p:cNvCxnSpPr/>
          <p:nvPr/>
        </p:nvCxnSpPr>
        <p:spPr>
          <a:xfrm>
            <a:off x="0" y="6303963"/>
            <a:ext cx="9144000" cy="1587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Symbol zastępczy zawartości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97676883"/>
              </p:ext>
            </p:extLst>
          </p:nvPr>
        </p:nvGraphicFramePr>
        <p:xfrm>
          <a:off x="107504" y="1052736"/>
          <a:ext cx="8867328" cy="52528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743121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72008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l-PL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ZDAWALNOŚĆ WEDŁUG ZAKRESÓW PRAWA</a:t>
            </a:r>
            <a:r>
              <a:rPr lang="pl-PL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l-PL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KANDYDACI NA APLIKACJĘ KOMORNICZĄ</a:t>
            </a:r>
            <a:endParaRPr lang="pl-PL" sz="2400" dirty="0" smtClean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" name="Symbol zastępczy zawartości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81817345"/>
              </p:ext>
            </p:extLst>
          </p:nvPr>
        </p:nvGraphicFramePr>
        <p:xfrm>
          <a:off x="179512" y="1340768"/>
          <a:ext cx="8784976" cy="4824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4" name="Łącznik prosty 3"/>
          <p:cNvCxnSpPr/>
          <p:nvPr/>
        </p:nvCxnSpPr>
        <p:spPr>
          <a:xfrm>
            <a:off x="0" y="6303963"/>
            <a:ext cx="9144000" cy="1587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2959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38661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l-PL" dirty="0">
                <a:latin typeface="Times New Roman" pitchFamily="18" charset="0"/>
                <a:cs typeface="Times New Roman" pitchFamily="18" charset="0"/>
              </a:rPr>
              <a:t>ANALIZA </a:t>
            </a: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PROFILU</a:t>
            </a:r>
            <a:br>
              <a:rPr lang="pl-PL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dirty="0">
                <a:latin typeface="Times New Roman" pitchFamily="18" charset="0"/>
                <a:cs typeface="Times New Roman" pitchFamily="18" charset="0"/>
              </a:rPr>
            </a:b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ZDAJĄCYCH </a:t>
            </a:r>
          </a:p>
        </p:txBody>
      </p:sp>
      <p:cxnSp>
        <p:nvCxnSpPr>
          <p:cNvPr id="4" name="Łącznik prosty 3"/>
          <p:cNvCxnSpPr/>
          <p:nvPr/>
        </p:nvCxnSpPr>
        <p:spPr>
          <a:xfrm>
            <a:off x="0" y="6303963"/>
            <a:ext cx="9144000" cy="1587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3998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108012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l-PL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ANALIZA PROFILU ZDAJĄCYCH</a:t>
            </a:r>
            <a:br>
              <a:rPr lang="pl-PL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l-PL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TO ANALIZA KANDYDATÓW NA APLIKANTÓW WG KRYTERIÓW:</a:t>
            </a:r>
            <a:endParaRPr lang="pl-PL" sz="2000" dirty="0" smtClean="0">
              <a:solidFill>
                <a:schemeClr val="tx1">
                  <a:lumMod val="50000"/>
                  <a:lumOff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" name="Łącznik prosty 3"/>
          <p:cNvCxnSpPr/>
          <p:nvPr/>
        </p:nvCxnSpPr>
        <p:spPr>
          <a:xfrm>
            <a:off x="0" y="6303963"/>
            <a:ext cx="9144000" cy="1587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ymbol zastępczy zawartości 2"/>
          <p:cNvSpPr txBox="1">
            <a:spLocks/>
          </p:cNvSpPr>
          <p:nvPr/>
        </p:nvSpPr>
        <p:spPr>
          <a:xfrm>
            <a:off x="251520" y="1844824"/>
            <a:ext cx="8712968" cy="4176464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l-PL" sz="2800" dirty="0" smtClean="0">
                <a:latin typeface="Times New Roman" pitchFamily="18" charset="0"/>
                <a:cs typeface="Times New Roman" pitchFamily="18" charset="0"/>
              </a:rPr>
              <a:t>UKOŃCZONEJ  </a:t>
            </a:r>
            <a:r>
              <a:rPr lang="pl-PL" sz="2800" dirty="0">
                <a:latin typeface="Times New Roman" pitchFamily="18" charset="0"/>
                <a:cs typeface="Times New Roman" pitchFamily="18" charset="0"/>
              </a:rPr>
              <a:t>UCZELNI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l-PL" sz="2800" dirty="0" smtClean="0">
                <a:latin typeface="Times New Roman" pitchFamily="18" charset="0"/>
                <a:cs typeface="Times New Roman" pitchFamily="18" charset="0"/>
              </a:rPr>
              <a:t>OCENY  ZE  </a:t>
            </a:r>
            <a:r>
              <a:rPr lang="pl-PL" sz="2800" dirty="0">
                <a:latin typeface="Times New Roman" pitchFamily="18" charset="0"/>
                <a:cs typeface="Times New Roman" pitchFamily="18" charset="0"/>
              </a:rPr>
              <a:t>STUDIÓW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l-PL" sz="2800" dirty="0">
                <a:latin typeface="Times New Roman" pitchFamily="18" charset="0"/>
                <a:cs typeface="Times New Roman" pitchFamily="18" charset="0"/>
              </a:rPr>
              <a:t>ROKU </a:t>
            </a:r>
            <a:r>
              <a:rPr lang="pl-PL" sz="2800" dirty="0" smtClean="0">
                <a:latin typeface="Times New Roman" pitchFamily="18" charset="0"/>
                <a:cs typeface="Times New Roman" pitchFamily="18" charset="0"/>
              </a:rPr>
              <a:t> UKOŃCZENIA  STUDIÓW </a:t>
            </a:r>
            <a:endParaRPr lang="pl-PL" sz="28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l-PL" sz="2800" dirty="0">
                <a:latin typeface="Times New Roman" pitchFamily="18" charset="0"/>
                <a:cs typeface="Times New Roman" pitchFamily="18" charset="0"/>
              </a:rPr>
              <a:t>FORMY </a:t>
            </a:r>
            <a:r>
              <a:rPr lang="pl-PL" sz="2800" dirty="0" smtClean="0">
                <a:latin typeface="Times New Roman" pitchFamily="18" charset="0"/>
                <a:cs typeface="Times New Roman" pitchFamily="18" charset="0"/>
              </a:rPr>
              <a:t> STUDIÓW</a:t>
            </a:r>
            <a:endParaRPr lang="pl-PL" sz="28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l-PL" sz="2800" dirty="0">
                <a:latin typeface="Times New Roman" pitchFamily="18" charset="0"/>
                <a:cs typeface="Times New Roman" pitchFamily="18" charset="0"/>
              </a:rPr>
              <a:t>WIELOKROTNOŚCI </a:t>
            </a:r>
            <a:r>
              <a:rPr lang="pl-PL" sz="2800" dirty="0" smtClean="0">
                <a:latin typeface="Times New Roman" pitchFamily="18" charset="0"/>
                <a:cs typeface="Times New Roman" pitchFamily="18" charset="0"/>
              </a:rPr>
              <a:t> PRZYSTĘPOWANIA  DO </a:t>
            </a:r>
            <a:r>
              <a:rPr lang="pl-PL" sz="2800" dirty="0">
                <a:latin typeface="Times New Roman" pitchFamily="18" charset="0"/>
                <a:cs typeface="Times New Roman" pitchFamily="18" charset="0"/>
              </a:rPr>
              <a:t>EGZAMINU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pl-PL" sz="2800" dirty="0" smtClean="0">
                <a:latin typeface="Times New Roman" pitchFamily="18" charset="0"/>
                <a:cs typeface="Times New Roman" pitchFamily="18" charset="0"/>
              </a:rPr>
              <a:t>ORAZ  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l-PL" sz="2800" dirty="0" smtClean="0">
                <a:latin typeface="Times New Roman" pitchFamily="18" charset="0"/>
                <a:cs typeface="Times New Roman" pitchFamily="18" charset="0"/>
              </a:rPr>
              <a:t>ANALIZA  </a:t>
            </a:r>
            <a:r>
              <a:rPr lang="pl-PL" sz="2800" dirty="0">
                <a:latin typeface="Times New Roman" pitchFamily="18" charset="0"/>
                <a:cs typeface="Times New Roman" pitchFamily="18" charset="0"/>
              </a:rPr>
              <a:t>ZDAWALNOŚCI ABSOLWENTÓW </a:t>
            </a:r>
            <a:r>
              <a:rPr lang="pl-PL" sz="2800" dirty="0" smtClean="0">
                <a:latin typeface="Times New Roman" pitchFamily="18" charset="0"/>
                <a:cs typeface="Times New Roman" pitchFamily="18" charset="0"/>
              </a:rPr>
              <a:t> 2017  WG </a:t>
            </a:r>
            <a:r>
              <a:rPr lang="pl-PL" sz="2800" dirty="0">
                <a:latin typeface="Times New Roman" pitchFamily="18" charset="0"/>
                <a:cs typeface="Times New Roman" pitchFamily="18" charset="0"/>
              </a:rPr>
              <a:t>OCENY ZE STUDIÓW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pl-PL" sz="2000" dirty="0"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99773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864096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l-PL" sz="2000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ANALIZA PROFILU ZDAJĄCYCH</a:t>
            </a:r>
            <a:br>
              <a:rPr lang="pl-PL" sz="2000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l-PL" sz="200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2017 </a:t>
            </a:r>
            <a:r>
              <a:rPr lang="pl-PL" sz="2000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pl-PL" sz="200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cxnSp>
        <p:nvCxnSpPr>
          <p:cNvPr id="4" name="Łącznik prosty 3"/>
          <p:cNvCxnSpPr/>
          <p:nvPr/>
        </p:nvCxnSpPr>
        <p:spPr>
          <a:xfrm>
            <a:off x="0" y="6303963"/>
            <a:ext cx="9144000" cy="1587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ymbol zastępczy zawartości 2"/>
          <p:cNvSpPr txBox="1">
            <a:spLocks/>
          </p:cNvSpPr>
          <p:nvPr/>
        </p:nvSpPr>
        <p:spPr>
          <a:xfrm>
            <a:off x="539552" y="1052736"/>
            <a:ext cx="8136904" cy="4896544"/>
          </a:xfrm>
          <a:prstGeom prst="rect">
            <a:avLst/>
          </a:prstGeom>
        </p:spPr>
        <p:txBody>
          <a:bodyPr>
            <a:noAutofit/>
          </a:bodyPr>
          <a:lstStyle/>
          <a:p>
            <a:pPr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pl-PL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2000" dirty="0" smtClean="0">
                <a:latin typeface="Times New Roman" pitchFamily="18" charset="0"/>
                <a:cs typeface="Times New Roman" pitchFamily="18" charset="0"/>
              </a:rPr>
              <a:t>     DO EGZAMINÓW PRZYSTĄPIŁO  </a:t>
            </a:r>
            <a:r>
              <a:rPr lang="pl-PL" sz="2000" dirty="0" smtClean="0">
                <a:latin typeface="Times New Roman" pitchFamily="18" charset="0"/>
                <a:cs typeface="Times New Roman" pitchFamily="18" charset="0"/>
                <a:sym typeface="Wingdings"/>
              </a:rPr>
              <a:t>  7 997 </a:t>
            </a:r>
            <a:r>
              <a:rPr lang="pl-PL" sz="2000" dirty="0" smtClean="0">
                <a:latin typeface="Times New Roman" pitchFamily="18" charset="0"/>
                <a:cs typeface="Times New Roman" pitchFamily="18" charset="0"/>
              </a:rPr>
              <a:t>OSÓB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  <a:defRPr/>
            </a:pPr>
            <a:endParaRPr lang="pl-PL" sz="2000" dirty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pl-PL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2000" dirty="0" smtClean="0">
                <a:latin typeface="Times New Roman" pitchFamily="18" charset="0"/>
                <a:cs typeface="Times New Roman" pitchFamily="18" charset="0"/>
              </a:rPr>
              <a:t>     W TYM, NA:</a:t>
            </a:r>
            <a:endParaRPr lang="pl-PL" sz="20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l-PL" sz="2000" dirty="0">
                <a:latin typeface="Times New Roman" pitchFamily="18" charset="0"/>
                <a:cs typeface="Times New Roman" pitchFamily="18" charset="0"/>
              </a:rPr>
              <a:t>APLIKACJĘ ADWOKACKĄ </a:t>
            </a:r>
            <a:r>
              <a:rPr lang="pl-PL" sz="2000" dirty="0" smtClean="0">
                <a:latin typeface="Times New Roman" pitchFamily="18" charset="0"/>
                <a:cs typeface="Times New Roman" pitchFamily="18" charset="0"/>
                <a:sym typeface="Wingdings"/>
              </a:rPr>
              <a:t> 2 817 </a:t>
            </a:r>
            <a:r>
              <a:rPr lang="pl-PL" sz="2000" dirty="0" smtClean="0">
                <a:latin typeface="Times New Roman" pitchFamily="18" charset="0"/>
                <a:cs typeface="Times New Roman" pitchFamily="18" charset="0"/>
              </a:rPr>
              <a:t>OSÓB    	(35,2%)</a:t>
            </a:r>
            <a:endParaRPr lang="pl-PL" sz="2000" dirty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defRPr/>
            </a:pPr>
            <a:endParaRPr lang="pl-PL" sz="2000" dirty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pl-PL" sz="20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pl-PL" sz="2000" dirty="0">
                <a:latin typeface="Times New Roman" pitchFamily="18" charset="0"/>
                <a:cs typeface="Times New Roman" pitchFamily="18" charset="0"/>
              </a:rPr>
              <a:t>								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l-PL" sz="2000" dirty="0">
                <a:latin typeface="Times New Roman" pitchFamily="18" charset="0"/>
                <a:cs typeface="Times New Roman" pitchFamily="18" charset="0"/>
              </a:rPr>
              <a:t>APLIKACJĘ RADCOWSKĄ </a:t>
            </a:r>
            <a:r>
              <a:rPr lang="pl-PL" sz="2000" dirty="0" smtClean="0">
                <a:latin typeface="Times New Roman" pitchFamily="18" charset="0"/>
                <a:cs typeface="Times New Roman" pitchFamily="18" charset="0"/>
                <a:sym typeface="Wingdings"/>
              </a:rPr>
              <a:t> 4 286 </a:t>
            </a:r>
            <a:r>
              <a:rPr lang="pl-PL" sz="2000" dirty="0" smtClean="0">
                <a:latin typeface="Times New Roman" pitchFamily="18" charset="0"/>
                <a:cs typeface="Times New Roman" pitchFamily="18" charset="0"/>
              </a:rPr>
              <a:t>OSÓB	(53,6%)</a:t>
            </a:r>
            <a:endParaRPr lang="pl-PL" sz="20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pl-PL" sz="2000" dirty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pl-PL" sz="2000" dirty="0">
                <a:latin typeface="Times New Roman" pitchFamily="18" charset="0"/>
                <a:cs typeface="Times New Roman" pitchFamily="18" charset="0"/>
              </a:rPr>
              <a:t>								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l-PL" sz="2000" dirty="0">
                <a:latin typeface="Times New Roman" pitchFamily="18" charset="0"/>
                <a:cs typeface="Times New Roman" pitchFamily="18" charset="0"/>
              </a:rPr>
              <a:t>APLIKACJĘ NOTARIALNĄ </a:t>
            </a:r>
            <a:r>
              <a:rPr lang="pl-PL" sz="2000" dirty="0" smtClean="0">
                <a:latin typeface="Times New Roman" pitchFamily="18" charset="0"/>
                <a:cs typeface="Times New Roman" pitchFamily="18" charset="0"/>
                <a:sym typeface="Wingdings"/>
              </a:rPr>
              <a:t> 682 </a:t>
            </a:r>
            <a:r>
              <a:rPr lang="pl-PL" sz="2000" dirty="0" smtClean="0">
                <a:latin typeface="Times New Roman" pitchFamily="18" charset="0"/>
                <a:cs typeface="Times New Roman" pitchFamily="18" charset="0"/>
              </a:rPr>
              <a:t>OSOBY	(8,5%)</a:t>
            </a:r>
            <a:endParaRPr lang="pl-PL" sz="20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pl-PL" sz="2000" dirty="0"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pl-PL" sz="2000" dirty="0">
                <a:latin typeface="Times New Roman" pitchFamily="18" charset="0"/>
                <a:cs typeface="Times New Roman" pitchFamily="18" charset="0"/>
              </a:rPr>
              <a:t>								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l-PL" sz="2000" dirty="0">
                <a:latin typeface="Times New Roman" pitchFamily="18" charset="0"/>
                <a:cs typeface="Times New Roman" pitchFamily="18" charset="0"/>
              </a:rPr>
              <a:t>APLIKACJĘ KOMORNICZĄ </a:t>
            </a:r>
            <a:r>
              <a:rPr lang="pl-PL" sz="2000" dirty="0" smtClean="0">
                <a:latin typeface="Times New Roman" pitchFamily="18" charset="0"/>
                <a:cs typeface="Times New Roman" pitchFamily="18" charset="0"/>
                <a:sym typeface="Wingdings"/>
              </a:rPr>
              <a:t> </a:t>
            </a:r>
            <a:r>
              <a:rPr lang="pl-PL" sz="2000" dirty="0">
                <a:latin typeface="Times New Roman" pitchFamily="18" charset="0"/>
                <a:cs typeface="Times New Roman" pitchFamily="18" charset="0"/>
                <a:sym typeface="Wingdings"/>
              </a:rPr>
              <a:t>2</a:t>
            </a:r>
            <a:r>
              <a:rPr lang="pl-PL" sz="2000" dirty="0" smtClean="0">
                <a:latin typeface="Times New Roman" pitchFamily="18" charset="0"/>
                <a:cs typeface="Times New Roman" pitchFamily="18" charset="0"/>
                <a:sym typeface="Wingdings"/>
              </a:rPr>
              <a:t>12 </a:t>
            </a:r>
            <a:r>
              <a:rPr lang="pl-PL" sz="2000" dirty="0" smtClean="0">
                <a:latin typeface="Times New Roman" pitchFamily="18" charset="0"/>
                <a:cs typeface="Times New Roman" pitchFamily="18" charset="0"/>
              </a:rPr>
              <a:t>OSÓB	(2,7%)</a:t>
            </a:r>
            <a:endParaRPr lang="pl-PL" sz="2000" dirty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pl-PL" sz="2000" dirty="0">
                <a:latin typeface="Times New Roman" pitchFamily="18" charset="0"/>
                <a:cs typeface="Times New Roman" pitchFamily="18" charset="0"/>
              </a:rPr>
              <a:t>			    		</a:t>
            </a:r>
            <a:endParaRPr lang="pl-PL" sz="2000" dirty="0"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75731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856984" cy="108012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l-PL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ŁĄCZNA LICZBA </a:t>
            </a:r>
            <a:r>
              <a:rPr lang="pl-PL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PRZYSTĘPUJĄCYCH </a:t>
            </a:r>
            <a:r>
              <a:rPr lang="pl-PL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l-PL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W LATACH 2006 – 2017 WG APLIKACJI </a:t>
            </a:r>
            <a:br>
              <a:rPr lang="pl-PL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l-PL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(ADWOKACKA, RADCOWSKA I NOTARIALNA)</a:t>
            </a:r>
            <a:br>
              <a:rPr lang="pl-PL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l-PL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ORAZ W LATACH 2008 – 2017 (KOMORNICZA)</a:t>
            </a:r>
          </a:p>
        </p:txBody>
      </p:sp>
      <p:graphicFrame>
        <p:nvGraphicFramePr>
          <p:cNvPr id="8" name="Symbol zastępczy zawartości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17239320"/>
              </p:ext>
            </p:extLst>
          </p:nvPr>
        </p:nvGraphicFramePr>
        <p:xfrm>
          <a:off x="323528" y="1340767"/>
          <a:ext cx="8229600" cy="49631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4" name="Łącznik prosty 3"/>
          <p:cNvCxnSpPr/>
          <p:nvPr/>
        </p:nvCxnSpPr>
        <p:spPr>
          <a:xfrm>
            <a:off x="0" y="6303963"/>
            <a:ext cx="9144000" cy="1587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055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l-PL" sz="200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ZAINTERESOWANIE POSZCZEGÓLNYMI APLIKACJAMI </a:t>
            </a:r>
            <a:br>
              <a:rPr lang="pl-PL" sz="200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l-PL" sz="200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NA PRZESTRZENI LAT</a:t>
            </a:r>
            <a:br>
              <a:rPr lang="pl-PL" sz="200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pl-PL" sz="2000" dirty="0" smtClean="0">
              <a:solidFill>
                <a:schemeClr val="bg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Symbol zastępczy zawartości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35871032"/>
              </p:ext>
            </p:extLst>
          </p:nvPr>
        </p:nvGraphicFramePr>
        <p:xfrm>
          <a:off x="179512" y="1412776"/>
          <a:ext cx="8784976" cy="47133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4" name="Łącznik prosty 3"/>
          <p:cNvCxnSpPr/>
          <p:nvPr/>
        </p:nvCxnSpPr>
        <p:spPr>
          <a:xfrm>
            <a:off x="0" y="6303963"/>
            <a:ext cx="9144000" cy="1587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403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l-PL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ANALIZA PROFILU ZDAJĄCYCH</a:t>
            </a:r>
            <a:endParaRPr lang="pl-PL" dirty="0" smtClean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" name="Łącznik prosty 3"/>
          <p:cNvCxnSpPr/>
          <p:nvPr/>
        </p:nvCxnSpPr>
        <p:spPr>
          <a:xfrm>
            <a:off x="0" y="6303963"/>
            <a:ext cx="9144000" cy="1587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ymbol zastępczy zawartości 2"/>
          <p:cNvSpPr txBox="1">
            <a:spLocks/>
          </p:cNvSpPr>
          <p:nvPr/>
        </p:nvSpPr>
        <p:spPr>
          <a:xfrm>
            <a:off x="539552" y="2171700"/>
            <a:ext cx="5050904" cy="3057500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pl-PL" sz="4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KANDYDACI NA </a:t>
            </a:r>
          </a:p>
          <a:p>
            <a:pPr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pl-PL" sz="4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APLIKANTÓW </a:t>
            </a:r>
          </a:p>
          <a:p>
            <a:pPr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pl-PL" sz="4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ADWOKACKICH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pl-PL" sz="44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cs typeface="+mn-cs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484784"/>
            <a:ext cx="2880320" cy="4752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5372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l-PL" sz="2000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ANALIZA PROFILU ZDAJĄCYCH</a:t>
            </a:r>
            <a:br>
              <a:rPr lang="pl-PL" sz="2000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l-PL" sz="2000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APLIKACJA ADWOKACKA</a:t>
            </a:r>
            <a:endParaRPr lang="pl-PL" sz="2000" dirty="0" smtClean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" name="Łącznik prosty 3"/>
          <p:cNvCxnSpPr/>
          <p:nvPr/>
        </p:nvCxnSpPr>
        <p:spPr>
          <a:xfrm>
            <a:off x="0" y="6303963"/>
            <a:ext cx="9144000" cy="1587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ymbol zastępczy zawartości 2"/>
          <p:cNvSpPr txBox="1">
            <a:spLocks/>
          </p:cNvSpPr>
          <p:nvPr/>
        </p:nvSpPr>
        <p:spPr>
          <a:xfrm>
            <a:off x="539552" y="2171700"/>
            <a:ext cx="7848872" cy="3057500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pl-PL" sz="44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PRZYSTĄPIŁO   2 817 OSÓB </a:t>
            </a:r>
            <a:endParaRPr lang="pl-PL" sz="4400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ct val="20000"/>
              </a:spcBef>
              <a:spcAft>
                <a:spcPts val="0"/>
              </a:spcAft>
              <a:defRPr/>
            </a:pPr>
            <a:endParaRPr lang="pl-PL" sz="4400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pl-PL" sz="44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ZDAŁY   1 604 OSOBY</a:t>
            </a:r>
            <a:endParaRPr lang="pl-PL" sz="4400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pl-PL" sz="4400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	CO </a:t>
            </a:r>
            <a:r>
              <a:rPr lang="pl-PL" sz="44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STANOWI   56,9 % </a:t>
            </a:r>
            <a:r>
              <a:rPr lang="pl-PL" sz="4400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KANDYDATÓW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pl-PL" sz="4400" dirty="0"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12789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928992" cy="936104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l-PL" sz="2400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APLIKACJA </a:t>
            </a:r>
            <a:r>
              <a:rPr lang="pl-PL" sz="24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ADWOKACKA</a:t>
            </a:r>
            <a:br>
              <a:rPr lang="pl-PL" sz="24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l-PL" sz="24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PRZYSTĘPUJĄCY W LATACH 2008 – 2017 (ZAINTERESOWANIE</a:t>
            </a:r>
            <a:r>
              <a:rPr lang="pl-PL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graphicFrame>
        <p:nvGraphicFramePr>
          <p:cNvPr id="8" name="Symbol zastępczy zawartości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24444168"/>
              </p:ext>
            </p:extLst>
          </p:nvPr>
        </p:nvGraphicFramePr>
        <p:xfrm>
          <a:off x="323528" y="1340767"/>
          <a:ext cx="8568952" cy="49631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4" name="Łącznik prosty 3"/>
          <p:cNvCxnSpPr/>
          <p:nvPr/>
        </p:nvCxnSpPr>
        <p:spPr>
          <a:xfrm>
            <a:off x="0" y="6303963"/>
            <a:ext cx="9144000" cy="1587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4334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l-PL" sz="2000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APLIKACJA ADWOKACKA </a:t>
            </a:r>
            <a:br>
              <a:rPr lang="pl-PL" sz="2000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l-PL" sz="2000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WYNIK POZYTYWNY </a:t>
            </a:r>
            <a:r>
              <a:rPr lang="pl-PL" sz="20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1 604 OSOBY</a:t>
            </a:r>
            <a:r>
              <a:rPr lang="pl-PL" sz="2000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2000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l-PL" sz="2000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UDZIAŁ PROCENTOWY WG OCENY ZE STUDIÓW</a:t>
            </a:r>
            <a:endParaRPr lang="pl-PL" sz="2000" dirty="0" smtClean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Symbol zastępczy zawartości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24991871"/>
              </p:ext>
            </p:extLst>
          </p:nvPr>
        </p:nvGraphicFramePr>
        <p:xfrm>
          <a:off x="179512" y="1268760"/>
          <a:ext cx="8795320" cy="52174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4" name="Łącznik prosty 3"/>
          <p:cNvCxnSpPr/>
          <p:nvPr/>
        </p:nvCxnSpPr>
        <p:spPr>
          <a:xfrm>
            <a:off x="0" y="6303963"/>
            <a:ext cx="9144000" cy="1587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2129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l-PL" sz="2000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APLIKACJA ADWOKACKA </a:t>
            </a:r>
            <a:br>
              <a:rPr lang="pl-PL" sz="2000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l-PL" sz="2000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WYNIK POZYTYWNY –  </a:t>
            </a:r>
            <a:r>
              <a:rPr lang="pl-PL" sz="20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1 604 OSOBY </a:t>
            </a:r>
            <a:r>
              <a:rPr lang="pl-PL" sz="2000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2000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l-PL" sz="2000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UDZIAŁ PROCENTOWY WG ROKU UKOŃCZENIA STUDIÓW</a:t>
            </a:r>
            <a:endParaRPr lang="pl-PL" sz="2000" dirty="0" smtClean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Symbol zastępczy zawartości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97054791"/>
              </p:ext>
            </p:extLst>
          </p:nvPr>
        </p:nvGraphicFramePr>
        <p:xfrm>
          <a:off x="179512" y="1268760"/>
          <a:ext cx="8784976" cy="5328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4" name="Łącznik prosty 3"/>
          <p:cNvCxnSpPr/>
          <p:nvPr/>
        </p:nvCxnSpPr>
        <p:spPr>
          <a:xfrm>
            <a:off x="0" y="6303963"/>
            <a:ext cx="9144000" cy="1587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1160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52736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l-PL" sz="2000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APLIKACJA ADWOKACKA</a:t>
            </a:r>
            <a:br>
              <a:rPr lang="pl-PL" sz="2000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l-PL" sz="2000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WIELOKROTNOŚĆ PRZYSTĘPOWANIA DO EGZAMINU W </a:t>
            </a:r>
            <a:r>
              <a:rPr lang="pl-PL" sz="20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2017 </a:t>
            </a:r>
            <a:r>
              <a:rPr lang="pl-PL" sz="2000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R.</a:t>
            </a:r>
            <a:br>
              <a:rPr lang="pl-PL" sz="2000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l-PL" sz="2000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WSZYSTKICH </a:t>
            </a:r>
            <a:r>
              <a:rPr lang="pl-PL" sz="20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KANDYDATÓW – 2 817 </a:t>
            </a:r>
          </a:p>
        </p:txBody>
      </p:sp>
      <p:graphicFrame>
        <p:nvGraphicFramePr>
          <p:cNvPr id="6" name="Symbol zastępczy zawartości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01740731"/>
              </p:ext>
            </p:extLst>
          </p:nvPr>
        </p:nvGraphicFramePr>
        <p:xfrm>
          <a:off x="179512" y="1196752"/>
          <a:ext cx="8856984" cy="5184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4" name="Łącznik prosty 3"/>
          <p:cNvCxnSpPr/>
          <p:nvPr/>
        </p:nvCxnSpPr>
        <p:spPr>
          <a:xfrm>
            <a:off x="0" y="6303963"/>
            <a:ext cx="9144000" cy="1587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067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15516" y="260648"/>
            <a:ext cx="8712968" cy="922114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l-PL" sz="2000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APLIKACJA ADWOKACKA</a:t>
            </a:r>
            <a:br>
              <a:rPr lang="pl-PL" sz="2000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l-PL" sz="2000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WIELOKROTNOŚĆ PRZYSTĘPOWANIA DO EGZAMINU</a:t>
            </a:r>
            <a:endParaRPr lang="pl-PL" sz="2000" dirty="0" smtClean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Symbol zastępczy zawartości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7841726"/>
              </p:ext>
            </p:extLst>
          </p:nvPr>
        </p:nvGraphicFramePr>
        <p:xfrm>
          <a:off x="107504" y="1268760"/>
          <a:ext cx="8784976" cy="38164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4" name="Łącznik prosty 3"/>
          <p:cNvCxnSpPr/>
          <p:nvPr/>
        </p:nvCxnSpPr>
        <p:spPr>
          <a:xfrm>
            <a:off x="0" y="6303963"/>
            <a:ext cx="9144000" cy="1587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pole tekstowe 4"/>
          <p:cNvSpPr txBox="1"/>
          <p:nvPr/>
        </p:nvSpPr>
        <p:spPr>
          <a:xfrm>
            <a:off x="611560" y="5413848"/>
            <a:ext cx="82089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l-PL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ZDAWALNOŚĆ OSÓB PRZYSTĘPUJĄCYCH DO EGZAMINU PO RAZ PIERWSZY – 61,07%</a:t>
            </a:r>
          </a:p>
          <a:p>
            <a:pPr>
              <a:lnSpc>
                <a:spcPct val="150000"/>
              </a:lnSpc>
            </a:pPr>
            <a:r>
              <a:rPr lang="pl-PL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ZDAWALNOŚĆ OSÓB </a:t>
            </a:r>
            <a:r>
              <a:rPr lang="pl-PL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PRZYSTĘPUJĄCYCH </a:t>
            </a:r>
            <a:r>
              <a:rPr lang="pl-PL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 </a:t>
            </a:r>
            <a:r>
              <a:rPr lang="pl-PL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EGZAMINU PO RAZ KOLEJNY – 48,33%</a:t>
            </a:r>
          </a:p>
          <a:p>
            <a:pPr>
              <a:lnSpc>
                <a:spcPct val="150000"/>
              </a:lnSpc>
            </a:pPr>
            <a:r>
              <a:rPr lang="pl-PL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BRAK DANYCH – 6 OSÓB</a:t>
            </a:r>
            <a:endParaRPr lang="pl-PL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31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512" y="34702"/>
            <a:ext cx="8712968" cy="922114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l-PL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APLIKACJA ADWOKACKA</a:t>
            </a:r>
            <a:br>
              <a:rPr lang="pl-PL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l-PL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WIELOKROTNOŚĆ PRZYSTĘPOWANIA </a:t>
            </a:r>
            <a:r>
              <a:rPr lang="pl-PL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 A  ZDAWALNOŚĆ </a:t>
            </a:r>
            <a:r>
              <a:rPr lang="pl-PL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EGZAMINU</a:t>
            </a:r>
            <a:endParaRPr lang="pl-PL" sz="2000" dirty="0" smtClean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Symbol zastępczy zawartości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07810595"/>
              </p:ext>
            </p:extLst>
          </p:nvPr>
        </p:nvGraphicFramePr>
        <p:xfrm>
          <a:off x="107504" y="1268760"/>
          <a:ext cx="8784976" cy="4536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4" name="Łącznik prosty 3"/>
          <p:cNvCxnSpPr/>
          <p:nvPr/>
        </p:nvCxnSpPr>
        <p:spPr>
          <a:xfrm>
            <a:off x="0" y="6303963"/>
            <a:ext cx="9144000" cy="1587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pole tekstowe 4"/>
          <p:cNvSpPr txBox="1"/>
          <p:nvPr/>
        </p:nvSpPr>
        <p:spPr>
          <a:xfrm>
            <a:off x="6444208" y="5877272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l-PL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BRAK DANYCH – 6 OSÓB</a:t>
            </a:r>
            <a:endParaRPr lang="pl-PL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9781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l-PL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ANALIZA PROFILU ZDAJĄCYCH</a:t>
            </a:r>
            <a:endParaRPr lang="pl-PL" dirty="0" smtClean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" name="Łącznik prosty 3"/>
          <p:cNvCxnSpPr/>
          <p:nvPr/>
        </p:nvCxnSpPr>
        <p:spPr>
          <a:xfrm>
            <a:off x="0" y="6303963"/>
            <a:ext cx="9144000" cy="1587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ymbol zastępczy zawartości 2"/>
          <p:cNvSpPr txBox="1">
            <a:spLocks/>
          </p:cNvSpPr>
          <p:nvPr/>
        </p:nvSpPr>
        <p:spPr>
          <a:xfrm>
            <a:off x="539552" y="2171700"/>
            <a:ext cx="5050904" cy="3057500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pl-PL" sz="4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KANDYDACI NA </a:t>
            </a:r>
          </a:p>
          <a:p>
            <a:pPr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pl-PL" sz="4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APLIKANTÓW </a:t>
            </a:r>
          </a:p>
          <a:p>
            <a:pPr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pl-PL" sz="4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RADCOWSKICH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pl-PL" sz="44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cs typeface="+mn-cs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484784"/>
            <a:ext cx="2880320" cy="4752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8060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6130"/>
          </a:xfrm>
        </p:spPr>
        <p:txBody>
          <a:bodyPr>
            <a:normAutofit fontScale="90000"/>
          </a:bodyPr>
          <a:lstStyle/>
          <a:p>
            <a:r>
              <a:rPr lang="pl-PL" sz="27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WZROST LICZBY ADWOKATÓW </a:t>
            </a:r>
            <a:br>
              <a:rPr lang="pl-PL" sz="27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27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WPISANYCH NA LISTY ORAZ WYKONUJĄCYCH ZAWÓD</a:t>
            </a:r>
            <a:br>
              <a:rPr lang="pl-PL" sz="27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27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 LATACH 2005-2017</a:t>
            </a:r>
            <a:endParaRPr lang="pl-PL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aphicFrame>
        <p:nvGraphicFramePr>
          <p:cNvPr id="5" name="Symbol zastępczy zawartości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17941041"/>
              </p:ext>
            </p:extLst>
          </p:nvPr>
        </p:nvGraphicFramePr>
        <p:xfrm>
          <a:off x="107504" y="1484784"/>
          <a:ext cx="8928992" cy="48191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8" name="Łącznik prosty 7"/>
          <p:cNvCxnSpPr/>
          <p:nvPr/>
        </p:nvCxnSpPr>
        <p:spPr>
          <a:xfrm>
            <a:off x="0" y="6303963"/>
            <a:ext cx="9144000" cy="1587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7267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l-PL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ANALIZA PROFILU ZDAJĄCYCH</a:t>
            </a:r>
            <a:br>
              <a:rPr lang="pl-PL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l-PL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APLIKACJA </a:t>
            </a:r>
            <a:r>
              <a:rPr lang="pl-PL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RADCOWSKA</a:t>
            </a:r>
          </a:p>
        </p:txBody>
      </p:sp>
      <p:cxnSp>
        <p:nvCxnSpPr>
          <p:cNvPr id="4" name="Łącznik prosty 3"/>
          <p:cNvCxnSpPr/>
          <p:nvPr/>
        </p:nvCxnSpPr>
        <p:spPr>
          <a:xfrm>
            <a:off x="0" y="6303963"/>
            <a:ext cx="9144000" cy="1587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ymbol zastępczy zawartości 2"/>
          <p:cNvSpPr txBox="1">
            <a:spLocks/>
          </p:cNvSpPr>
          <p:nvPr/>
        </p:nvSpPr>
        <p:spPr>
          <a:xfrm>
            <a:off x="539552" y="2171700"/>
            <a:ext cx="7848872" cy="3057500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pl-PL" sz="4400" dirty="0" smtClean="0">
                <a:latin typeface="Times New Roman" pitchFamily="18" charset="0"/>
                <a:cs typeface="Times New Roman" pitchFamily="18" charset="0"/>
              </a:rPr>
              <a:t>PRZYSTĄPIŁO   4 286 OSÓB </a:t>
            </a:r>
            <a:endParaRPr lang="pl-PL" sz="4400" dirty="0"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ct val="20000"/>
              </a:spcBef>
              <a:spcAft>
                <a:spcPts val="0"/>
              </a:spcAft>
              <a:defRPr/>
            </a:pPr>
            <a:endParaRPr lang="pl-PL" sz="4400" dirty="0"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pl-PL" sz="4400" dirty="0" smtClean="0">
                <a:latin typeface="Times New Roman" pitchFamily="18" charset="0"/>
                <a:cs typeface="Times New Roman" pitchFamily="18" charset="0"/>
              </a:rPr>
              <a:t>ZDAŁY   2 344 OSOBY</a:t>
            </a:r>
            <a:endParaRPr lang="pl-PL" sz="4400" dirty="0"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pl-PL" sz="4400" dirty="0">
                <a:latin typeface="Times New Roman" pitchFamily="18" charset="0"/>
                <a:cs typeface="Times New Roman" pitchFamily="18" charset="0"/>
              </a:rPr>
              <a:t>	CO </a:t>
            </a:r>
            <a:r>
              <a:rPr lang="pl-PL" sz="4400" dirty="0" smtClean="0">
                <a:latin typeface="Times New Roman" pitchFamily="18" charset="0"/>
                <a:cs typeface="Times New Roman" pitchFamily="18" charset="0"/>
              </a:rPr>
              <a:t>STANOWI   54,7 % </a:t>
            </a:r>
            <a:r>
              <a:rPr lang="pl-PL" sz="4400" dirty="0">
                <a:latin typeface="Times New Roman" pitchFamily="18" charset="0"/>
                <a:cs typeface="Times New Roman" pitchFamily="18" charset="0"/>
              </a:rPr>
              <a:t>KANDYDATÓW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pl-PL" sz="4400" dirty="0"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0505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856984" cy="936104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l-PL" sz="24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APLIKACJA </a:t>
            </a:r>
            <a:r>
              <a:rPr lang="pl-PL" sz="2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RADCOWSKA</a:t>
            </a:r>
            <a:br>
              <a:rPr lang="pl-PL" sz="2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l-PL" sz="2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PRZYSTĘPUJĄCY W LATACH 2008 – 2017 (ZAINTERESOWANIE)</a:t>
            </a:r>
          </a:p>
        </p:txBody>
      </p:sp>
      <p:graphicFrame>
        <p:nvGraphicFramePr>
          <p:cNvPr id="8" name="Symbol zastępczy zawartości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99747550"/>
              </p:ext>
            </p:extLst>
          </p:nvPr>
        </p:nvGraphicFramePr>
        <p:xfrm>
          <a:off x="323528" y="1340767"/>
          <a:ext cx="8229600" cy="49631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4" name="Łącznik prosty 3"/>
          <p:cNvCxnSpPr/>
          <p:nvPr/>
        </p:nvCxnSpPr>
        <p:spPr>
          <a:xfrm>
            <a:off x="0" y="6303963"/>
            <a:ext cx="9144000" cy="1587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3462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l-PL" sz="20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APLIKACJA </a:t>
            </a:r>
            <a:r>
              <a:rPr lang="pl-PL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RADCOWSKA </a:t>
            </a:r>
            <a:r>
              <a:rPr lang="pl-PL" sz="20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20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l-PL" sz="20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WYNIK POZYTYWNY </a:t>
            </a:r>
            <a:r>
              <a:rPr lang="pl-PL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2 344 OSOBY </a:t>
            </a:r>
            <a:r>
              <a:rPr lang="pl-PL" sz="20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20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l-PL" sz="20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UDZIAŁ PROCENTOWY WG OCENY ZE STUDIÓW</a:t>
            </a:r>
            <a:endParaRPr lang="pl-PL" sz="2000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Symbol zastępczy zawartości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42765003"/>
              </p:ext>
            </p:extLst>
          </p:nvPr>
        </p:nvGraphicFramePr>
        <p:xfrm>
          <a:off x="174340" y="1196752"/>
          <a:ext cx="8795320" cy="5328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4" name="Łącznik prosty 3"/>
          <p:cNvCxnSpPr/>
          <p:nvPr/>
        </p:nvCxnSpPr>
        <p:spPr>
          <a:xfrm>
            <a:off x="0" y="6303963"/>
            <a:ext cx="9144000" cy="1587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6408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l-PL" sz="20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APLIKACJA </a:t>
            </a:r>
            <a:r>
              <a:rPr lang="pl-PL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RADCOWSKA </a:t>
            </a:r>
            <a:r>
              <a:rPr lang="pl-PL" sz="20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20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l-PL" sz="20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WYNIK POZYTYWNY –  </a:t>
            </a:r>
            <a:r>
              <a:rPr lang="pl-PL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2 344 OSOBY</a:t>
            </a:r>
            <a:r>
              <a:rPr lang="pl-PL" sz="20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20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l-PL" sz="20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UDZIAŁ PROCENTOWY WG ROKU UKOŃCZENIA STUDIÓW</a:t>
            </a:r>
            <a:endParaRPr lang="pl-PL" sz="2000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Symbol zastępczy zawartości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60327634"/>
              </p:ext>
            </p:extLst>
          </p:nvPr>
        </p:nvGraphicFramePr>
        <p:xfrm>
          <a:off x="179512" y="1268760"/>
          <a:ext cx="8784976" cy="5328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4" name="Łącznik prosty 3"/>
          <p:cNvCxnSpPr/>
          <p:nvPr/>
        </p:nvCxnSpPr>
        <p:spPr>
          <a:xfrm>
            <a:off x="0" y="6303963"/>
            <a:ext cx="9144000" cy="1587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8964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52736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l-PL" sz="20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APLIKACJA </a:t>
            </a:r>
            <a:r>
              <a:rPr lang="pl-PL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RADCOWSKA</a:t>
            </a:r>
            <a:r>
              <a:rPr lang="pl-PL" sz="20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20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l-PL" sz="20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WIELOKROTNOŚĆ PRZYSTĘPOWANIA DO EGZAMINU W </a:t>
            </a:r>
            <a:r>
              <a:rPr lang="pl-PL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2017 </a:t>
            </a:r>
            <a:r>
              <a:rPr lang="pl-PL" sz="20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R.</a:t>
            </a:r>
            <a:br>
              <a:rPr lang="pl-PL" sz="20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l-PL" sz="20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WSZYSTKICH </a:t>
            </a:r>
            <a:r>
              <a:rPr lang="pl-PL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KANDYDATÓW – 4 286</a:t>
            </a:r>
          </a:p>
        </p:txBody>
      </p:sp>
      <p:graphicFrame>
        <p:nvGraphicFramePr>
          <p:cNvPr id="6" name="Symbol zastępczy zawartości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23659622"/>
              </p:ext>
            </p:extLst>
          </p:nvPr>
        </p:nvGraphicFramePr>
        <p:xfrm>
          <a:off x="179512" y="1196752"/>
          <a:ext cx="8856984" cy="5184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4" name="Łącznik prosty 3"/>
          <p:cNvCxnSpPr/>
          <p:nvPr/>
        </p:nvCxnSpPr>
        <p:spPr>
          <a:xfrm>
            <a:off x="0" y="6303963"/>
            <a:ext cx="9144000" cy="1587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123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15516" y="260648"/>
            <a:ext cx="8712968" cy="922114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l-PL" sz="20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APLIKACJA </a:t>
            </a:r>
            <a:r>
              <a:rPr lang="pl-PL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RADCOWSKA</a:t>
            </a:r>
            <a:r>
              <a:rPr lang="pl-PL" sz="20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20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l-PL" sz="20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WIELOKROTNOŚĆ PRZYSTĘPOWANIA DO EGZAMINU</a:t>
            </a:r>
            <a:endParaRPr lang="pl-PL" sz="2000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Symbol zastępczy zawartości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84573154"/>
              </p:ext>
            </p:extLst>
          </p:nvPr>
        </p:nvGraphicFramePr>
        <p:xfrm>
          <a:off x="107504" y="1268760"/>
          <a:ext cx="8784976" cy="38164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4" name="Łącznik prosty 3"/>
          <p:cNvCxnSpPr/>
          <p:nvPr/>
        </p:nvCxnSpPr>
        <p:spPr>
          <a:xfrm>
            <a:off x="0" y="6303963"/>
            <a:ext cx="9144000" cy="1587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pole tekstowe 4"/>
          <p:cNvSpPr txBox="1"/>
          <p:nvPr/>
        </p:nvSpPr>
        <p:spPr>
          <a:xfrm>
            <a:off x="611560" y="5413848"/>
            <a:ext cx="82089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l-PL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ZDAWALNOŚĆ OSÓB PRZYSTĘPUJĄCYCH DO EGZAMINU PO RAZ PIERWSZY – 58,42%</a:t>
            </a:r>
          </a:p>
          <a:p>
            <a:pPr>
              <a:lnSpc>
                <a:spcPct val="150000"/>
              </a:lnSpc>
            </a:pPr>
            <a:r>
              <a:rPr lang="pl-PL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ZDAWALNOŚĆ OSÓB </a:t>
            </a:r>
            <a:r>
              <a:rPr lang="pl-PL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PRZYSTĘPUJĄCYCH </a:t>
            </a:r>
            <a:r>
              <a:rPr lang="pl-PL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 </a:t>
            </a:r>
            <a:r>
              <a:rPr lang="pl-PL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EGZAMINU PO RAZ KOLEJNY – 48,10%%</a:t>
            </a:r>
          </a:p>
          <a:p>
            <a:pPr>
              <a:lnSpc>
                <a:spcPct val="150000"/>
              </a:lnSpc>
            </a:pPr>
            <a:r>
              <a:rPr lang="pl-PL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BRAK DANYCH – 6 OSÓB</a:t>
            </a:r>
            <a:endParaRPr lang="pl-PL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4348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512" y="34702"/>
            <a:ext cx="8712968" cy="922114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l-PL" sz="20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APLIKACJA </a:t>
            </a:r>
            <a:r>
              <a:rPr lang="pl-PL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RADCOWSKA</a:t>
            </a:r>
            <a:r>
              <a:rPr lang="pl-PL" sz="20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20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l-PL" sz="20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WIELOKROTNOŚĆ PRZYSTĘPOWANIA </a:t>
            </a:r>
            <a:r>
              <a:rPr lang="pl-PL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A  ZDAWALNOŚĆ </a:t>
            </a:r>
            <a:r>
              <a:rPr lang="pl-PL" sz="20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EGZAMINU</a:t>
            </a:r>
            <a:endParaRPr lang="pl-PL" sz="2000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Symbol zastępczy zawartości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30473536"/>
              </p:ext>
            </p:extLst>
          </p:nvPr>
        </p:nvGraphicFramePr>
        <p:xfrm>
          <a:off x="107504" y="1268760"/>
          <a:ext cx="8784976" cy="4536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4" name="Łącznik prosty 3"/>
          <p:cNvCxnSpPr/>
          <p:nvPr/>
        </p:nvCxnSpPr>
        <p:spPr>
          <a:xfrm>
            <a:off x="0" y="6303963"/>
            <a:ext cx="9144000" cy="1587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pole tekstowe 4"/>
          <p:cNvSpPr txBox="1"/>
          <p:nvPr/>
        </p:nvSpPr>
        <p:spPr>
          <a:xfrm>
            <a:off x="6732240" y="5877272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l-PL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BRAK DANYCH –  6 OSÓB</a:t>
            </a:r>
            <a:endParaRPr lang="pl-PL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972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l-PL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ANALIZA PROFILU ZDAJĄCYCH</a:t>
            </a:r>
            <a:endParaRPr lang="pl-PL" dirty="0" smtClean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" name="Łącznik prosty 3"/>
          <p:cNvCxnSpPr/>
          <p:nvPr/>
        </p:nvCxnSpPr>
        <p:spPr>
          <a:xfrm>
            <a:off x="0" y="6303963"/>
            <a:ext cx="9144000" cy="1587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ymbol zastępczy zawartości 2"/>
          <p:cNvSpPr txBox="1">
            <a:spLocks/>
          </p:cNvSpPr>
          <p:nvPr/>
        </p:nvSpPr>
        <p:spPr>
          <a:xfrm>
            <a:off x="539552" y="2171700"/>
            <a:ext cx="5050904" cy="3057500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pl-PL" sz="4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KANDYDACI NA </a:t>
            </a:r>
          </a:p>
          <a:p>
            <a:pPr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pl-PL" sz="4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APLIKANTÓW </a:t>
            </a:r>
          </a:p>
          <a:p>
            <a:pPr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pl-PL" sz="4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NOTARIALNYCH</a:t>
            </a:r>
            <a:endParaRPr lang="pl-PL" sz="4400" dirty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pl-PL" sz="44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cs typeface="+mn-cs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484784"/>
            <a:ext cx="2880320" cy="4752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7676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l-PL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ANALIZA PROFILU ZDAJĄCYCH</a:t>
            </a:r>
            <a:br>
              <a:rPr lang="pl-PL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l-PL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APLIKACJA </a:t>
            </a:r>
            <a:r>
              <a:rPr lang="pl-PL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NOTARIALNA</a:t>
            </a:r>
          </a:p>
        </p:txBody>
      </p:sp>
      <p:cxnSp>
        <p:nvCxnSpPr>
          <p:cNvPr id="4" name="Łącznik prosty 3"/>
          <p:cNvCxnSpPr/>
          <p:nvPr/>
        </p:nvCxnSpPr>
        <p:spPr>
          <a:xfrm>
            <a:off x="0" y="6303963"/>
            <a:ext cx="9144000" cy="1587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ymbol zastępczy zawartości 2"/>
          <p:cNvSpPr txBox="1">
            <a:spLocks/>
          </p:cNvSpPr>
          <p:nvPr/>
        </p:nvSpPr>
        <p:spPr>
          <a:xfrm>
            <a:off x="539552" y="2171700"/>
            <a:ext cx="7848872" cy="3057500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pl-PL" sz="4400" dirty="0" smtClean="0">
                <a:latin typeface="Times New Roman" pitchFamily="18" charset="0"/>
                <a:cs typeface="Times New Roman" pitchFamily="18" charset="0"/>
              </a:rPr>
              <a:t>PRZYSTĄPIŁY   682   OSOBY </a:t>
            </a:r>
            <a:endParaRPr lang="pl-PL" sz="4400" dirty="0"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ct val="20000"/>
              </a:spcBef>
              <a:spcAft>
                <a:spcPts val="0"/>
              </a:spcAft>
              <a:defRPr/>
            </a:pPr>
            <a:endParaRPr lang="pl-PL" sz="4400" dirty="0"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pl-PL" sz="4400" dirty="0" smtClean="0">
                <a:latin typeface="Times New Roman" pitchFamily="18" charset="0"/>
                <a:cs typeface="Times New Roman" pitchFamily="18" charset="0"/>
              </a:rPr>
              <a:t>ZDAŁO   281   OSÓB</a:t>
            </a:r>
            <a:endParaRPr lang="pl-PL" sz="4400" dirty="0"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pl-PL" sz="4400" dirty="0">
                <a:latin typeface="Times New Roman" pitchFamily="18" charset="0"/>
                <a:cs typeface="Times New Roman" pitchFamily="18" charset="0"/>
              </a:rPr>
              <a:t>	CO </a:t>
            </a:r>
            <a:r>
              <a:rPr lang="pl-PL" sz="4400" dirty="0" smtClean="0">
                <a:latin typeface="Times New Roman" pitchFamily="18" charset="0"/>
                <a:cs typeface="Times New Roman" pitchFamily="18" charset="0"/>
              </a:rPr>
              <a:t>STANOWI   41,2 % </a:t>
            </a:r>
            <a:r>
              <a:rPr lang="pl-PL" sz="4400" dirty="0">
                <a:latin typeface="Times New Roman" pitchFamily="18" charset="0"/>
                <a:cs typeface="Times New Roman" pitchFamily="18" charset="0"/>
              </a:rPr>
              <a:t>KANDYDATÓW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pl-PL" sz="4400" dirty="0"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52113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856984" cy="936104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l-PL" sz="24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APLIKACJA </a:t>
            </a:r>
            <a:r>
              <a:rPr lang="pl-PL" sz="24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NOTARIALNA</a:t>
            </a:r>
            <a:br>
              <a:rPr lang="pl-PL" sz="24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l-PL" sz="24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PRZYSTĘPUJĄCY W LATACH 2008 – 2017 (ZAINTERESOWANIE</a:t>
            </a:r>
            <a:r>
              <a:rPr lang="pl-PL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graphicFrame>
        <p:nvGraphicFramePr>
          <p:cNvPr id="8" name="Symbol zastępczy zawartości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89785339"/>
              </p:ext>
            </p:extLst>
          </p:nvPr>
        </p:nvGraphicFramePr>
        <p:xfrm>
          <a:off x="323528" y="1340767"/>
          <a:ext cx="8229600" cy="49631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4" name="Łącznik prosty 3"/>
          <p:cNvCxnSpPr/>
          <p:nvPr/>
        </p:nvCxnSpPr>
        <p:spPr>
          <a:xfrm>
            <a:off x="0" y="6303963"/>
            <a:ext cx="9144000" cy="1587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1246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6130"/>
          </a:xfrm>
        </p:spPr>
        <p:txBody>
          <a:bodyPr>
            <a:normAutofit fontScale="90000"/>
          </a:bodyPr>
          <a:lstStyle/>
          <a:p>
            <a:r>
              <a:rPr lang="pl-PL" sz="27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WZROST LICZBY RADCÓW PRAWNYCH </a:t>
            </a:r>
            <a:br>
              <a:rPr lang="pl-PL" sz="27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27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WPISANYCH NA LISTY ORAZ WYKONUJĄCYCH ZAWÓD</a:t>
            </a:r>
            <a:br>
              <a:rPr lang="pl-PL" sz="27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27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 LATACH 2005-2017</a:t>
            </a:r>
            <a:endParaRPr lang="pl-PL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aphicFrame>
        <p:nvGraphicFramePr>
          <p:cNvPr id="5" name="Symbol zastępczy zawartości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35460451"/>
              </p:ext>
            </p:extLst>
          </p:nvPr>
        </p:nvGraphicFramePr>
        <p:xfrm>
          <a:off x="107504" y="1556792"/>
          <a:ext cx="8928992" cy="47471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8" name="Łącznik prosty 7"/>
          <p:cNvCxnSpPr/>
          <p:nvPr/>
        </p:nvCxnSpPr>
        <p:spPr>
          <a:xfrm>
            <a:off x="0" y="6303963"/>
            <a:ext cx="9144000" cy="1587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332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l-PL" sz="20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APLIKACJA </a:t>
            </a:r>
            <a:r>
              <a:rPr lang="pl-PL" sz="20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NOTARIALNA </a:t>
            </a:r>
            <a:r>
              <a:rPr lang="pl-PL" sz="20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20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l-PL" sz="20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WYNIK POZYTYWNY </a:t>
            </a:r>
            <a:r>
              <a:rPr lang="pl-PL" sz="20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281 OSÓB</a:t>
            </a:r>
            <a:r>
              <a:rPr lang="pl-PL" sz="20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20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l-PL" sz="20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UDZIAŁ PROCENTOWY WG OCENY ZE STUDIÓW</a:t>
            </a:r>
            <a:endParaRPr lang="pl-PL" sz="2000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Symbol zastępczy zawartości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49915427"/>
              </p:ext>
            </p:extLst>
          </p:nvPr>
        </p:nvGraphicFramePr>
        <p:xfrm>
          <a:off x="179512" y="1268760"/>
          <a:ext cx="8795320" cy="5328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4" name="Łącznik prosty 3"/>
          <p:cNvCxnSpPr/>
          <p:nvPr/>
        </p:nvCxnSpPr>
        <p:spPr>
          <a:xfrm>
            <a:off x="0" y="6303963"/>
            <a:ext cx="9144000" cy="1587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4779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l-PL" sz="20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APLIKACJA </a:t>
            </a:r>
            <a:r>
              <a:rPr lang="pl-PL" sz="20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NOTARIALNA </a:t>
            </a:r>
            <a:r>
              <a:rPr lang="pl-PL" sz="20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20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l-PL" sz="20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WYNIK POZYTYWNY –  </a:t>
            </a:r>
            <a:r>
              <a:rPr lang="pl-PL" sz="20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281 OSÓB</a:t>
            </a:r>
            <a:r>
              <a:rPr lang="pl-PL" sz="20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20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l-PL" sz="20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UDZIAŁ PROCENTOWY WG ROKU UKOŃCZENIA STUDIÓW</a:t>
            </a:r>
            <a:endParaRPr lang="pl-PL" sz="2000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Symbol zastępczy zawartości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83872305"/>
              </p:ext>
            </p:extLst>
          </p:nvPr>
        </p:nvGraphicFramePr>
        <p:xfrm>
          <a:off x="179512" y="1268760"/>
          <a:ext cx="8784976" cy="5328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4" name="Łącznik prosty 3"/>
          <p:cNvCxnSpPr/>
          <p:nvPr/>
        </p:nvCxnSpPr>
        <p:spPr>
          <a:xfrm>
            <a:off x="0" y="6303963"/>
            <a:ext cx="9144000" cy="1587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5069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52736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l-PL" sz="20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APLIKACJA </a:t>
            </a:r>
            <a:r>
              <a:rPr lang="pl-PL" sz="20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NOTARIALNA</a:t>
            </a:r>
            <a:r>
              <a:rPr lang="pl-PL" sz="20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20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l-PL" sz="20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WIELOKROTNOŚĆ PRZYSTĘPOWANIA DO EGZAMINU W </a:t>
            </a:r>
            <a:r>
              <a:rPr lang="pl-PL" sz="20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2017 </a:t>
            </a:r>
            <a:r>
              <a:rPr lang="pl-PL" sz="20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R.</a:t>
            </a:r>
            <a:br>
              <a:rPr lang="pl-PL" sz="20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l-PL" sz="20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WSZYSTKICH </a:t>
            </a:r>
            <a:r>
              <a:rPr lang="pl-PL" sz="20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KANDYDATÓW – 682</a:t>
            </a:r>
          </a:p>
        </p:txBody>
      </p:sp>
      <p:graphicFrame>
        <p:nvGraphicFramePr>
          <p:cNvPr id="6" name="Symbol zastępczy zawartości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72147348"/>
              </p:ext>
            </p:extLst>
          </p:nvPr>
        </p:nvGraphicFramePr>
        <p:xfrm>
          <a:off x="179512" y="1196752"/>
          <a:ext cx="8856984" cy="5184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4" name="Łącznik prosty 3"/>
          <p:cNvCxnSpPr/>
          <p:nvPr/>
        </p:nvCxnSpPr>
        <p:spPr>
          <a:xfrm>
            <a:off x="0" y="6303963"/>
            <a:ext cx="9144000" cy="1587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5766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15516" y="188640"/>
            <a:ext cx="8712968" cy="922114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l-PL" sz="20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APLIKACJA </a:t>
            </a:r>
            <a:r>
              <a:rPr lang="pl-PL" sz="20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NOTARIALNA</a:t>
            </a:r>
            <a:r>
              <a:rPr lang="pl-PL" sz="20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20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l-PL" sz="20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WIELOKROTNOŚĆ PRZYSTĘPOWANIA DO EGZAMINU</a:t>
            </a:r>
            <a:endParaRPr lang="pl-PL" sz="2000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Symbol zastępczy zawartości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66094314"/>
              </p:ext>
            </p:extLst>
          </p:nvPr>
        </p:nvGraphicFramePr>
        <p:xfrm>
          <a:off x="107504" y="1268760"/>
          <a:ext cx="8784976" cy="38164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4" name="Łącznik prosty 3"/>
          <p:cNvCxnSpPr/>
          <p:nvPr/>
        </p:nvCxnSpPr>
        <p:spPr>
          <a:xfrm>
            <a:off x="0" y="6303963"/>
            <a:ext cx="9144000" cy="1587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pole tekstowe 4"/>
          <p:cNvSpPr txBox="1"/>
          <p:nvPr/>
        </p:nvSpPr>
        <p:spPr>
          <a:xfrm>
            <a:off x="611560" y="5413848"/>
            <a:ext cx="82089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l-PL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ZDAWALNOŚĆ OSÓB PRZYSTĘPUJĄCYCH DO EGZAMINU PO RAZ PIERWSZY – 46,12%</a:t>
            </a:r>
          </a:p>
          <a:p>
            <a:pPr>
              <a:lnSpc>
                <a:spcPct val="150000"/>
              </a:lnSpc>
            </a:pPr>
            <a:r>
              <a:rPr lang="pl-PL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ZDAWALNOŚĆ OSÓB </a:t>
            </a:r>
            <a:r>
              <a:rPr lang="pl-PL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PRZYSTĘPUJĄCYCH </a:t>
            </a:r>
            <a:r>
              <a:rPr lang="pl-PL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 </a:t>
            </a:r>
            <a:r>
              <a:rPr lang="pl-PL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EGZAMINU PO RAZ KOLEJNY – 30,73%</a:t>
            </a:r>
          </a:p>
        </p:txBody>
      </p:sp>
    </p:spTree>
    <p:extLst>
      <p:ext uri="{BB962C8B-B14F-4D97-AF65-F5344CB8AC3E}">
        <p14:creationId xmlns:p14="http://schemas.microsoft.com/office/powerpoint/2010/main" val="938865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512" y="34702"/>
            <a:ext cx="8712968" cy="922114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l-PL" sz="20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APLIKACJA </a:t>
            </a:r>
            <a:r>
              <a:rPr lang="pl-PL" sz="20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NOTARIALNA</a:t>
            </a:r>
            <a:r>
              <a:rPr lang="pl-PL" sz="20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20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l-PL" sz="20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WIELOKROTNOŚĆ PRZYSTĘPOWANIA </a:t>
            </a:r>
            <a:r>
              <a:rPr lang="pl-PL" sz="20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A  ZDAWALNOŚĆ </a:t>
            </a:r>
            <a:r>
              <a:rPr lang="pl-PL" sz="20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EGZAMINU</a:t>
            </a:r>
            <a:endParaRPr lang="pl-PL" sz="2000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Symbol zastępczy zawartości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41989897"/>
              </p:ext>
            </p:extLst>
          </p:nvPr>
        </p:nvGraphicFramePr>
        <p:xfrm>
          <a:off x="107504" y="1268760"/>
          <a:ext cx="8784976" cy="4896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4" name="Łącznik prosty 3"/>
          <p:cNvCxnSpPr/>
          <p:nvPr/>
        </p:nvCxnSpPr>
        <p:spPr>
          <a:xfrm>
            <a:off x="0" y="6303963"/>
            <a:ext cx="9144000" cy="1587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1728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l-PL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ANALIZA PROFILU ZDAJĄCYCH</a:t>
            </a:r>
            <a:endParaRPr lang="pl-PL" dirty="0" smtClean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" name="Łącznik prosty 3"/>
          <p:cNvCxnSpPr/>
          <p:nvPr/>
        </p:nvCxnSpPr>
        <p:spPr>
          <a:xfrm>
            <a:off x="0" y="6303963"/>
            <a:ext cx="9144000" cy="1587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ymbol zastępczy zawartości 2"/>
          <p:cNvSpPr txBox="1">
            <a:spLocks/>
          </p:cNvSpPr>
          <p:nvPr/>
        </p:nvSpPr>
        <p:spPr>
          <a:xfrm>
            <a:off x="539552" y="2171700"/>
            <a:ext cx="5050904" cy="3057500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pl-PL" sz="4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KANDYDACI NA </a:t>
            </a:r>
          </a:p>
          <a:p>
            <a:pPr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pl-PL" sz="4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APLIKANTÓW </a:t>
            </a:r>
          </a:p>
          <a:p>
            <a:pPr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pl-PL" sz="4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KOMORNICZYCH</a:t>
            </a:r>
            <a:endParaRPr lang="pl-PL" sz="4400" dirty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pl-PL" sz="44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cs typeface="+mn-cs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484784"/>
            <a:ext cx="2880320" cy="4752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02635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l-PL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ANALIZA PROFILU ZDAJĄCYCH</a:t>
            </a:r>
            <a:br>
              <a:rPr lang="pl-PL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l-PL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APLIKACJA </a:t>
            </a:r>
            <a:r>
              <a:rPr lang="pl-PL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KOMORNICZA</a:t>
            </a:r>
          </a:p>
        </p:txBody>
      </p:sp>
      <p:cxnSp>
        <p:nvCxnSpPr>
          <p:cNvPr id="4" name="Łącznik prosty 3"/>
          <p:cNvCxnSpPr/>
          <p:nvPr/>
        </p:nvCxnSpPr>
        <p:spPr>
          <a:xfrm>
            <a:off x="0" y="6303963"/>
            <a:ext cx="9144000" cy="1587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ymbol zastępczy zawartości 2"/>
          <p:cNvSpPr txBox="1">
            <a:spLocks/>
          </p:cNvSpPr>
          <p:nvPr/>
        </p:nvSpPr>
        <p:spPr>
          <a:xfrm>
            <a:off x="539552" y="2171700"/>
            <a:ext cx="7848872" cy="3057500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pl-PL" sz="4400" dirty="0" smtClean="0">
                <a:latin typeface="Times New Roman" pitchFamily="18" charset="0"/>
                <a:cs typeface="Times New Roman" pitchFamily="18" charset="0"/>
              </a:rPr>
              <a:t>PRZYSTĄPIŁO   212   OSÓB </a:t>
            </a:r>
            <a:endParaRPr lang="pl-PL" sz="4400" dirty="0"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ct val="20000"/>
              </a:spcBef>
              <a:spcAft>
                <a:spcPts val="0"/>
              </a:spcAft>
              <a:defRPr/>
            </a:pPr>
            <a:endParaRPr lang="pl-PL" sz="4400" dirty="0"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pl-PL" sz="4400" dirty="0" smtClean="0">
                <a:latin typeface="Times New Roman" pitchFamily="18" charset="0"/>
                <a:cs typeface="Times New Roman" pitchFamily="18" charset="0"/>
              </a:rPr>
              <a:t>ZDAŁO   96   OSÓB</a:t>
            </a:r>
            <a:endParaRPr lang="pl-PL" sz="4400" dirty="0"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pl-PL" sz="4400" dirty="0">
                <a:latin typeface="Times New Roman" pitchFamily="18" charset="0"/>
                <a:cs typeface="Times New Roman" pitchFamily="18" charset="0"/>
              </a:rPr>
              <a:t>	CO </a:t>
            </a:r>
            <a:r>
              <a:rPr lang="pl-PL" sz="4400" dirty="0" smtClean="0">
                <a:latin typeface="Times New Roman" pitchFamily="18" charset="0"/>
                <a:cs typeface="Times New Roman" pitchFamily="18" charset="0"/>
              </a:rPr>
              <a:t>STANOWI   45,3 % </a:t>
            </a:r>
            <a:r>
              <a:rPr lang="pl-PL" sz="4400" dirty="0">
                <a:latin typeface="Times New Roman" pitchFamily="18" charset="0"/>
                <a:cs typeface="Times New Roman" pitchFamily="18" charset="0"/>
              </a:rPr>
              <a:t>KANDYDATÓW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pl-PL" sz="4400" dirty="0"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97223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856984" cy="936104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l-PL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APLIKACJA </a:t>
            </a:r>
            <a:r>
              <a:rPr lang="pl-PL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KOMORNICZA</a:t>
            </a:r>
            <a:br>
              <a:rPr lang="pl-PL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l-PL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PRZYSTĘPUJĄCY W LATACH 2008 – 2017 (ZAINTERESOWANIE)</a:t>
            </a:r>
          </a:p>
        </p:txBody>
      </p:sp>
      <p:graphicFrame>
        <p:nvGraphicFramePr>
          <p:cNvPr id="8" name="Symbol zastępczy zawartości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90947021"/>
              </p:ext>
            </p:extLst>
          </p:nvPr>
        </p:nvGraphicFramePr>
        <p:xfrm>
          <a:off x="323528" y="1340767"/>
          <a:ext cx="8229600" cy="49631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4" name="Łącznik prosty 3"/>
          <p:cNvCxnSpPr/>
          <p:nvPr/>
        </p:nvCxnSpPr>
        <p:spPr>
          <a:xfrm>
            <a:off x="0" y="6303963"/>
            <a:ext cx="9144000" cy="1587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905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l-PL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APLIKACJA </a:t>
            </a:r>
            <a:r>
              <a:rPr lang="pl-PL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KOMORNICZA </a:t>
            </a:r>
            <a:r>
              <a:rPr lang="pl-PL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l-PL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WYNIK POZYTYWNY </a:t>
            </a:r>
            <a:r>
              <a:rPr lang="pl-PL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96 OSÓB</a:t>
            </a:r>
            <a:r>
              <a:rPr lang="pl-PL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l-PL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UDZIAŁ PROCENTOWY WG OCENY ZE STUDIÓW</a:t>
            </a:r>
            <a:endParaRPr lang="pl-PL" sz="2000" dirty="0" smtClean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Symbol zastępczy zawartości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38160855"/>
              </p:ext>
            </p:extLst>
          </p:nvPr>
        </p:nvGraphicFramePr>
        <p:xfrm>
          <a:off x="179512" y="1268760"/>
          <a:ext cx="8795320" cy="5328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4" name="Łącznik prosty 3"/>
          <p:cNvCxnSpPr/>
          <p:nvPr/>
        </p:nvCxnSpPr>
        <p:spPr>
          <a:xfrm>
            <a:off x="0" y="6303963"/>
            <a:ext cx="9144000" cy="1587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1316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l-PL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APLIKACJA </a:t>
            </a:r>
            <a:r>
              <a:rPr lang="pl-PL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KOMORNICZA </a:t>
            </a:r>
            <a:r>
              <a:rPr lang="pl-PL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l-PL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WYNIK POZYTYWNY –  </a:t>
            </a:r>
            <a:r>
              <a:rPr lang="pl-PL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96 OSÓB</a:t>
            </a:r>
            <a:r>
              <a:rPr lang="pl-PL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l-PL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UDZIAŁ PROCENTOWY WG ROKU UKOŃCZENIA STUDIÓW</a:t>
            </a:r>
            <a:endParaRPr lang="pl-PL" sz="2000" dirty="0" smtClean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Symbol zastępczy zawartości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35684736"/>
              </p:ext>
            </p:extLst>
          </p:nvPr>
        </p:nvGraphicFramePr>
        <p:xfrm>
          <a:off x="179512" y="1268760"/>
          <a:ext cx="8784976" cy="5328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4" name="Łącznik prosty 3"/>
          <p:cNvCxnSpPr/>
          <p:nvPr/>
        </p:nvCxnSpPr>
        <p:spPr>
          <a:xfrm>
            <a:off x="0" y="6303963"/>
            <a:ext cx="9144000" cy="1587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1041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zablon prezentacji PowerPoint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Szablon prezentacji PowerPoint</Template>
  <TotalTime>17681</TotalTime>
  <Words>11036</Words>
  <Application>Microsoft Office PowerPoint</Application>
  <PresentationFormat>Pokaz na ekranie (4:3)</PresentationFormat>
  <Paragraphs>4960</Paragraphs>
  <Slides>177</Slides>
  <Notes>177</Notes>
  <HiddenSlides>0</HiddenSlides>
  <MMClips>0</MMClips>
  <ScaleCrop>false</ScaleCrop>
  <HeadingPairs>
    <vt:vector size="6" baseType="variant">
      <vt:variant>
        <vt:lpstr>Motyw</vt:lpstr>
      </vt:variant>
      <vt:variant>
        <vt:i4>1</vt:i4>
      </vt:variant>
      <vt:variant>
        <vt:lpstr>Osadzone serwery OLE</vt:lpstr>
      </vt:variant>
      <vt:variant>
        <vt:i4>1</vt:i4>
      </vt:variant>
      <vt:variant>
        <vt:lpstr>Tytuły slajdów</vt:lpstr>
      </vt:variant>
      <vt:variant>
        <vt:i4>177</vt:i4>
      </vt:variant>
    </vt:vector>
  </HeadingPairs>
  <TitlesOfParts>
    <vt:vector size="179" baseType="lpstr">
      <vt:lpstr>Szablon prezentacji PowerPoint</vt:lpstr>
      <vt:lpstr>Arkusz</vt:lpstr>
      <vt:lpstr>Analiza wyników egzaminów wstępnych na aplikacje: adwokacką, radcowską, notarialną i komorniczą </vt:lpstr>
      <vt:lpstr>Prezentacja programu PowerPoint</vt:lpstr>
      <vt:lpstr>Prezentacja programu PowerPoint</vt:lpstr>
      <vt:lpstr>Prezentacja programu PowerPoint</vt:lpstr>
      <vt:lpstr>ŁĄCZNA LICZBA PRZYSTĘPUJĄCYCH  DO EGZAMINÓW WSTĘPNYCH</vt:lpstr>
      <vt:lpstr>LICZBA PRZYSTĘPUJĄCYCH DO EGZ. NA APL.  ADWOKACKĄ, RADCOWSKĄ, NOTARIALNĄ, KOMORNICZĄ W POSZCZEGÓLNYCH LATACH</vt:lpstr>
      <vt:lpstr>ŁĄCZNA LICZBA PRZYSTĘPUJĄCYCH  W LATACH 2006 – 2017 WG APLIKACJI  (ADWOKACKA, RADCOWSKA I NOTARIALNA) ORAZ W LATACH 2008 – 2017 (KOMORNICZA)</vt:lpstr>
      <vt:lpstr>WZROST LICZBY ADWOKATÓW  WPISANYCH NA LISTY ORAZ WYKONUJĄCYCH ZAWÓD W LATACH 2005-2017</vt:lpstr>
      <vt:lpstr>WZROST LICZBY RADCÓW PRAWNYCH  WPISANYCH NA LISTY ORAZ WYKONUJĄCYCH ZAWÓD W LATACH 2005-2017</vt:lpstr>
      <vt:lpstr>WZROST LICZBY NOTARIUSZY W LATACH 2005-2017</vt:lpstr>
      <vt:lpstr>WZROST LICZBY KANCELARII KOMORNICZYCH W LATACH 2005-2017</vt:lpstr>
      <vt:lpstr>Prezentacja programu PowerPoint</vt:lpstr>
      <vt:lpstr>ABSOLWENCI WYDZIAŁÓW PRAWA                                   A PRZYSTĘPUJĄCY DO EGZAMINÓW NA APLIKACJE</vt:lpstr>
      <vt:lpstr>Prezentacja programu PowerPoint</vt:lpstr>
      <vt:lpstr>ABSOLWENCI Z 2017 R.,  KTÓRZY PRZYSTĄPILI DO EGZAMINÓW NA APLIKACJE W 2017 R.</vt:lpstr>
      <vt:lpstr>ABSOLWENCI Z 2017 R.,  KTÓRZY PRZYSTĄPILI DO EGZAMINÓW NA APLIKACJE W 2017 R.(C.D.)</vt:lpstr>
      <vt:lpstr>ABSOLWENCI Z 2017 R.,  KTÓRZY PRZYSTĄPILI DO EGZAMINÓW WG APLIKACJI</vt:lpstr>
      <vt:lpstr>ABSOLWENCI Z 2017 R.,  KTÓRZY PRZYSTĄPILI DO EGZAMINÓW WG APLIKACJI</vt:lpstr>
      <vt:lpstr>ABSOLWENCI Z 2017 R.,  KTÓRZY PRZYSTĄPILI DO EGZAMINÓW WG APLIKACJI</vt:lpstr>
      <vt:lpstr>EGZAMINY NA APLIKACJE:  ADWOKACKĄ, RADCOWSKĄ, NOTARIALNĄ I KOMORNICZĄ  30 WRZEŚNIA 2017 R.</vt:lpstr>
      <vt:lpstr>EGZAMINY PRZEPROWADZIŁY 62 KOMISJE EGZAMINACYJNE POWOŁANE PRZY  MINISTRZE SPRAWIEDLIWOŚCI:</vt:lpstr>
      <vt:lpstr>EGZAMIN W 2017 R.</vt:lpstr>
      <vt:lpstr>PRZYSTĘPUJĄCY DO EGZAMINU                 NA APLIKACJĘ ADWOKACKĄ – ZDAWALNOŚĆ WG SIEDZIBY KOMISJI</vt:lpstr>
      <vt:lpstr>PRZYSTĘPUJĄCY DO EGZAMINU                 NA APLIKACJĘ RADCOWSKĄ – ZDAWALNOŚĆ WG SIEDZIBY KOMISJI</vt:lpstr>
      <vt:lpstr>PRZYSTĘPUJĄCY DO EGZAMINU                 NA APLIKACJĘ NOTARIALNĄ – ZDAWALNOŚĆ WG SIEDZIBY KOMISJI</vt:lpstr>
      <vt:lpstr>PRZYSTĘPUJĄCY DO EGZAMINU                 NA APLIKACJĘ KOMORNICZĄ – ZDAWALNOŚĆ WG SIEDZIBY KOMISJI</vt:lpstr>
      <vt:lpstr>STRUKTURA   ABSOLWENTÓW  POSZCZEGÓLNYCH   UCZELNI  PRZYSTĘPUJĄCYCH   DO  EGZAMINÓW   W   2017 R.  PRZED   KOMISJAMI,  W  KTÓRYCH ZDAWALNOŚĆ  BYŁA  NAJWYŻSZA</vt:lpstr>
      <vt:lpstr>KOMISJA EGZAMINACYJNA DS. APLIKACJI ADWOKACKIEJ  Z SIEDZIBĄ W ŁODZI DO EGZAMINU PRZYSTĄPIŁO 96 OSÓB – ZDAWALNOŚĆ 77,1% </vt:lpstr>
      <vt:lpstr>KOMISJA EGZAMINACYJNA DS. APLIKACJI ADWOKACKIEJ  Z SIEDZIBĄ W KRAKOWIE DO EGZAMINU PRZYSTĄPIŁO 186 OSÓB – ZDAWALNOŚĆ 67,7% </vt:lpstr>
      <vt:lpstr>KOMISJA EGZAMINACYJNA DS. APLIKACJI RADCOWSKIEJ  Z SIEDZIBĄ W KRAKOWIE DO EGZAMINU PRZYSTĄPIŁO 397 OSÓB – ZDAWALNOŚĆ 64,5% </vt:lpstr>
      <vt:lpstr>KOMISJA EGZAMINACYJNA DS. APLIKACJI RADCOWSKIEJ  Z SIEDZIBĄ W SZCZECINIE DO EGZAMINU PRZYSTĄPIŁO 115 OSÓB – ZDAWALNOŚĆ 64,3% </vt:lpstr>
      <vt:lpstr>KOMISJA EGZAMINACYJNA DS. APLIKACJI NOTARIALNEJ  Z SIEDZIBĄ W POZNANIU DO EGZAMINU PRZYSTĄPIŁO 110 OSÓB – ZDAWALNOŚĆ 52,7% </vt:lpstr>
      <vt:lpstr>KOMISJA EGZAMINACYJNA DS. APLIKACJI KOMORNICZEJ  Z SIEDZIBĄ W KATOWICACH DO EGZAMINU PRZYSTĄPIŁO 30 OSÓB – ZDAWALNOŚĆ 56,7% </vt:lpstr>
      <vt:lpstr>KOMISJE EGZAMINACYJNE  Z SIEDZIBĄ W WARSZAWIE</vt:lpstr>
      <vt:lpstr>PIĘĆ KOMISJI EGZAMINACYJNYCH DS. APLIKACJI ADWOKACKIEJ  Z SIEDZIBĄ W WARSZAWIE DO EGZAMINU PRZYSTĄPIŁY  1 042 OSOBY – ZDAŁY 594 OSOBY (57%) </vt:lpstr>
      <vt:lpstr>PIĘĆ KOMISJI EGZAMINACYJNYCH DS. APLIKACJI RADCOWSKIEJ  Z SIEDZIBĄ W WARSZAWIE DO EGZAMINU PRZYSTĄPIŁO 1 168 OSÓB – ZDAŁO 614 OSÓB (52,7%) </vt:lpstr>
      <vt:lpstr>STRUKTURA  PRZEMIESZCZANIA SIĘ  ABSOLWENTÓW 2017 R. PRZYSTĘPUJĄCYCH DO EGZAMINÓW  - WYBRANE   UCZELNIE -</vt:lpstr>
      <vt:lpstr>UNIWERSYTET   WROCŁAWSKI – 399 OSÓB</vt:lpstr>
      <vt:lpstr>UNIWERSYTET   WARSZAWSKI – 365 OSÓB</vt:lpstr>
      <vt:lpstr>UNIWERSYTET   JAGIELLOŃSKI – 278 OSÓB</vt:lpstr>
      <vt:lpstr>UNIWERSYTET IM. ADAMA MICKIEWICZA W POZNANIU  231 OSÓB</vt:lpstr>
      <vt:lpstr>UNIWERSYTET   ŚLĄSKI W KATOWICACH – 197 OSÓB</vt:lpstr>
      <vt:lpstr>ZAKRES ANALIZY</vt:lpstr>
      <vt:lpstr>ANALIZA  PYTAŃ</vt:lpstr>
      <vt:lpstr>ANALIZA PYTAŃ </vt:lpstr>
      <vt:lpstr>ANALIZA PYTAŃ </vt:lpstr>
      <vt:lpstr>ZAKRES EGZAMINU TEST NA APLIKACJE: ADWOKACKĄ I RADCOWSKĄ  </vt:lpstr>
      <vt:lpstr>KANDYDACI NA APLIKANTÓW ADWOKACKICH I RADCOWSKICH</vt:lpstr>
      <vt:lpstr>KANDYDACI NA APLIKANTÓW ADWOKACKICH</vt:lpstr>
      <vt:lpstr>KANDYDACI NA APLIKANTÓW RADCOWSKICH</vt:lpstr>
      <vt:lpstr>KANDYDACI NA APLIKANTÓW ADWOKACKICH I RADCOWSKICH  % POPRAWNYCH ODPOWIEDZI WEDŁUG ZAKRESÓW PRAWA</vt:lpstr>
      <vt:lpstr>KANDYDACI NA APLIKANTÓW ADWOKACKICH I RADCOWSKICH  % POPRAWNYCH ODPOWIEDZI DLA POSZCZEGÓLNYCH ZAKRESÓW PRAWA</vt:lpstr>
      <vt:lpstr>ZDAWALNOŚĆ WEDŁUG ZAKRESÓW PRAWA KANDYDACI NA APLIKACJĘ ADWOKACKĄ</vt:lpstr>
      <vt:lpstr>ZDAWALNOŚĆ WEDŁUG ZAKRESÓW PRAWA  KANDYDACI NA APLIKACJĘ RADCOWSKĄ </vt:lpstr>
      <vt:lpstr>ANALIZA PYTAŃ </vt:lpstr>
      <vt:lpstr>ZAKRES EGZAMINU TEST NA APLIKACJĘ NOTARIALNĄ</vt:lpstr>
      <vt:lpstr>KANDYDACI NA APLIKANTÓW NOTARIALNYCH</vt:lpstr>
      <vt:lpstr>KANDYDACI NA APLIKANTÓW NOTARIALNYCH</vt:lpstr>
      <vt:lpstr>KANDYDACI NA APLIKANTÓW NOTARIALNYCH % POPRAWNYCH ODPOWIEDZI WEDŁUG ZAKRESÓW PRAWA</vt:lpstr>
      <vt:lpstr>ZDAWALNOŚĆ WEDŁUG ZAKRESÓW PRAWA KANDYDACI NA APLIKACJĘ NOTARIALNĄ</vt:lpstr>
      <vt:lpstr>ANALIZA PYTAŃ </vt:lpstr>
      <vt:lpstr>ZAKRES EGZAMINU TEST NA APLIKACJĘ KOMORNICZĄ</vt:lpstr>
      <vt:lpstr>KANDYDACI NA APLIKANTÓW KOMORNICZYCH</vt:lpstr>
      <vt:lpstr>KANDYDACI NA APLIKANTÓW KOMORNICZYCH</vt:lpstr>
      <vt:lpstr>KANDYDACI NA APLIKANTÓW KOMORNICZYCH % POPRAWNYCH ODPOWIEDZI WEDŁUG ZAKRESÓW PRAWA</vt:lpstr>
      <vt:lpstr>ZDAWALNOŚĆ WEDŁUG ZAKRESÓW PRAWA KANDYDACI NA APLIKACJĘ KOMORNICZĄ</vt:lpstr>
      <vt:lpstr>ANALIZA PROFILU  ZDAJĄCYCH </vt:lpstr>
      <vt:lpstr>ANALIZA PROFILU ZDAJĄCYCH TO ANALIZA KANDYDATÓW NA APLIKANTÓW WG KRYTERIÓW:</vt:lpstr>
      <vt:lpstr>ANALIZA PROFILU ZDAJĄCYCH 2017 R. </vt:lpstr>
      <vt:lpstr>ZAINTERESOWANIE POSZCZEGÓLNYMI APLIKACJAMI  NA PRZESTRZENI LAT </vt:lpstr>
      <vt:lpstr>ANALIZA PROFILU ZDAJĄCYCH</vt:lpstr>
      <vt:lpstr>ANALIZA PROFILU ZDAJĄCYCH APLIKACJA ADWOKACKA</vt:lpstr>
      <vt:lpstr>APLIKACJA ADWOKACKA PRZYSTĘPUJĄCY W LATACH 2008 – 2017 (ZAINTERESOWANIE)</vt:lpstr>
      <vt:lpstr>APLIKACJA ADWOKACKA  WYNIK POZYTYWNY – 1 604 OSOBY UDZIAŁ PROCENTOWY WG OCENY ZE STUDIÓW</vt:lpstr>
      <vt:lpstr>APLIKACJA ADWOKACKA  WYNIK POZYTYWNY –  1 604 OSOBY  UDZIAŁ PROCENTOWY WG ROKU UKOŃCZENIA STUDIÓW</vt:lpstr>
      <vt:lpstr>APLIKACJA ADWOKACKA WIELOKROTNOŚĆ PRZYSTĘPOWANIA DO EGZAMINU W 2017 R. WSZYSTKICH KANDYDATÓW – 2 817 </vt:lpstr>
      <vt:lpstr>APLIKACJA ADWOKACKA WIELOKROTNOŚĆ PRZYSTĘPOWANIA DO EGZAMINU</vt:lpstr>
      <vt:lpstr>APLIKACJA ADWOKACKA WIELOKROTNOŚĆ PRZYSTĘPOWANIA  A  ZDAWALNOŚĆ EGZAMINU</vt:lpstr>
      <vt:lpstr>ANALIZA PROFILU ZDAJĄCYCH</vt:lpstr>
      <vt:lpstr>ANALIZA PROFILU ZDAJĄCYCH APLIKACJA RADCOWSKA</vt:lpstr>
      <vt:lpstr>APLIKACJA RADCOWSKA PRZYSTĘPUJĄCY W LATACH 2008 – 2017 (ZAINTERESOWANIE)</vt:lpstr>
      <vt:lpstr>APLIKACJA RADCOWSKA  WYNIK POZYTYWNY – 2 344 OSOBY  UDZIAŁ PROCENTOWY WG OCENY ZE STUDIÓW</vt:lpstr>
      <vt:lpstr>APLIKACJA RADCOWSKA  WYNIK POZYTYWNY –  2 344 OSOBY UDZIAŁ PROCENTOWY WG ROKU UKOŃCZENIA STUDIÓW</vt:lpstr>
      <vt:lpstr>APLIKACJA RADCOWSKA WIELOKROTNOŚĆ PRZYSTĘPOWANIA DO EGZAMINU W 2017 R. WSZYSTKICH KANDYDATÓW – 4 286</vt:lpstr>
      <vt:lpstr>APLIKACJA RADCOWSKA WIELOKROTNOŚĆ PRZYSTĘPOWANIA DO EGZAMINU</vt:lpstr>
      <vt:lpstr>APLIKACJA RADCOWSKA WIELOKROTNOŚĆ PRZYSTĘPOWANIA  A  ZDAWALNOŚĆ EGZAMINU</vt:lpstr>
      <vt:lpstr>ANALIZA PROFILU ZDAJĄCYCH</vt:lpstr>
      <vt:lpstr>ANALIZA PROFILU ZDAJĄCYCH APLIKACJA NOTARIALNA</vt:lpstr>
      <vt:lpstr>APLIKACJA NOTARIALNA PRZYSTĘPUJĄCY W LATACH 2008 – 2017 (ZAINTERESOWANIE)</vt:lpstr>
      <vt:lpstr>APLIKACJA NOTARIALNA  WYNIK POZYTYWNY – 281 OSÓB UDZIAŁ PROCENTOWY WG OCENY ZE STUDIÓW</vt:lpstr>
      <vt:lpstr>APLIKACJA NOTARIALNA  WYNIK POZYTYWNY –  281 OSÓB UDZIAŁ PROCENTOWY WG ROKU UKOŃCZENIA STUDIÓW</vt:lpstr>
      <vt:lpstr>APLIKACJA NOTARIALNA WIELOKROTNOŚĆ PRZYSTĘPOWANIA DO EGZAMINU W 2017 R. WSZYSTKICH KANDYDATÓW – 682</vt:lpstr>
      <vt:lpstr>APLIKACJA NOTARIALNA WIELOKROTNOŚĆ PRZYSTĘPOWANIA DO EGZAMINU</vt:lpstr>
      <vt:lpstr>APLIKACJA NOTARIALNA WIELOKROTNOŚĆ PRZYSTĘPOWANIA  A  ZDAWALNOŚĆ EGZAMINU</vt:lpstr>
      <vt:lpstr>ANALIZA PROFILU ZDAJĄCYCH</vt:lpstr>
      <vt:lpstr>ANALIZA PROFILU ZDAJĄCYCH APLIKACJA KOMORNICZA</vt:lpstr>
      <vt:lpstr>APLIKACJA KOMORNICZA PRZYSTĘPUJĄCY W LATACH 2008 – 2017 (ZAINTERESOWANIE)</vt:lpstr>
      <vt:lpstr>APLIKACJA KOMORNICZA  WYNIK POZYTYWNY – 96 OSÓB UDZIAŁ PROCENTOWY WG OCENY ZE STUDIÓW</vt:lpstr>
      <vt:lpstr>APLIKACJA KOMORNICZA  WYNIK POZYTYWNY –  96 OSÓB UDZIAŁ PROCENTOWY WG ROKU UKOŃCZENIA STUDIÓW</vt:lpstr>
      <vt:lpstr>ANALIZA  PROFILU ZDAJĄCYCH</vt:lpstr>
      <vt:lpstr>ZBIORCZA  ANALIZA  PROFILU ZDAJĄCYCH</vt:lpstr>
      <vt:lpstr>STRUKTURA PRZYSTĘPUJĄCYCH DO EGZAMINU W  2017 R.  (7 997 OSÓB) </vt:lpstr>
      <vt:lpstr>STRUKTURA PRZYSTĘPUJĄCYCH DO EGZAMINU W  2017 R.  POZOSTAŁE, Z ODSETKIEM Z OGÓŁU PRZYSTĘPUJĄCYCH MNIEJSZYM NIŻ 3%   ŁĄCZNIE 1 792 OSOBY (OD 210  I MNIEJ ABSOLWENTÓW)</vt:lpstr>
      <vt:lpstr>STRUKTURA OSÓB  Z WYNIKIEM  POZYTYWNYM WG UKOŃCZONEJ UCZELNI  STRUKTURA ZDAJĄCYCH EGZAMIN W 2017 (4 325 OSÓB)</vt:lpstr>
      <vt:lpstr>STRUKTURA OSÓB  Z WYNIKIEM  POZYTYWNYM WG UKOŃCZONEJ UCZELNI  POZOSTAŁE, Z ODSETKIEM Z OGÓŁU PRZYSTĘPUJĄCYCH MNIEJSZYM NIŻ 3%   ŁĄCZNIE Z WYNIKIEM POZYTYWNYM 703 OSOBY</vt:lpstr>
      <vt:lpstr>ANALIZA ZBIORCZA STRUKTURA PRZYSTĘPUJĄCYCH  WG OCENY ZE STUDIÓW – 7 997 OSÓB</vt:lpstr>
      <vt:lpstr>ANALIZA ZBIORCZA  ODSETEK OSÓB, KTÓRE UZYSKAŁY POZYTYWNY WYNIK  Z EGZAMINU WG OCENY ZE STUDIÓW</vt:lpstr>
      <vt:lpstr>ANALIZA ZBIORCZA WYNIK POZYTYWNY – 4 325 OSÓB  UDZIAŁ PROCENTOWY WG OCENY ZE STUDIÓW</vt:lpstr>
      <vt:lpstr>ANALIZA ZBIORCZA ODSETEK OSÓB, KTÓRE UZYSKAŁY WYNIK POZYTYWNY Z EGZAMINU WG OCENY ZE STUDIÓW</vt:lpstr>
      <vt:lpstr>ANALIZA ZBIORCZA STRUKTURA PRZYSTĘPUJĄCYCH  WG ROKU UKOŃCZENIA STUDIÓW – 7 997 OSÓB</vt:lpstr>
      <vt:lpstr>ANALIZA ZBIORCZA ODSETEK POZYTYWNYCH WYNIKÓW EGZAMINU   WG ROKU UKOŃCZENIA STUDIÓW</vt:lpstr>
      <vt:lpstr>ANALIZA ZBIORCZA WYNIK POZYTYWNY – 4 325 OSÓB  UDZIAŁ PROCENTOWY WG ROKU UKOŃCZENIA STUDIÓW</vt:lpstr>
      <vt:lpstr>ANALIZA ZBIORCZA ODSETEK POZYTYWNYCH WYNIKÓW EGZAMINU  WG ROKU UKOŃCZENIA STUDIÓW</vt:lpstr>
      <vt:lpstr>ANALIZA ZBIORCZA PRZYSTĘPUJĄCY A FORMA UKOŃCZONYCH STUDIÓW 7 997 OSÓB</vt:lpstr>
      <vt:lpstr>PRZYSTĘPUJĄCY A FORMA UKOŃCZONYCH STUDIÓW</vt:lpstr>
      <vt:lpstr>PRZYSTĘPUJĄCY A FORMA UKOŃCZONYCH STUDIÓW (C.D.)</vt:lpstr>
      <vt:lpstr>ANALIZA ZBIORCZA ZDAWALNOŚĆ A FORMA UKOŃCZONYCH STUDIÓW</vt:lpstr>
      <vt:lpstr>PRZYSTĘPUJĄCY A FORMA UKOŃCZONYCH STUDIÓW (C.D.)</vt:lpstr>
      <vt:lpstr>PRZYSTĘPUJĄCY A FORMA UKOŃCZONYCH STUDIÓW (C.D.)</vt:lpstr>
      <vt:lpstr>ANALIZA ZBIORCZA ZDAWALNOŚĆ A FORMA UKOŃCZONYCH STUDIÓW (C.D.)</vt:lpstr>
      <vt:lpstr>PRZYSTĘPUJĄCY A FORMA UKOŃCZONYCH STUDIÓW (C.D)</vt:lpstr>
      <vt:lpstr>PRZYSTĘPUJĄCY A FORMA UKOŃCZONYCH STUDIÓW (C.D.)</vt:lpstr>
      <vt:lpstr>ANALIZA ZBIORCZA ZDAWALNOŚĆ A FORMA UKOŃCZONYCH STUDIÓW (C.D.)</vt:lpstr>
      <vt:lpstr>ANALIZA ZBIORCZA WYNIK POZYTYWNY – 4 325 OSÓB  UDZIAŁ PROCENTOWY WG FORMY UKOŃCZENIA STUDIÓW</vt:lpstr>
      <vt:lpstr>ANALIZA ZBIORCZA WIELOKROTNOŚĆ PRZYSTĘPOWANIA DO EGZAMINU W 2017 R. KANDYDACI NA APLIKANTÓW ADWOKACKICH, RADCOWSKICH I NOTARIALNYCH – 7 785</vt:lpstr>
      <vt:lpstr>ANALIZA ZBIORCZA WIELOKROTNOŚĆ PRZYSTĘPOWANIA DO EGZAMINU</vt:lpstr>
      <vt:lpstr>ANALIZA ZBIORCZA WIELOKROTNOŚĆ PRZYSTĘPOWANIA A ZDAWALNOŚĆ EGZAMINU</vt:lpstr>
      <vt:lpstr>ANALIZA ZBIORCZA WYNIK POZYTYWNY UDZIAŁ PROCENTOWY WG  WIELOKROTNOŚCI PRZYSTĘPOWANIA</vt:lpstr>
      <vt:lpstr>OCENA ZE STUDIÓW A LICZBA PUNKTÓW</vt:lpstr>
      <vt:lpstr>OCENA ZE STUDIÓW A LICZBA PUNKTÓW WYNIK POZYTYWNY – WSZYSCY PRZYSTĘPUJĄCY – 4 325 OSÓB WYNIK POZYTYWNY – ABSOLWENCI 2017 – 2 192 OSOBY</vt:lpstr>
      <vt:lpstr>WYNIKI PUNKTOWE OSÓB, KTÓRE ZDAŁY</vt:lpstr>
      <vt:lpstr>WYNIKI PUNKTOWE OSÓB, KTÓRE ZDAŁY</vt:lpstr>
      <vt:lpstr>WYNIKI PUNKTOWE OSÓB, KTÓRE NIE ZDAŁY</vt:lpstr>
      <vt:lpstr>WYNIKI PUNKTOWE OSÓB, KTÓRE NIE ZDAŁY</vt:lpstr>
      <vt:lpstr>CIEKAWOSTKI</vt:lpstr>
      <vt:lpstr>ROZKŁAD LICZBY PUNKTÓW UZYSKANYCH PRZEZ ZDAJĄCYCH</vt:lpstr>
      <vt:lpstr>ZDAWALNOŚĆ ABSOLWENTÓW 2017</vt:lpstr>
      <vt:lpstr>ZDAWALNOŚĆ ABSOLWENTÓW 2017 (UCZELNIE Z LICZBĄ ABSOLWENTÓW OD 115 DO 399 OSÓB)</vt:lpstr>
      <vt:lpstr>ZDAWALNOŚĆ ABSOLWENTÓW 2017</vt:lpstr>
      <vt:lpstr>ZDAWALNOŚĆ ABSOLWENTÓW 2017 (UCZELNIE Z LICZBĄ ABSOLWENTÓW OD 19 DO 93 OSÓB)</vt:lpstr>
      <vt:lpstr>ZDAWALNOŚĆ ABSOLWENTÓW 2017</vt:lpstr>
      <vt:lpstr>ZDAWALNOŚĆ ABSOLWENTÓW 2017 (UCZELNIE Z LICZBĄ ABSOLWENTÓW PONIŻEJ 19 OSÓB)</vt:lpstr>
      <vt:lpstr>ZDAWALNOŚĆ ABSOLWENTÓW 2017</vt:lpstr>
      <vt:lpstr>ZESTAWIENIE POZYCJI WYNIKÓW OSIĄGANYCH PRZEZ ABSOLWENTÓW W POSZCZEGÓLNYCH LATACH </vt:lpstr>
      <vt:lpstr>ZESTAWIENIE DANYCH Z LAT 2012 – 2017 W ZAKRESIE ZDAWALNOŚCI ABSOLWENTÓW POSZCZEGÓLNYCH ROCZNIKÓW (OD 399 DO 161 OSÓB)</vt:lpstr>
      <vt:lpstr>ZESTAWIENIE DANYCH Z LAT 2012 – 2017 W ZAKRESIE ZDAWALNOŚCI ABSOLWENTÓW POSZCZEGÓLNYCH ROCZNIKÓW (OD 147 DO 66 OSÓB) </vt:lpstr>
      <vt:lpstr>ABSOLWENCI 2017 – EGZAMIN 2017 ZDAWALNOŚĆ PRZY OCENIE ZE STUDIÓW „BARDZO DOBRY” (UCZELNIE Z ŁĄCZNĄ LICZBĄ ABSOLWENTÓW OD 115 DO 399 OSÓB) </vt:lpstr>
      <vt:lpstr>ABSOLWENCI 2017 – EGZAMIN 2017 ZDAWALNOŚĆ PRZY OCENIE ZE STUDIÓW „BARDZO DOBRY” (UCZELNIE Z ŁĄCZNĄ LICZBĄ ABSOLWENTÓW OD 19 DO 93 OSÓB) </vt:lpstr>
      <vt:lpstr>ABSOLWENCI 2017 – EGZAMIN 2017 ZDAWALNOŚĆ PRZY OCENIE ZE STUDIÓW „BARDZO DOBRY”  (UCZELNIE Z ŁĄCZNĄ LICZBĄ ABSOLWENTÓW PONIŻEJ 19 OSÓB)  </vt:lpstr>
      <vt:lpstr>ABSOLWENCI 2017 – EGZAMIN 2017 ZDAWALNOŚĆ PRZY OCENIE ZE STUDIÓW „DOBRY PLUS” (UCZELNIE Z ŁĄCZNĄ LICZBĄ ABSOLWENTÓW OD 115 DO 399 OSÓB) </vt:lpstr>
      <vt:lpstr>ABSOLWENCI 2017 – EGZAMIN 2017 ZDAWALNOŚĆ PRZY OCENIE ZE STUDIÓW „DOBRY PLUS” (UCZELNIE Z ŁĄCZNĄ LICZBĄ ABSOLWENTÓW OD 19 DO 93 OSÓB) </vt:lpstr>
      <vt:lpstr>ABSOLWENCI 2017 – EGZAMIN 2017 ZDAWALNOŚĆ PRZY OCENIE ZE STUDIÓW „DOBRY PLUS”  (UCZELNIE Z ŁĄCZNĄ LICZBĄ ABSOLWENTÓW PONIŻEJ 19 OSÓB)  </vt:lpstr>
      <vt:lpstr>ABSOLWENCI 2017 – EGZAMIN 2017 ZDAWALNOŚĆ PRZY OCENIE ZE STUDIÓW „DOBRY” (UCZELNIE Z ŁĄCZNĄ LICZBĄ ABSOLWENTÓW OD 115 DO 399 OSÓB) </vt:lpstr>
      <vt:lpstr>ABSOLWENCI 2017 – EGZAMIN 2017 ZDAWALNOŚĆ PRZY OCENIE ZE STUDIÓW „DOBRY” (UCZELNIE Z ŁĄCZNĄ LICZBĄ ABSOLWENTÓW OD 19 DO 93 OSÓB) </vt:lpstr>
      <vt:lpstr>ABSOLWENCI 2017 – EGZAMIN 2017 ZDAWALNOŚĆ PRZY OCENIE ZE STUDIÓW „DOBRY”  (UCZELNIE Z ŁĄCZNĄ LICZBĄ ABSOLWENTÓW PONIŻEJ 19 OSÓB)  </vt:lpstr>
      <vt:lpstr>ABSOLWENCI 2017 – EGZAMIN 2017 ZDAWALNOŚĆ PRZY OCENIE ZE STUDIÓW „DOSTATECZNY PLUS” (UCZELNIE Z ŁĄCZNĄ LICZBĄ ABSOLWENTÓW OD 115 DO 399 OSÓB) </vt:lpstr>
      <vt:lpstr>ABSOLWENCI 2017 – EGZAMIN 2017 ZDAWALNOŚĆ PRZY OCENIE ZE STUDIÓW „DOSTATECZNY PLUS” (UCZELNIE Z ŁĄCZNĄ LICZBĄ ABSOLWENTÓW OD 19 DO 93 OSÓB) </vt:lpstr>
      <vt:lpstr>ABSOLWENCI 2017 – EGZAMIN 2017 ZDAWALNOŚĆ PRZY OCENIE ZE STUDIÓW „DOSTATECZNY PLUS”  (UCZELNIE Z ŁĄCZNĄ LICZBĄ ABSOLWENTÓW PONIŻEJ 19 OSÓB)  </vt:lpstr>
      <vt:lpstr>ABSOLWENCI 2017 – EGZAMIN 2017 ZDAWALNOŚĆ PRZY OCENIE ZE STUDIÓW „DOSTATECZNY” (UCZELNIE Z ŁĄCZNĄ LICZBĄ ABSOLWENTÓW OD 115 DO 399 OSÓB) </vt:lpstr>
      <vt:lpstr>ABSOLWENCI 2017 – EGZAMIN 2017 ZDAWALNOŚĆ PRZY OCENIE ZE STUDIÓW „DOSTATECZNY” (UCZELNIE Z ŁĄCZNĄ LICZBĄ ABSOLWENTÓW OD 19 DO 93 OSÓB) </vt:lpstr>
      <vt:lpstr>ABSOLWENCI 2017 – EGZAMIN 2017 ZDAWALNOŚĆ PRZY OCENIE ZE STUDIÓW „DOSTATECZNY”  (UCZELNIE Z ŁĄCZNĄ LICZBĄ ABSOLWENTÓW PONIŻEJ 19 OSÓB)  </vt:lpstr>
      <vt:lpstr>ZDAWALNOŚĆ ABSOLWENTÓW W LATACH 2015, 2016, 2017</vt:lpstr>
      <vt:lpstr>ZDAWALNOŚĆ PRZY OCENIE ZE STUDIÓW „BARDZO DOBRY” </vt:lpstr>
      <vt:lpstr>LICZBA WSZYSTKICH PRZYSTĘPUJĄCYCH I  LICZBA PRZYSTĘPUJĄCYCH ABSOLWENTÓW ROCZNIKA 2017 R.</vt:lpstr>
      <vt:lpstr>ANALIZA ZBIORCZA – WSZYSCY ZDAJĄCY WG UCZELNI  OBEJMUJE UCZELNIE, Z KTÓRYCH PRZYSTĄPIŁO  WIĘCEJ NIŻ OK. 3% WSZYSTKICH ZDAJĄCYCH (POWYŻEJ 246 OSÓB)</vt:lpstr>
      <vt:lpstr>PORÓWNANIE ZDAWALNOŚCI   WSZYSTKICH ABSOLWENTÓW DANEJ UCZELNI I ABSOLWENTÓW ROCZNIKA 2017  DO ŚREDNIEGO WYNIKU W KRAJU (OBEJMUJE UCZELNIE, Z KTÓRYCH PRZYSTĄPIŁO  WIĘCEJ NIŻ OK. 3% WSZYSTKICH ZDAJĄCYCH NA APLIKACJĘ)</vt:lpstr>
      <vt:lpstr>ANALIZA ZBIORCZA – WSZYSCY ZDAJĄCY WG UCZELNI  OBEJMUJE UCZELNIE, Z KTÓRYCH PRZYSTĄPIŁO  MNIEJ NIŻ OK. 3% WSZYSTKICH ZDAJĄCYCH (210 OSÓB LUB MNIEJ)</vt:lpstr>
      <vt:lpstr>PORÓWNANIE ZDAWALNOŚCI   WSZYSTKICH ABSOLWENTÓW DANEJ UCZELNI I ABSOLWENTÓW ROCZNIKA 2017  DO ŚREDNIEGO WYNIKU W KRAJU (OBEJMUJE UCZELNIE, Z KTÓRYCH PRZYSTĄPIŁO MNIEJ NIŻ OK. 3% WSZYSTKICH ZDAJĄCYCH NA APLIKACJĘ)</vt:lpstr>
      <vt:lpstr>ANALIZA ZBIORCZA – WSZYSCY ZDAJĄCY WG UCZELNI  OBEJMUJE UCZELNIE, Z KTÓRYCH PRZYSTĄPIŁO  MNIEJ NIŻ OK. 3% WSZYSTKICH ZDAJĄCYCH (210 OSÓB LUB MNIEJ)  C.D.</vt:lpstr>
      <vt:lpstr>ODSETEK OSÓB Z WYNIKIEM POZYTYWNYM Z DANEJ UCZELNI DO LICZBY OSÓB, KTÓRE PRZYSTĄPIŁY Z DANEJ UCZELNI – PORÓWNANIE DO ŚREDNIEGO WYNIKU W KRAJU (OBEJMUJE UCZELNIE, Z KTÓRYCH PRZYSTĄPIŁO  MNIEJ NIŻ OK. 3% WSZYSTKICH ZDAJĄCYCH NA APLIKACJĘ)</vt:lpstr>
      <vt:lpstr>ANALIZA ZBIORCZA – WSZYSCY ZDAJĄCY WG UCZELNI  ZESTAWIENIE LAT 2008-2017</vt:lpstr>
      <vt:lpstr>Prezentacja programu PowerPoint</vt:lpstr>
      <vt:lpstr>CIEKAWOSTKI</vt:lpstr>
      <vt:lpstr>CIEKAWOSTKI</vt:lpstr>
      <vt:lpstr>CIEKAWOSTKI</vt:lpstr>
      <vt:lpstr>Prezentacja programu PowerPoint</vt:lpstr>
      <vt:lpstr>Prezentacja programu PowerPoint</vt:lpstr>
    </vt:vector>
  </TitlesOfParts>
  <Company>Ministerstwo Sprawiedliwości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Tytuł Prezentacji</dc:title>
  <dc:creator>Magdalena Orłowska</dc:creator>
  <cp:lastModifiedBy>Orłowska Magdalena  (DZP)</cp:lastModifiedBy>
  <cp:revision>3101</cp:revision>
  <cp:lastPrinted>2018-02-02T11:48:36Z</cp:lastPrinted>
  <dcterms:created xsi:type="dcterms:W3CDTF">2015-10-20T10:31:06Z</dcterms:created>
  <dcterms:modified xsi:type="dcterms:W3CDTF">2018-02-05T08:40:23Z</dcterms:modified>
</cp:coreProperties>
</file>